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3649" r:id="rId1"/>
    <p:sldMasterId id="2147484564" r:id="rId2"/>
    <p:sldMasterId id="2147484576" r:id="rId3"/>
  </p:sldMasterIdLst>
  <p:notesMasterIdLst>
    <p:notesMasterId r:id="rId13"/>
  </p:notesMasterIdLst>
  <p:handoutMasterIdLst>
    <p:handoutMasterId r:id="rId14"/>
  </p:handoutMasterIdLst>
  <p:sldIdLst>
    <p:sldId id="797" r:id="rId4"/>
    <p:sldId id="827" r:id="rId5"/>
    <p:sldId id="828" r:id="rId6"/>
    <p:sldId id="819" r:id="rId7"/>
    <p:sldId id="823" r:id="rId8"/>
    <p:sldId id="824" r:id="rId9"/>
    <p:sldId id="826" r:id="rId10"/>
    <p:sldId id="821" r:id="rId11"/>
    <p:sldId id="813" r:id="rId1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7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ckie Townsend" initials="JT" lastIdx="5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1DFF"/>
    <a:srgbClr val="0000FF"/>
    <a:srgbClr val="000090"/>
    <a:srgbClr val="FFFF66"/>
    <a:srgbClr val="FFFF00"/>
    <a:srgbClr val="FFDFD7"/>
    <a:srgbClr val="FFC5D7"/>
    <a:srgbClr val="C8FFFF"/>
    <a:srgbClr val="66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409" autoAdjust="0"/>
    <p:restoredTop sz="89280" autoAdjust="0"/>
  </p:normalViewPr>
  <p:slideViewPr>
    <p:cSldViewPr snapToGrid="0">
      <p:cViewPr>
        <p:scale>
          <a:sx n="93" d="100"/>
          <a:sy n="93" d="100"/>
        </p:scale>
        <p:origin x="176" y="144"/>
      </p:cViewPr>
      <p:guideLst>
        <p:guide orient="horz" pos="2160"/>
        <p:guide pos="28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commentAuthors" Target="commentAuthors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7" tIns="48319" rIns="96637" bIns="48319" numCol="1" anchor="t" anchorCtr="0" compatLnSpc="1">
            <a:prstTxWarp prst="textNoShape">
              <a:avLst/>
            </a:prstTxWarp>
          </a:bodyPr>
          <a:lstStyle>
            <a:lvl1pPr defTabSz="966609" eaLnBrk="0" hangingPunct="0">
              <a:defRPr sz="1100">
                <a:latin typeface="Helvetica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2963" y="0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7" tIns="48319" rIns="96637" bIns="48319" numCol="1" anchor="t" anchorCtr="0" compatLnSpc="1">
            <a:prstTxWarp prst="textNoShape">
              <a:avLst/>
            </a:prstTxWarp>
          </a:bodyPr>
          <a:lstStyle>
            <a:lvl1pPr algn="r" defTabSz="966609" eaLnBrk="0" hangingPunct="0">
              <a:defRPr sz="1100">
                <a:latin typeface="Helvetica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19174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7" tIns="48319" rIns="96637" bIns="48319" numCol="1" anchor="b" anchorCtr="0" compatLnSpc="1">
            <a:prstTxWarp prst="textNoShape">
              <a:avLst/>
            </a:prstTxWarp>
          </a:bodyPr>
          <a:lstStyle>
            <a:lvl1pPr defTabSz="966609" eaLnBrk="0" hangingPunct="0">
              <a:defRPr sz="1100">
                <a:latin typeface="Helvetica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2963" y="9119174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7" tIns="48319" rIns="96637" bIns="48319" numCol="1" anchor="b" anchorCtr="0" compatLnSpc="1">
            <a:prstTxWarp prst="textNoShape">
              <a:avLst/>
            </a:prstTxWarp>
          </a:bodyPr>
          <a:lstStyle>
            <a:lvl1pPr algn="r" defTabSz="966609" eaLnBrk="0" hangingPunct="0">
              <a:defRPr sz="1100">
                <a:latin typeface="Helvetica" pitchFamily="-108" charset="0"/>
                <a:ea typeface="ＭＳ Ｐゴシック" pitchFamily="-108" charset="-128"/>
              </a:defRPr>
            </a:lvl1pPr>
          </a:lstStyle>
          <a:p>
            <a:pPr>
              <a:defRPr/>
            </a:pPr>
            <a:fld id="{73013C68-D71C-4A06-9D82-778B32553B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5640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7" tIns="48319" rIns="96637" bIns="48319" numCol="1" anchor="t" anchorCtr="0" compatLnSpc="1">
            <a:prstTxWarp prst="textNoShape">
              <a:avLst/>
            </a:prstTxWarp>
          </a:bodyPr>
          <a:lstStyle>
            <a:lvl1pPr defTabSz="966609" eaLnBrk="0" hangingPunct="0">
              <a:defRPr sz="1100">
                <a:latin typeface="Helvetica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2963" y="0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7" tIns="48319" rIns="96637" bIns="48319" numCol="1" anchor="t" anchorCtr="0" compatLnSpc="1">
            <a:prstTxWarp prst="textNoShape">
              <a:avLst/>
            </a:prstTxWarp>
          </a:bodyPr>
          <a:lstStyle>
            <a:lvl1pPr algn="r" defTabSz="966609" eaLnBrk="0" hangingPunct="0">
              <a:defRPr sz="1100">
                <a:latin typeface="Helvetica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2183" y="4561227"/>
            <a:ext cx="5850835" cy="432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7" tIns="48319" rIns="96637" bIns="483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19174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7" tIns="48319" rIns="96637" bIns="48319" numCol="1" anchor="b" anchorCtr="0" compatLnSpc="1">
            <a:prstTxWarp prst="textNoShape">
              <a:avLst/>
            </a:prstTxWarp>
          </a:bodyPr>
          <a:lstStyle>
            <a:lvl1pPr defTabSz="966609" eaLnBrk="0" hangingPunct="0">
              <a:defRPr sz="1100">
                <a:latin typeface="Helvetica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2963" y="9119174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7" tIns="48319" rIns="96637" bIns="48319" numCol="1" anchor="b" anchorCtr="0" compatLnSpc="1">
            <a:prstTxWarp prst="textNoShape">
              <a:avLst/>
            </a:prstTxWarp>
          </a:bodyPr>
          <a:lstStyle>
            <a:lvl1pPr algn="r" defTabSz="966609" eaLnBrk="0" hangingPunct="0">
              <a:defRPr sz="1100">
                <a:latin typeface="Helvetica" pitchFamily="-108" charset="0"/>
                <a:ea typeface="ＭＳ Ｐゴシック" pitchFamily="-108" charset="-128"/>
              </a:defRPr>
            </a:lvl1pPr>
          </a:lstStyle>
          <a:p>
            <a:pPr>
              <a:defRPr/>
            </a:pPr>
            <a:fld id="{CD3EAE35-63B2-40DB-B14C-AD9AEFA419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7759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pitchFamily="1" charset="-128"/>
        <a:cs typeface="ＭＳ Ｐゴシック" pitchFamily="-10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pitchFamily="1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pitchFamily="1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pitchFamily="1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pitchFamily="1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3EAE35-63B2-40DB-B14C-AD9AEFA419CA}" type="slidenum">
              <a:rPr lang="en-US" smtClean="0"/>
              <a:pPr>
                <a:defRPr/>
              </a:pPr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533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3EAE35-63B2-40DB-B14C-AD9AEFA419C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381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3EAE35-63B2-40DB-B14C-AD9AEFA419C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044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April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B001EB-1B77-4531-B10E-FFD5E3E504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NASA APAC, Washington, DC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85213" y="6608763"/>
            <a:ext cx="458787" cy="2492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2B998-7929-4A90-BD6C-1E4A919C5E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85213" y="6608763"/>
            <a:ext cx="458787" cy="2492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25338-251A-47B6-94A0-C7D2C114B4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April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4B1A8-DBC3-448F-AF01-0EEFC4BCEA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NASA APAC, Washington, DC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April 2017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4B1A8-DBC3-448F-AF01-0EEFC4BCEA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NASA APAC, Washington, DC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April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4B1A8-DBC3-448F-AF01-0EEFC4BCEA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NASA APAC, Washington, DC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30607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24 April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039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NASA APAC, Washington, DC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B0392C-5BE7-214B-9E5F-CC8853CBAA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30607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24 April 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54400" y="60515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NASA APAC, Washington, DC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B0392C-5BE7-214B-9E5F-CC8853CBAA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April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4B1A8-DBC3-448F-AF01-0EEFC4BCEA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NASA APAC, Washington, DC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April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4B1A8-DBC3-448F-AF01-0EEFC4BCEA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NASA APAC, Washington, DC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30607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24 April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73400" y="61785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NASA APAC, Washington, DC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B0392C-5BE7-214B-9E5F-CC8853CBAA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April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B001EB-1B77-4531-B10E-FFD5E3E504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NASA APAC, Washington, DC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30607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24 April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NASA APAC, Washington, DC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B0392C-5BE7-214B-9E5F-CC8853CBAA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30607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24 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NASA APAC, Washington, DC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B0392C-5BE7-214B-9E5F-CC8853CBAA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30607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24 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531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NASA APAC, Washington, DC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B0392C-5BE7-214B-9E5F-CC8853CBAA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228600"/>
            <a:ext cx="7772400" cy="601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BC845DDB-A6A6-4FD2-8950-1DA07BEC68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6781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716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FA2BB0F0-83BF-A643-8876-BB0D3F1111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76200"/>
            <a:ext cx="64770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24 April 2017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880FB-2C45-4FB5-A14A-EB32B0597A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NASA APAC, Washington, DC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24 April 2017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F3ED0-BA6A-46FB-BB83-93DD84B02B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NASA APAC, Washington, DC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90600"/>
            <a:ext cx="40767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990600"/>
            <a:ext cx="40767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24 April 2017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0724C-BB2A-4685-BD4A-08FBB12427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NASA APAC, Washington, DC</a:t>
            </a:r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6397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38200"/>
            <a:ext cx="4040188" cy="838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6400"/>
            <a:ext cx="4040188" cy="4449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838200"/>
            <a:ext cx="4041775" cy="8381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041775" cy="4449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24 April 2017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04EA2-4E8A-4748-AD21-9B3060BCC5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NASA APAC, Washington, DC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85213" y="6608763"/>
            <a:ext cx="458787" cy="2492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1002E-4822-4232-9899-FB31352820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85213" y="6608763"/>
            <a:ext cx="458787" cy="2492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3A326-1D18-42B5-9069-CD61ACD9AD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85213" y="6608763"/>
            <a:ext cx="458787" cy="2492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8DBE9-E55A-4D03-A6C3-C00FFCAD16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85213" y="6608763"/>
            <a:ext cx="458787" cy="2492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D69F3-00C8-4E5F-AB06-B239EF4D60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85213" y="6608763"/>
            <a:ext cx="458787" cy="2492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9019F-3C63-4F22-8EA6-24FC2EBA9A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85213" y="6608763"/>
            <a:ext cx="458787" cy="2492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58002-2864-4B40-89A7-651BC76284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theme" Target="../theme/theme2.xml"/><Relationship Id="rId15" Type="http://schemas.openxmlformats.org/officeDocument/2006/relationships/image" Target="../media/image1.tiff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theme" Target="../theme/theme3.xml"/><Relationship Id="rId6" Type="http://schemas.openxmlformats.org/officeDocument/2006/relationships/image" Target="../media/image3.jpeg"/><Relationship Id="rId7" Type="http://schemas.openxmlformats.org/officeDocument/2006/relationships/image" Target="../media/image4.png"/><Relationship Id="rId8" Type="http://schemas.openxmlformats.org/officeDocument/2006/relationships/image" Target="../media/image5.jpeg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24 April 2017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NASA APAC, Washington, DC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001EB-1B77-4531-B10E-FFD5E3E504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2" r:id="rId1"/>
    <p:sldLayoutId id="2147484543" r:id="rId2"/>
    <p:sldLayoutId id="2147484544" r:id="rId3"/>
    <p:sldLayoutId id="2147484545" r:id="rId4"/>
    <p:sldLayoutId id="2147484546" r:id="rId5"/>
    <p:sldLayoutId id="2147484547" r:id="rId6"/>
    <p:sldLayoutId id="2147484548" r:id="rId7"/>
    <p:sldLayoutId id="2147484549" r:id="rId8"/>
    <p:sldLayoutId id="2147484550" r:id="rId9"/>
    <p:sldLayoutId id="2147484551" r:id="rId10"/>
    <p:sldLayoutId id="2147484552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" pitchFamily="34" charset="0"/>
          <a:ea typeface="ＭＳ Ｐゴシック" pitchFamily="1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" pitchFamily="34" charset="0"/>
          <a:ea typeface="ＭＳ Ｐゴシック" pitchFamily="1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" pitchFamily="34" charset="0"/>
          <a:ea typeface="ＭＳ Ｐゴシック" pitchFamily="1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" pitchFamily="34" charset="0"/>
          <a:ea typeface="ＭＳ Ｐゴシック" pitchFamily="1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" pitchFamily="34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" pitchFamily="34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" pitchFamily="34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" pitchFamily="34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lnSpc>
          <a:spcPct val="80000"/>
        </a:lnSpc>
        <a:spcBef>
          <a:spcPct val="0"/>
        </a:spcBef>
        <a:spcAft>
          <a:spcPct val="50000"/>
        </a:spcAft>
        <a:buClr>
          <a:srgbClr val="0000FF"/>
        </a:buClr>
        <a:buSzPct val="80000"/>
        <a:buFont typeface="Zapf Dingbats" pitchFamily="-108" charset="2"/>
        <a:buChar char=""/>
        <a:defRPr sz="2000" b="1">
          <a:solidFill>
            <a:schemeClr val="tx1"/>
          </a:solidFill>
          <a:latin typeface="+mn-lt"/>
          <a:ea typeface="+mn-ea"/>
          <a:cs typeface="ＭＳ Ｐゴシック" pitchFamily="-108" charset="-128"/>
        </a:defRPr>
      </a:lvl1pPr>
      <a:lvl2pPr marL="742950" indent="-285750" algn="l" rtl="0" eaLnBrk="0" fontAlgn="base" hangingPunct="0">
        <a:lnSpc>
          <a:spcPct val="80000"/>
        </a:lnSpc>
        <a:spcBef>
          <a:spcPct val="0"/>
        </a:spcBef>
        <a:spcAft>
          <a:spcPct val="50000"/>
        </a:spcAft>
        <a:buClr>
          <a:srgbClr val="0000FF"/>
        </a:buClr>
        <a:buChar char="–"/>
        <a:defRPr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lnSpc>
          <a:spcPct val="80000"/>
        </a:lnSpc>
        <a:spcBef>
          <a:spcPct val="0"/>
        </a:spcBef>
        <a:spcAft>
          <a:spcPct val="50000"/>
        </a:spcAft>
        <a:buClr>
          <a:srgbClr val="0000FF"/>
        </a:buClr>
        <a:buChar char="•"/>
        <a:defRPr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lnSpc>
          <a:spcPct val="80000"/>
        </a:lnSpc>
        <a:spcBef>
          <a:spcPct val="0"/>
        </a:spcBef>
        <a:spcAft>
          <a:spcPct val="50000"/>
        </a:spcAft>
        <a:buClr>
          <a:srgbClr val="0000FF"/>
        </a:buClr>
        <a:buChar char="–"/>
        <a:defRPr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lnSpc>
          <a:spcPct val="80000"/>
        </a:lnSpc>
        <a:spcBef>
          <a:spcPct val="0"/>
        </a:spcBef>
        <a:spcAft>
          <a:spcPct val="50000"/>
        </a:spcAft>
        <a:buClr>
          <a:srgbClr val="0000FF"/>
        </a:buClr>
        <a:buChar char="»"/>
        <a:defRPr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lnSpc>
          <a:spcPct val="80000"/>
        </a:lnSpc>
        <a:spcBef>
          <a:spcPct val="0"/>
        </a:spcBef>
        <a:spcAft>
          <a:spcPct val="50000"/>
        </a:spcAft>
        <a:buClr>
          <a:srgbClr val="0000FF"/>
        </a:buClr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80000"/>
        </a:lnSpc>
        <a:spcBef>
          <a:spcPct val="0"/>
        </a:spcBef>
        <a:spcAft>
          <a:spcPct val="50000"/>
        </a:spcAft>
        <a:buClr>
          <a:srgbClr val="0000FF"/>
        </a:buClr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80000"/>
        </a:lnSpc>
        <a:spcBef>
          <a:spcPct val="0"/>
        </a:spcBef>
        <a:spcAft>
          <a:spcPct val="50000"/>
        </a:spcAft>
        <a:buClr>
          <a:srgbClr val="0000FF"/>
        </a:buClr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80000"/>
        </a:lnSpc>
        <a:spcBef>
          <a:spcPct val="0"/>
        </a:spcBef>
        <a:spcAft>
          <a:spcPct val="50000"/>
        </a:spcAft>
        <a:buClr>
          <a:srgbClr val="0000FF"/>
        </a:buClr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2115"/>
            <a:ext cx="8229600" cy="5144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41257"/>
            <a:ext cx="7636933" cy="8669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286000" y="3429000"/>
            <a:ext cx="4572000" cy="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21" name="Picture 20" descr="Program Logo raw.tiff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7835900" y="125095"/>
            <a:ext cx="1219200" cy="1158240"/>
          </a:xfrm>
          <a:prstGeom prst="rect">
            <a:avLst/>
          </a:prstGeom>
        </p:spPr>
      </p:pic>
      <p:pic>
        <p:nvPicPr>
          <p:cNvPr id="11" name="Picture 18" descr="meatball best"/>
          <p:cNvPicPr>
            <a:picLocks noChangeAspect="1" noChangeArrowheads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6328" y="533409"/>
            <a:ext cx="718492" cy="631402"/>
          </a:xfrm>
          <a:prstGeom prst="rect">
            <a:avLst/>
          </a:prstGeom>
          <a:noFill/>
        </p:spPr>
      </p:pic>
      <p:cxnSp>
        <p:nvCxnSpPr>
          <p:cNvPr id="15" name="Straight Connector 14"/>
          <p:cNvCxnSpPr/>
          <p:nvPr userDrawn="1"/>
        </p:nvCxnSpPr>
        <p:spPr>
          <a:xfrm>
            <a:off x="457200" y="1108184"/>
            <a:ext cx="7406640" cy="1588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24 April 2017</a:t>
            </a:r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NASA APAC, Washington, DC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4B1A8-DBC3-448F-AF01-0EEFC4BCEA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5" r:id="rId1"/>
    <p:sldLayoutId id="2147484566" r:id="rId2"/>
    <p:sldLayoutId id="2147484567" r:id="rId3"/>
    <p:sldLayoutId id="2147484568" r:id="rId4"/>
    <p:sldLayoutId id="2147484569" r:id="rId5"/>
    <p:sldLayoutId id="2147484570" r:id="rId6"/>
    <p:sldLayoutId id="2147484571" r:id="rId7"/>
    <p:sldLayoutId id="2147484572" r:id="rId8"/>
    <p:sldLayoutId id="2147484573" r:id="rId9"/>
    <p:sldLayoutId id="2147484574" r:id="rId10"/>
    <p:sldLayoutId id="2147484575" r:id="rId11"/>
    <p:sldLayoutId id="2147484592" r:id="rId12"/>
    <p:sldLayoutId id="2147484593" r:id="rId13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rgbClr val="00009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0090"/>
        </a:buClr>
        <a:buFont typeface="Arial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0090"/>
        </a:buClr>
        <a:buFont typeface="Calibri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0090"/>
        </a:buClr>
        <a:buFont typeface="Courier New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0090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0090"/>
        </a:buClr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90800" y="76200"/>
            <a:ext cx="6477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0600"/>
            <a:ext cx="8305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790015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D440E560-E592-435B-A6B2-FCC05E76A6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56007" name="Text Box 7"/>
          <p:cNvSpPr txBox="1">
            <a:spLocks noChangeArrowheads="1"/>
          </p:cNvSpPr>
          <p:nvPr/>
        </p:nvSpPr>
        <p:spPr bwMode="auto">
          <a:xfrm rot="16200000">
            <a:off x="-2332037" y="3686175"/>
            <a:ext cx="52117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800" dirty="0">
                <a:solidFill>
                  <a:srgbClr val="333399"/>
                </a:solidFill>
                <a:latin typeface="Calibri" pitchFamily="34" charset="0"/>
              </a:rPr>
              <a:t>ExoPlanet Exploration Program</a:t>
            </a:r>
            <a:endParaRPr lang="en-US" sz="1200" i="1" dirty="0">
              <a:solidFill>
                <a:srgbClr val="333399"/>
              </a:solidFill>
              <a:latin typeface="Calibri" pitchFamily="34" charset="0"/>
            </a:endParaRPr>
          </a:p>
        </p:txBody>
      </p:sp>
      <p:pic>
        <p:nvPicPr>
          <p:cNvPr id="1031" name="Picture 8" descr="It's a Rocky Worl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914400"/>
            <a:ext cx="533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9" descr="NASA log w-out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0" descr="Untitled-1 cop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762000"/>
            <a:ext cx="9144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11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629400"/>
            <a:ext cx="3352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790015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NASA APAC, Washington, DC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8" r:id="rId1"/>
    <p:sldLayoutId id="2147484579" r:id="rId2"/>
    <p:sldLayoutId id="2147484580" r:id="rId3"/>
    <p:sldLayoutId id="2147484581" r:id="rId4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790015"/>
          </a:solidFill>
          <a:latin typeface="Calibri" pitchFamily="34" charset="0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790015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790015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790015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790015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790015"/>
          </a:solidFill>
          <a:latin typeface="Garamond" pitchFamily="18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790015"/>
          </a:solidFill>
          <a:latin typeface="Garamond" pitchFamily="18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790015"/>
          </a:solidFill>
          <a:latin typeface="Garamond" pitchFamily="18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790015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33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3333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3333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33339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333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333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333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333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625600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Physics of the Cosmos </a:t>
            </a:r>
            <a:br>
              <a:rPr lang="en-US" sz="4000" dirty="0" smtClean="0"/>
            </a:br>
            <a:r>
              <a:rPr lang="en-US" sz="4000" dirty="0" smtClean="0"/>
              <a:t>Program Analysis Group Report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tx2"/>
                </a:solidFill>
              </a:rPr>
              <a:t>pcos.gsfc.nasa.gov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2895600"/>
            <a:ext cx="6400800" cy="2971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Mark </a:t>
            </a:r>
            <a:r>
              <a:rPr lang="en-US" sz="2800" dirty="0" err="1" smtClean="0">
                <a:solidFill>
                  <a:schemeClr val="tx1"/>
                </a:solidFill>
              </a:rPr>
              <a:t>Bautz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b="0" dirty="0" smtClean="0">
                <a:solidFill>
                  <a:schemeClr val="tx1"/>
                </a:solidFill>
              </a:rPr>
              <a:t>Massachusetts Institute of Technology</a:t>
            </a:r>
          </a:p>
          <a:p>
            <a:endParaRPr lang="en-US" sz="2800" b="0" dirty="0" smtClean="0">
              <a:solidFill>
                <a:schemeClr val="tx1"/>
              </a:solidFill>
            </a:endParaRPr>
          </a:p>
          <a:p>
            <a:r>
              <a:rPr lang="en-US" sz="2800" b="0" i="1" dirty="0" smtClean="0">
                <a:solidFill>
                  <a:schemeClr val="tx1"/>
                </a:solidFill>
              </a:rPr>
              <a:t>Chair of the Physics of the Cosmos Program Analysis Group</a:t>
            </a:r>
          </a:p>
        </p:txBody>
      </p:sp>
    </p:spTree>
    <p:extLst>
      <p:ext uri="{BB962C8B-B14F-4D97-AF65-F5344CB8AC3E}">
        <p14:creationId xmlns:p14="http://schemas.microsoft.com/office/powerpoint/2010/main" val="41787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8228" y="3066437"/>
            <a:ext cx="8355519" cy="251788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Increase our knowledge of dark energy</a:t>
            </a:r>
          </a:p>
          <a:p>
            <a:r>
              <a:rPr lang="en-US" dirty="0" smtClean="0"/>
              <a:t>Precisely measure the cosmological parameters governing the evolution of the universe and test the inflation hypothesis of the Big Bang </a:t>
            </a:r>
          </a:p>
          <a:p>
            <a:r>
              <a:rPr lang="en-US" dirty="0" smtClean="0"/>
              <a:t>Test the validity of Einstein's General Theory of Relativity and investigate the nature of </a:t>
            </a:r>
            <a:r>
              <a:rPr lang="en-US" dirty="0" err="1" smtClean="0"/>
              <a:t>spacetime</a:t>
            </a:r>
            <a:r>
              <a:rPr lang="en-US" dirty="0" smtClean="0"/>
              <a:t> </a:t>
            </a:r>
          </a:p>
          <a:p>
            <a:r>
              <a:rPr lang="en-US" dirty="0" smtClean="0"/>
              <a:t>Understand the formation and growth of massive black holes and their role in the evolution of galaxies</a:t>
            </a:r>
          </a:p>
          <a:p>
            <a:r>
              <a:rPr lang="en-US" kern="0" dirty="0">
                <a:cs typeface="ＭＳ Ｐゴシック" pitchFamily="-108" charset="-128"/>
              </a:rPr>
              <a:t>Explore the behavior of matter and energy in its most extreme environments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4669" y="217979"/>
            <a:ext cx="4833257" cy="616734"/>
          </a:xfrm>
        </p:spPr>
        <p:txBody>
          <a:bodyPr>
            <a:normAutofit/>
          </a:bodyPr>
          <a:lstStyle/>
          <a:p>
            <a:pPr algn="ctr"/>
            <a:r>
              <a:rPr lang="en-US" sz="2100" dirty="0"/>
              <a:t>Physics of the Cosmos Science Objectives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27032" y="1283179"/>
            <a:ext cx="8556715" cy="1280160"/>
            <a:chOff x="127031" y="1086383"/>
            <a:chExt cx="8556715" cy="128016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94755" y="1177823"/>
              <a:ext cx="2194561" cy="10972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41297" y="1086383"/>
              <a:ext cx="1280160" cy="1280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73438" y="1086383"/>
              <a:ext cx="1585701" cy="1280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" name="Picture 10"/>
            <p:cNvPicPr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26707" y="1109503"/>
              <a:ext cx="1257039" cy="1257040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16" name="Group 15"/>
            <p:cNvGrpSpPr>
              <a:grpSpLocks noChangeAspect="1"/>
            </p:cNvGrpSpPr>
            <p:nvPr/>
          </p:nvGrpSpPr>
          <p:grpSpPr>
            <a:xfrm>
              <a:off x="127031" y="1177823"/>
              <a:ext cx="1615743" cy="1097280"/>
              <a:chOff x="5827708" y="1712347"/>
              <a:chExt cx="2219012" cy="1506970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6019800" y="1794095"/>
                <a:ext cx="2026920" cy="125390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noFill/>
                </a:endParaRPr>
              </a:p>
            </p:txBody>
          </p:sp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7708" y="1712347"/>
                <a:ext cx="2194560" cy="150697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sp>
        <p:nvSpPr>
          <p:cNvPr id="21" name="Slide Number Placeholder 20"/>
          <p:cNvSpPr>
            <a:spLocks noGrp="1"/>
          </p:cNvSpPr>
          <p:nvPr>
            <p:ph type="sldNum" sz="quarter" idx="11"/>
          </p:nvPr>
        </p:nvSpPr>
        <p:spPr>
          <a:xfrm>
            <a:off x="6057900" y="5624513"/>
            <a:ext cx="1600200" cy="273844"/>
          </a:xfrm>
        </p:spPr>
        <p:txBody>
          <a:bodyPr/>
          <a:lstStyle/>
          <a:p>
            <a:fld id="{CF44B1A8-DBC3-448F-AF01-0EEFC4BCEA5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April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NASA APAC, Washington, DC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0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8228" y="3024874"/>
            <a:ext cx="8355519" cy="251788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Six Science Interest Groups (SIGs):</a:t>
            </a:r>
          </a:p>
          <a:p>
            <a:pPr lvl="1"/>
            <a:r>
              <a:rPr lang="en-US" dirty="0"/>
              <a:t>Cosmic Rays (</a:t>
            </a:r>
            <a:r>
              <a:rPr lang="en-US" dirty="0" smtClean="0"/>
              <a:t>Cosmic SIG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Cosmic Structure (</a:t>
            </a:r>
            <a:r>
              <a:rPr lang="en-US" dirty="0" err="1"/>
              <a:t>CosSIG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Gamma-ray Astrophysics (</a:t>
            </a:r>
            <a:r>
              <a:rPr lang="en-US" dirty="0" smtClean="0"/>
              <a:t>Gamma SIG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Gravitational Waves (GWSIG)</a:t>
            </a:r>
          </a:p>
          <a:p>
            <a:pPr lvl="1"/>
            <a:r>
              <a:rPr lang="en-US" dirty="0"/>
              <a:t>Inflation Probe (IPSIG)</a:t>
            </a:r>
          </a:p>
          <a:p>
            <a:pPr lvl="1"/>
            <a:r>
              <a:rPr lang="en-US" dirty="0"/>
              <a:t>X-ray Astrophysics (</a:t>
            </a:r>
            <a:r>
              <a:rPr lang="en-US" dirty="0" smtClean="0"/>
              <a:t>X-Ray SIG</a:t>
            </a:r>
            <a:r>
              <a:rPr lang="en-US" dirty="0"/>
              <a:t>)</a:t>
            </a:r>
          </a:p>
          <a:p>
            <a:endParaRPr lang="en-US" b="0" dirty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24971" y="213185"/>
            <a:ext cx="5434471" cy="616734"/>
          </a:xfrm>
        </p:spPr>
        <p:txBody>
          <a:bodyPr>
            <a:normAutofit/>
          </a:bodyPr>
          <a:lstStyle/>
          <a:p>
            <a:pPr algn="ctr"/>
            <a:r>
              <a:rPr lang="en-US" sz="2100" dirty="0"/>
              <a:t>Physics of the Cosmos </a:t>
            </a:r>
            <a:r>
              <a:rPr lang="en-US" sz="2100" dirty="0" smtClean="0"/>
              <a:t>Program </a:t>
            </a:r>
            <a:r>
              <a:rPr lang="en-US" sz="2100" smtClean="0"/>
              <a:t>Analysis Group</a:t>
            </a:r>
            <a:endParaRPr lang="en-US" sz="2100" dirty="0"/>
          </a:p>
        </p:txBody>
      </p:sp>
      <p:grpSp>
        <p:nvGrpSpPr>
          <p:cNvPr id="8" name="Group 7"/>
          <p:cNvGrpSpPr/>
          <p:nvPr/>
        </p:nvGrpSpPr>
        <p:grpSpPr>
          <a:xfrm>
            <a:off x="127032" y="1283179"/>
            <a:ext cx="8556715" cy="1280160"/>
            <a:chOff x="127031" y="1086383"/>
            <a:chExt cx="8556715" cy="128016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94755" y="1177823"/>
              <a:ext cx="2194561" cy="10972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41297" y="1086383"/>
              <a:ext cx="1280160" cy="1280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73438" y="1086383"/>
              <a:ext cx="1585701" cy="1280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" name="Picture 10"/>
            <p:cNvPicPr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26707" y="1109503"/>
              <a:ext cx="1257039" cy="1257040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16" name="Group 15"/>
            <p:cNvGrpSpPr>
              <a:grpSpLocks noChangeAspect="1"/>
            </p:cNvGrpSpPr>
            <p:nvPr/>
          </p:nvGrpSpPr>
          <p:grpSpPr>
            <a:xfrm>
              <a:off x="127031" y="1177823"/>
              <a:ext cx="1615743" cy="1097280"/>
              <a:chOff x="5827708" y="1712347"/>
              <a:chExt cx="2219012" cy="1506970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6019800" y="1794095"/>
                <a:ext cx="2026920" cy="125390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noFill/>
                </a:endParaRPr>
              </a:p>
            </p:txBody>
          </p:sp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7708" y="1712347"/>
                <a:ext cx="2194560" cy="150697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sp>
        <p:nvSpPr>
          <p:cNvPr id="21" name="Slide Number Placeholder 20"/>
          <p:cNvSpPr>
            <a:spLocks noGrp="1"/>
          </p:cNvSpPr>
          <p:nvPr>
            <p:ph type="sldNum" sz="quarter" idx="11"/>
          </p:nvPr>
        </p:nvSpPr>
        <p:spPr>
          <a:xfrm>
            <a:off x="6057900" y="5624513"/>
            <a:ext cx="1600200" cy="273844"/>
          </a:xfrm>
        </p:spPr>
        <p:txBody>
          <a:bodyPr/>
          <a:lstStyle/>
          <a:p>
            <a:fld id="{CF44B1A8-DBC3-448F-AF01-0EEFC4BCEA5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April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NASA APAC, Washington, DC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64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93" y="38100"/>
            <a:ext cx="6781800" cy="1016000"/>
          </a:xfrm>
        </p:spPr>
        <p:txBody>
          <a:bodyPr>
            <a:normAutofit/>
          </a:bodyPr>
          <a:lstStyle/>
          <a:p>
            <a:r>
              <a:rPr lang="en-US" dirty="0" smtClean="0"/>
              <a:t>Activities</a:t>
            </a:r>
            <a:endParaRPr lang="en-US" baseline="30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fld id="{FA2BB0F0-83BF-A643-8876-BB0D3F11115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62600" y="1241674"/>
            <a:ext cx="8752287" cy="561632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 smtClean="0"/>
              <a:t>PCOS General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600" dirty="0" smtClean="0"/>
              <a:t>	</a:t>
            </a:r>
            <a:r>
              <a:rPr lang="en-US" sz="1600" b="0" dirty="0" err="1" smtClean="0"/>
              <a:t>PhysPAG</a:t>
            </a:r>
            <a:r>
              <a:rPr lang="en-US" sz="1600" b="0" dirty="0" smtClean="0"/>
              <a:t>  </a:t>
            </a:r>
            <a:r>
              <a:rPr lang="en-US" sz="1600" b="0" dirty="0"/>
              <a:t>and Joint PAG meetings at the AAS,  Grapevine, TX, January 2017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600" b="0" dirty="0"/>
              <a:t>	PCOS mini-symposium at the APS, Washington, DC January 2017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0" dirty="0"/>
              <a:t>	</a:t>
            </a:r>
            <a:r>
              <a:rPr lang="en-US" sz="1600" b="0" dirty="0" smtClean="0"/>
              <a:t>Probe Concept Study Selections: 5 of 9 mission concepts selected by NASA for study are PCOS-	</a:t>
            </a:r>
            <a:r>
              <a:rPr lang="en-US" sz="1600" b="0" dirty="0" smtClean="0"/>
              <a:t>related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0" dirty="0"/>
              <a:t>	</a:t>
            </a:r>
            <a:r>
              <a:rPr lang="en-US" sz="1600" b="0" dirty="0" smtClean="0"/>
              <a:t>PCOS Town Hall planned for meeting of the  High Energy Astrophysics Division of AAS,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0" dirty="0"/>
              <a:t>	</a:t>
            </a:r>
            <a:r>
              <a:rPr lang="en-US" sz="1600" b="0" dirty="0" smtClean="0"/>
              <a:t>Sun Valley,  ID, August 2017</a:t>
            </a:r>
            <a:endParaRPr lang="en-US" sz="1600" b="0" dirty="0" smtClean="0"/>
          </a:p>
          <a:p>
            <a:pPr marL="0" indent="0">
              <a:spcBef>
                <a:spcPts val="0"/>
              </a:spcBef>
              <a:buNone/>
            </a:pPr>
            <a:endParaRPr lang="en-US" sz="1600" b="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/>
              <a:t>Inflation Probe SIG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600" i="1" dirty="0" smtClean="0"/>
              <a:t>General interest</a:t>
            </a:r>
            <a:r>
              <a:rPr lang="en-US" sz="1600" dirty="0" smtClean="0"/>
              <a:t>: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600" dirty="0"/>
              <a:t>	</a:t>
            </a:r>
            <a:r>
              <a:rPr lang="en-US" sz="1600" dirty="0" smtClean="0"/>
              <a:t>AAS Special Session: “The Polarization of the Cosmic Microwave Background” San Diego, 	June, 2016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1600" dirty="0"/>
          </a:p>
          <a:p>
            <a:pPr marL="457200" lvl="1" indent="0">
              <a:spcBef>
                <a:spcPts val="0"/>
              </a:spcBef>
              <a:buNone/>
            </a:pPr>
            <a:r>
              <a:rPr lang="en-US" sz="1600" i="1" dirty="0" smtClean="0"/>
              <a:t>Ongoing activities</a:t>
            </a:r>
            <a:r>
              <a:rPr lang="en-US" sz="1600" dirty="0" smtClean="0"/>
              <a:t>: Proposals pending response: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600" dirty="0" smtClean="0"/>
              <a:t>	</a:t>
            </a:r>
            <a:r>
              <a:rPr lang="en-US" sz="1600" dirty="0" err="1" smtClean="0"/>
              <a:t>SPHEREx</a:t>
            </a:r>
            <a:r>
              <a:rPr lang="en-US" sz="1600" dirty="0"/>
              <a:t>: An All-Sky Near-Infrared Spectral Survey MIDEX proposal </a:t>
            </a:r>
            <a:endParaRPr lang="en-US" sz="1600" dirty="0" smtClean="0"/>
          </a:p>
          <a:p>
            <a:pPr marL="457200" lvl="1" indent="0">
              <a:spcBef>
                <a:spcPts val="0"/>
              </a:spcBef>
              <a:buNone/>
            </a:pPr>
            <a:r>
              <a:rPr lang="en-US" sz="1600" dirty="0"/>
              <a:t>	</a:t>
            </a:r>
            <a:r>
              <a:rPr lang="en-US" sz="1600" dirty="0" smtClean="0"/>
              <a:t>	(</a:t>
            </a:r>
            <a:r>
              <a:rPr lang="en-US" sz="1600" dirty="0"/>
              <a:t>selections anticipated ~ </a:t>
            </a:r>
            <a:r>
              <a:rPr lang="en-US" sz="1600" dirty="0" smtClean="0"/>
              <a:t>	summer </a:t>
            </a:r>
            <a:r>
              <a:rPr lang="en-US" sz="1600" dirty="0"/>
              <a:t>2017)</a:t>
            </a:r>
            <a:br>
              <a:rPr lang="en-US" sz="1600" dirty="0"/>
            </a:br>
            <a:r>
              <a:rPr lang="en-US" sz="1600" dirty="0" smtClean="0"/>
              <a:t>	PIXIE</a:t>
            </a:r>
            <a:r>
              <a:rPr lang="en-US" sz="1600" dirty="0"/>
              <a:t>: Primordial Inflation Explorer MIDEX proposal (selections anticipated ~ summer 2017)</a:t>
            </a:r>
            <a:br>
              <a:rPr lang="en-US" sz="1600" dirty="0"/>
            </a:br>
            <a:r>
              <a:rPr lang="en-US" sz="1600" dirty="0" smtClean="0"/>
              <a:t>	CORE</a:t>
            </a:r>
            <a:r>
              <a:rPr lang="en-US" sz="1600" dirty="0"/>
              <a:t>++ proposal for ESA M5 (Response expected ~ Spring 2017</a:t>
            </a:r>
            <a:r>
              <a:rPr lang="en-US" sz="1600" dirty="0" smtClean="0"/>
              <a:t>)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1600" i="1" dirty="0" smtClean="0"/>
          </a:p>
          <a:p>
            <a:pPr marL="457200" lvl="1" indent="0">
              <a:spcBef>
                <a:spcPts val="0"/>
              </a:spcBef>
              <a:buNone/>
            </a:pPr>
            <a:r>
              <a:rPr lang="en-US" sz="1600" i="1" dirty="0" smtClean="0"/>
              <a:t>Upcoming activities</a:t>
            </a:r>
            <a:r>
              <a:rPr lang="en-US" sz="1600" dirty="0" smtClean="0"/>
              <a:t>: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600" dirty="0" smtClean="0"/>
              <a:t>	</a:t>
            </a:r>
            <a:r>
              <a:rPr lang="en-US" sz="1600" dirty="0"/>
              <a:t>Probe-Scale Mission CMB Polarization Study Selected (S. </a:t>
            </a:r>
            <a:r>
              <a:rPr lang="en-US" sz="1600" dirty="0" err="1"/>
              <a:t>Hanany</a:t>
            </a:r>
            <a:r>
              <a:rPr lang="en-US" sz="1600" dirty="0"/>
              <a:t> / </a:t>
            </a:r>
            <a:r>
              <a:rPr lang="en-US" sz="1600" dirty="0" err="1"/>
              <a:t>UMn</a:t>
            </a:r>
            <a:r>
              <a:rPr lang="en-US" sz="1600" dirty="0"/>
              <a:t> PI</a:t>
            </a:r>
            <a:r>
              <a:rPr lang="en-US" sz="1600" dirty="0" smtClean="0"/>
              <a:t>)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600" dirty="0"/>
              <a:t>	</a:t>
            </a:r>
            <a:endParaRPr lang="en-US" sz="1600" dirty="0" smtClean="0"/>
          </a:p>
          <a:p>
            <a:pPr marL="457200" lvl="1" indent="0">
              <a:spcBef>
                <a:spcPts val="0"/>
              </a:spcBef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4220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Gravitational Wave SIG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L3ST Activities</a:t>
            </a:r>
          </a:p>
          <a:p>
            <a:pPr lvl="1"/>
            <a:r>
              <a:rPr lang="en-US" dirty="0" smtClean="0"/>
              <a:t>Community meeting following APS, January 2017</a:t>
            </a:r>
          </a:p>
          <a:p>
            <a:pPr lvl="1"/>
            <a:r>
              <a:rPr lang="en-US" dirty="0" smtClean="0"/>
              <a:t>Supported the LISA Consortium in the delivery of the LISA</a:t>
            </a:r>
            <a:br>
              <a:rPr lang="en-US" dirty="0" smtClean="0"/>
            </a:br>
            <a:r>
              <a:rPr lang="en-US" dirty="0" smtClean="0"/>
              <a:t>(not </a:t>
            </a:r>
            <a:r>
              <a:rPr lang="en-US" dirty="0" err="1" smtClean="0"/>
              <a:t>eLISA</a:t>
            </a:r>
            <a:r>
              <a:rPr lang="en-US" dirty="0" smtClean="0"/>
              <a:t>) mission concept in January 2017</a:t>
            </a:r>
          </a:p>
          <a:p>
            <a:pPr lvl="1"/>
            <a:r>
              <a:rPr lang="en-US" dirty="0" smtClean="0"/>
              <a:t>LISA concept undergoing Concurrent Design Facility (CDF) assessment at ESA</a:t>
            </a:r>
          </a:p>
          <a:p>
            <a:pPr lvl="1"/>
            <a:r>
              <a:rPr lang="en-US" dirty="0" smtClean="0"/>
              <a:t>CDF will be followed by a competitive Phase A study</a:t>
            </a:r>
          </a:p>
          <a:p>
            <a:pPr marL="342900" lvl="1" indent="-342900">
              <a:buFont typeface="Arial"/>
              <a:buChar char="•"/>
            </a:pPr>
            <a:r>
              <a:rPr lang="en-US" sz="2400" b="1" dirty="0"/>
              <a:t>Special LISA/GW session at the 2017 HEAD meeting</a:t>
            </a:r>
          </a:p>
          <a:p>
            <a:r>
              <a:rPr lang="en-US" dirty="0" smtClean="0"/>
              <a:t>Last GWSIG meeting:</a:t>
            </a:r>
          </a:p>
          <a:p>
            <a:pPr lvl="1"/>
            <a:r>
              <a:rPr lang="en-US" dirty="0" smtClean="0"/>
              <a:t>April APS meeting (in late January 2017), Washington, DC</a:t>
            </a:r>
          </a:p>
          <a:p>
            <a:r>
              <a:rPr lang="en-US" dirty="0" smtClean="0"/>
              <a:t>Next GWSIG meeting:</a:t>
            </a:r>
          </a:p>
          <a:p>
            <a:pPr lvl="1"/>
            <a:r>
              <a:rPr lang="en-US" dirty="0" smtClean="0"/>
              <a:t>January 2018 AAS or April 2018 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4B1A8-DBC3-448F-AF01-0EEFC4BCEA5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April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NASA APAC, Washington, DC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0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X-ray SIG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General Interest</a:t>
            </a:r>
          </a:p>
          <a:p>
            <a:pPr lvl="1"/>
            <a:r>
              <a:rPr lang="en-US" dirty="0" smtClean="0"/>
              <a:t>NICER delivered and awaiting launch to ISS  ~June 2017</a:t>
            </a:r>
          </a:p>
          <a:p>
            <a:pPr lvl="1"/>
            <a:r>
              <a:rPr lang="en-US" dirty="0" smtClean="0"/>
              <a:t>X-ray </a:t>
            </a:r>
            <a:r>
              <a:rPr lang="en-US" dirty="0" err="1" smtClean="0"/>
              <a:t>polarimeter</a:t>
            </a:r>
            <a:r>
              <a:rPr lang="en-US" dirty="0" smtClean="0"/>
              <a:t> IXPE funded to flight (PI: M. </a:t>
            </a:r>
            <a:r>
              <a:rPr lang="en-US" dirty="0" err="1" smtClean="0"/>
              <a:t>Weisskopf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X-ray Astrophysics Recovery Mission (XARM) proceeding – formal MOU between NASA and JAXA going through clearance process</a:t>
            </a:r>
          </a:p>
          <a:p>
            <a:pPr lvl="1"/>
            <a:r>
              <a:rPr lang="en-US" dirty="0" smtClean="0"/>
              <a:t>X-ray probe concepts:  Strobe-X (Ray/NRL PI), Transient Astrophysics Probe (Camp, GSFC), and AXIS high angular resolution (</a:t>
            </a:r>
            <a:r>
              <a:rPr lang="en-US" dirty="0" err="1" smtClean="0"/>
              <a:t>Mushotzky</a:t>
            </a:r>
            <a:r>
              <a:rPr lang="en-US" dirty="0" smtClean="0"/>
              <a:t>/MD) </a:t>
            </a:r>
          </a:p>
          <a:p>
            <a:pPr lvl="1"/>
            <a:r>
              <a:rPr lang="en-US" dirty="0"/>
              <a:t>Lynx F2F meeting, April 6-7, 2017, MSFC</a:t>
            </a:r>
            <a:endParaRPr lang="en-US" dirty="0" smtClean="0"/>
          </a:p>
          <a:p>
            <a:r>
              <a:rPr lang="en-US" dirty="0" smtClean="0"/>
              <a:t>Recent XRSIG activities:</a:t>
            </a:r>
          </a:p>
          <a:p>
            <a:pPr lvl="1"/>
            <a:r>
              <a:rPr lang="en-US" dirty="0" smtClean="0"/>
              <a:t>Winter AAS meeting, January 2017, Grapevine TX</a:t>
            </a:r>
          </a:p>
          <a:p>
            <a:pPr lvl="1"/>
            <a:r>
              <a:rPr lang="en-US" dirty="0" smtClean="0"/>
              <a:t>April APS meeting (in late January 2017), Washington, DC</a:t>
            </a:r>
          </a:p>
          <a:p>
            <a:r>
              <a:rPr lang="en-US" dirty="0" smtClean="0"/>
              <a:t>Upcoming XRSIG activities:</a:t>
            </a:r>
          </a:p>
          <a:p>
            <a:pPr lvl="1"/>
            <a:r>
              <a:rPr lang="en-US" dirty="0" smtClean="0"/>
              <a:t>Aug 2017 From Chandra to Lynx, Harvard University, Cambridge, MA</a:t>
            </a:r>
          </a:p>
          <a:p>
            <a:pPr lvl="1"/>
            <a:r>
              <a:rPr lang="en-US" dirty="0" smtClean="0"/>
              <a:t>Aug 2017 AAS/HEAD meeting, Sun Valley, 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4B1A8-DBC3-448F-AF01-0EEFC4BCEA5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April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NASA APAC, Washington, DC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53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1710" y="1391164"/>
            <a:ext cx="8852290" cy="371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>
              <a:spcBef>
                <a:spcPct val="20000"/>
              </a:spcBef>
              <a:buClr>
                <a:srgbClr val="000090"/>
              </a:buClr>
              <a:buFont typeface="Arial"/>
              <a:buChar char="•"/>
            </a:pPr>
            <a:r>
              <a:rPr lang="en-US" sz="2200" b="1" dirty="0" smtClean="0">
                <a:latin typeface="+mn-lt"/>
                <a:ea typeface="+mn-ea"/>
              </a:rPr>
              <a:t>General Interest</a:t>
            </a:r>
          </a:p>
          <a:p>
            <a:pPr marL="800100" lvl="2" indent="-342900" defTabSz="457200">
              <a:spcBef>
                <a:spcPct val="20000"/>
              </a:spcBef>
              <a:buClr>
                <a:srgbClr val="000090"/>
              </a:buClr>
              <a:buFont typeface=".AppleSystemUIFont" charset="-120"/>
              <a:buChar char="-"/>
            </a:pPr>
            <a:r>
              <a:rPr lang="en-US" sz="2200" dirty="0">
                <a:latin typeface="+mn-lt"/>
              </a:rPr>
              <a:t>Workshop on MeV-band </a:t>
            </a:r>
            <a:r>
              <a:rPr lang="en-US" sz="2200" dirty="0" smtClean="0">
                <a:latin typeface="+mn-lt"/>
              </a:rPr>
              <a:t>probe mission concept, GSFC, May 2017</a:t>
            </a:r>
            <a:endParaRPr lang="en-US" sz="2200" b="1" dirty="0" smtClean="0">
              <a:latin typeface="+mn-lt"/>
              <a:ea typeface="+mn-ea"/>
            </a:endParaRPr>
          </a:p>
          <a:p>
            <a:pPr marL="342900" indent="-342900" defTabSz="457200">
              <a:spcBef>
                <a:spcPct val="20000"/>
              </a:spcBef>
              <a:buClr>
                <a:srgbClr val="000090"/>
              </a:buClr>
              <a:buFont typeface="Arial"/>
              <a:buChar char="•"/>
            </a:pPr>
            <a:r>
              <a:rPr lang="en-US" sz="2200" b="1" dirty="0" smtClean="0">
                <a:latin typeface="+mn-lt"/>
                <a:ea typeface="+mn-ea"/>
              </a:rPr>
              <a:t>Recent Activities</a:t>
            </a:r>
          </a:p>
          <a:p>
            <a:pPr marL="800100" lvl="1" indent="-342900" defTabSz="457200">
              <a:spcBef>
                <a:spcPct val="20000"/>
              </a:spcBef>
              <a:buClr>
                <a:srgbClr val="000090"/>
              </a:buClr>
              <a:buFont typeface=".AppleSystemUIFont" charset="-120"/>
              <a:buChar char="-"/>
            </a:pPr>
            <a:r>
              <a:rPr lang="en-US" sz="2200" dirty="0" smtClean="0">
                <a:latin typeface="+mn-lt"/>
                <a:ea typeface="+mn-ea"/>
              </a:rPr>
              <a:t>Gamma SIG Mini-symposium at APS Meeting, January, 2017</a:t>
            </a:r>
          </a:p>
          <a:p>
            <a:pPr marL="342900" indent="-342900" defTabSz="457200">
              <a:spcBef>
                <a:spcPct val="20000"/>
              </a:spcBef>
              <a:buClr>
                <a:srgbClr val="000090"/>
              </a:buClr>
              <a:buFont typeface="Arial" charset="0"/>
              <a:buChar char="•"/>
            </a:pPr>
            <a:r>
              <a:rPr lang="en-US" sz="2200" b="1" dirty="0" smtClean="0">
                <a:latin typeface="+mn-lt"/>
                <a:ea typeface="+mn-ea"/>
              </a:rPr>
              <a:t>Upcoming Activities:</a:t>
            </a:r>
          </a:p>
          <a:p>
            <a:pPr marL="800100" lvl="1" indent="-342900" defTabSz="457200">
              <a:spcBef>
                <a:spcPct val="20000"/>
              </a:spcBef>
              <a:buClr>
                <a:srgbClr val="000090"/>
              </a:buClr>
              <a:buFont typeface=".AppleSystemUIFont" charset="-120"/>
              <a:buChar char="-"/>
            </a:pPr>
            <a:r>
              <a:rPr lang="en-US" dirty="0" smtClean="0"/>
              <a:t>Special Session on X-ray and Gamma-Ray Polarimetry organized by  </a:t>
            </a:r>
            <a:r>
              <a:rPr lang="en-US" dirty="0" err="1" smtClean="0"/>
              <a:t>PhysPAG</a:t>
            </a:r>
            <a:r>
              <a:rPr lang="en-US" dirty="0" smtClean="0"/>
              <a:t> EC members </a:t>
            </a:r>
            <a:r>
              <a:rPr lang="en-US" dirty="0" err="1" smtClean="0"/>
              <a:t>Tomsick</a:t>
            </a:r>
            <a:r>
              <a:rPr lang="en-US" dirty="0" smtClean="0"/>
              <a:t> &amp; </a:t>
            </a:r>
            <a:r>
              <a:rPr lang="en-US" dirty="0" err="1" smtClean="0"/>
              <a:t>Krawczynski</a:t>
            </a:r>
            <a:r>
              <a:rPr lang="en-US" dirty="0" smtClean="0"/>
              <a:t>, with contributions on IXPE, INTEGRAL, POLAR, X-</a:t>
            </a:r>
            <a:r>
              <a:rPr lang="en-US" dirty="0" err="1" smtClean="0"/>
              <a:t>Calibur</a:t>
            </a:r>
            <a:r>
              <a:rPr lang="en-US" dirty="0" smtClean="0"/>
              <a:t>, COSI &amp; </a:t>
            </a:r>
            <a:r>
              <a:rPr lang="en-US" dirty="0" err="1" smtClean="0"/>
              <a:t>AstroSAT</a:t>
            </a:r>
            <a:r>
              <a:rPr lang="en-US" dirty="0" smtClean="0"/>
              <a:t> at AAS HEAD Meeting, August 2017</a:t>
            </a:r>
          </a:p>
          <a:p>
            <a:pPr marL="800100" lvl="1" indent="-342900" defTabSz="457200">
              <a:spcBef>
                <a:spcPct val="20000"/>
              </a:spcBef>
              <a:buClr>
                <a:srgbClr val="000090"/>
              </a:buClr>
              <a:buFont typeface=".AppleSystemUIFont" charset="-120"/>
              <a:buChar char="-"/>
            </a:pPr>
            <a:r>
              <a:rPr lang="en-US" dirty="0" smtClean="0"/>
              <a:t>Gamma SIG Town Hall at AAS HEAD meeting, August, 2017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77466" y="460772"/>
            <a:ext cx="8915546" cy="643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rgbClr val="000090"/>
                </a:solidFill>
              </a:rPr>
              <a:t>Gamma SIG</a:t>
            </a:r>
            <a:endParaRPr lang="en-US" sz="32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3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93" y="38100"/>
            <a:ext cx="6781800" cy="1016000"/>
          </a:xfrm>
        </p:spPr>
        <p:txBody>
          <a:bodyPr>
            <a:normAutofit/>
          </a:bodyPr>
          <a:lstStyle/>
          <a:p>
            <a:r>
              <a:rPr lang="en-US" dirty="0" smtClean="0"/>
              <a:t>Cosmic-Ray &amp; Cosmic Structure SIGs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fld id="{FA2BB0F0-83BF-A643-8876-BB0D3F11115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26125" y="1313844"/>
            <a:ext cx="8875986" cy="540763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 smtClean="0"/>
              <a:t>Cosmic-Ray SIG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600" i="1" dirty="0" smtClean="0"/>
              <a:t>General interest</a:t>
            </a:r>
            <a:r>
              <a:rPr lang="en-US" sz="1600" dirty="0" smtClean="0"/>
              <a:t>: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600" dirty="0"/>
              <a:t>	</a:t>
            </a:r>
            <a:r>
              <a:rPr lang="en-US" sz="1600" dirty="0" smtClean="0"/>
              <a:t>ISS-CREAM delivered and awaiting launch at Cape ~1 </a:t>
            </a:r>
            <a:r>
              <a:rPr lang="en-US" sz="1600" smtClean="0"/>
              <a:t>August </a:t>
            </a:r>
            <a:r>
              <a:rPr lang="en-US" sz="1600" smtClean="0"/>
              <a:t>2017</a:t>
            </a:r>
            <a:endParaRPr lang="en-US" sz="1600" dirty="0" smtClean="0"/>
          </a:p>
          <a:p>
            <a:pPr marL="457200" lvl="1" indent="0">
              <a:spcBef>
                <a:spcPts val="0"/>
              </a:spcBef>
              <a:buNone/>
            </a:pPr>
            <a:r>
              <a:rPr lang="en-US" sz="1600" dirty="0"/>
              <a:t>	</a:t>
            </a:r>
            <a:r>
              <a:rPr lang="en-US" sz="1600" dirty="0" smtClean="0"/>
              <a:t>Calorimetric Electron Telescope </a:t>
            </a:r>
            <a:r>
              <a:rPr lang="en-US" sz="1600" dirty="0" smtClean="0"/>
              <a:t> </a:t>
            </a:r>
            <a:r>
              <a:rPr lang="en-US" sz="1600" dirty="0" smtClean="0"/>
              <a:t>(CALET, </a:t>
            </a:r>
            <a:r>
              <a:rPr lang="en-US" sz="1600" dirty="0" smtClean="0"/>
              <a:t>JAXA/US/Italy; </a:t>
            </a:r>
            <a:r>
              <a:rPr lang="en-US" sz="1600" dirty="0" err="1" smtClean="0"/>
              <a:t>TeV</a:t>
            </a:r>
            <a:r>
              <a:rPr lang="en-US" sz="1600" dirty="0" smtClean="0"/>
              <a:t> </a:t>
            </a:r>
            <a:r>
              <a:rPr lang="en-US" sz="1600" dirty="0" smtClean="0"/>
              <a:t>e</a:t>
            </a:r>
            <a:r>
              <a:rPr lang="en-US" sz="1600" baseline="30000" dirty="0" smtClean="0"/>
              <a:t>-</a:t>
            </a:r>
            <a:r>
              <a:rPr lang="en-US" sz="1600" dirty="0" smtClean="0"/>
              <a:t> &amp; </a:t>
            </a:r>
            <a:r>
              <a:rPr lang="en-US" sz="1600" dirty="0" err="1" smtClean="0"/>
              <a:t>γ’s</a:t>
            </a:r>
            <a:r>
              <a:rPr lang="en-US" sz="1600" dirty="0"/>
              <a:t> </a:t>
            </a:r>
            <a:r>
              <a:rPr lang="en-US" sz="1600" dirty="0" smtClean="0"/>
              <a:t>)on </a:t>
            </a:r>
            <a:r>
              <a:rPr lang="en-US" sz="1600" dirty="0" smtClean="0"/>
              <a:t>ISS, now  in 	</a:t>
            </a:r>
            <a:r>
              <a:rPr lang="en-US" sz="1600" dirty="0" smtClean="0"/>
              <a:t>science 			operations</a:t>
            </a:r>
            <a:endParaRPr lang="en-US" sz="1600" dirty="0" smtClean="0"/>
          </a:p>
          <a:p>
            <a:pPr marL="457200" lvl="1" indent="0">
              <a:spcBef>
                <a:spcPts val="0"/>
              </a:spcBef>
              <a:buNone/>
            </a:pPr>
            <a:r>
              <a:rPr lang="en-US" sz="1600" dirty="0"/>
              <a:t>	</a:t>
            </a:r>
            <a:r>
              <a:rPr lang="en-US" sz="1600" dirty="0" smtClean="0"/>
              <a:t>BACCUS (boron &amp; carbon C.R. balloon payload, E. </a:t>
            </a:r>
            <a:r>
              <a:rPr lang="en-US" sz="1600" dirty="0" err="1" smtClean="0"/>
              <a:t>Seo</a:t>
            </a:r>
            <a:r>
              <a:rPr lang="en-US" sz="1600" dirty="0" smtClean="0"/>
              <a:t>, PI) flew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600" dirty="0"/>
              <a:t>	</a:t>
            </a:r>
            <a:r>
              <a:rPr lang="en-US" sz="1600" dirty="0" smtClean="0"/>
              <a:t>EUSO-SPB (Extreme Universe Space Observatory balloon, A. </a:t>
            </a:r>
            <a:r>
              <a:rPr lang="en-US" sz="1600" dirty="0" err="1" smtClean="0"/>
              <a:t>Olinto</a:t>
            </a:r>
            <a:r>
              <a:rPr lang="en-US" sz="1600" dirty="0" smtClean="0"/>
              <a:t>, PI) flight imminent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600" dirty="0"/>
              <a:t>	</a:t>
            </a:r>
            <a:r>
              <a:rPr lang="en-US" sz="1600" dirty="0" smtClean="0"/>
              <a:t>AMS-02 cosmic-ray nuclei data coming soon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600" dirty="0"/>
              <a:t>	</a:t>
            </a:r>
            <a:r>
              <a:rPr lang="en-US" sz="1600" dirty="0" smtClean="0"/>
              <a:t>Probe of Extreme Multi-messenger Astrophysics (A. </a:t>
            </a:r>
            <a:r>
              <a:rPr lang="en-US" sz="1600" dirty="0" err="1" smtClean="0"/>
              <a:t>Olinto</a:t>
            </a:r>
            <a:r>
              <a:rPr lang="en-US" sz="1600" dirty="0" smtClean="0"/>
              <a:t>/Chicago, PI) selected for mission 	</a:t>
            </a:r>
            <a:r>
              <a:rPr lang="en-US" sz="1600" dirty="0" smtClean="0"/>
              <a:t>  		concept </a:t>
            </a:r>
            <a:r>
              <a:rPr lang="en-US" sz="1600" dirty="0" smtClean="0"/>
              <a:t>study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600" dirty="0"/>
              <a:t>	</a:t>
            </a:r>
            <a:r>
              <a:rPr lang="en-US" sz="1600" dirty="0" smtClean="0"/>
              <a:t>International Cosmic Ray Conference, Seoul, </a:t>
            </a:r>
            <a:r>
              <a:rPr lang="en-US" sz="1600" dirty="0" smtClean="0"/>
              <a:t>July 2017</a:t>
            </a:r>
            <a:endParaRPr lang="en-US" sz="1600" dirty="0" smtClean="0"/>
          </a:p>
          <a:p>
            <a:pPr marL="457200" lvl="1" indent="0">
              <a:spcBef>
                <a:spcPts val="0"/>
              </a:spcBef>
              <a:buNone/>
            </a:pPr>
            <a:r>
              <a:rPr lang="en-US" sz="1600" i="1" dirty="0" smtClean="0"/>
              <a:t>Recent activities</a:t>
            </a:r>
            <a:r>
              <a:rPr lang="en-US" sz="1600" dirty="0" smtClean="0"/>
              <a:t>: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600" dirty="0"/>
              <a:t>	</a:t>
            </a:r>
            <a:r>
              <a:rPr lang="en-US" sz="1600" dirty="0" smtClean="0"/>
              <a:t>Two special sessions at APS, Washington, DC January 2017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600" dirty="0"/>
              <a:t>	</a:t>
            </a:r>
            <a:r>
              <a:rPr lang="en-US" sz="1600" dirty="0" smtClean="0"/>
              <a:t>Min-symposium on ‘Cosmic-Ray Research Today and Tomorrow’, 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600" dirty="0"/>
              <a:t>	</a:t>
            </a:r>
            <a:r>
              <a:rPr lang="en-US" sz="1600" dirty="0" smtClean="0"/>
              <a:t>	University of Maryland, January 2017</a:t>
            </a:r>
            <a:endParaRPr lang="en-US" sz="1600" dirty="0"/>
          </a:p>
          <a:p>
            <a:pPr marL="457200" lvl="1" indent="0">
              <a:spcBef>
                <a:spcPts val="0"/>
              </a:spcBef>
              <a:buNone/>
            </a:pPr>
            <a:endParaRPr lang="en-US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/>
              <a:t>Cosmic Structure SIG</a:t>
            </a:r>
            <a:endParaRPr lang="en-US" sz="1800" dirty="0"/>
          </a:p>
          <a:p>
            <a:pPr marL="457200" lvl="1" indent="0">
              <a:spcBef>
                <a:spcPts val="0"/>
              </a:spcBef>
              <a:buNone/>
            </a:pPr>
            <a:r>
              <a:rPr lang="en-US" sz="1600" i="1" dirty="0"/>
              <a:t>General interest</a:t>
            </a:r>
            <a:r>
              <a:rPr lang="en-US" sz="1600" dirty="0"/>
              <a:t>: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600" dirty="0"/>
              <a:t>	</a:t>
            </a:r>
            <a:r>
              <a:rPr lang="en-US" sz="1600" dirty="0" smtClean="0"/>
              <a:t>Supporting large-structure science in flagship mission concept studies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600" dirty="0"/>
              <a:t>	</a:t>
            </a:r>
            <a:r>
              <a:rPr lang="en-US" sz="1600" dirty="0" err="1"/>
              <a:t>SPHEREx</a:t>
            </a:r>
            <a:r>
              <a:rPr lang="en-US" sz="1600" dirty="0"/>
              <a:t> </a:t>
            </a:r>
            <a:r>
              <a:rPr lang="en-US" sz="1600" dirty="0" smtClean="0"/>
              <a:t>mission </a:t>
            </a:r>
            <a:r>
              <a:rPr lang="en-US" sz="1600" dirty="0"/>
              <a:t>concept submitted </a:t>
            </a:r>
            <a:r>
              <a:rPr lang="en-US" sz="1600" dirty="0" smtClean="0"/>
              <a:t>MIDEX proposal </a:t>
            </a:r>
            <a:r>
              <a:rPr lang="en-US" sz="1600" dirty="0"/>
              <a:t>(inflation &amp; large-scale structure)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600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94583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5063"/>
            <a:ext cx="7636933" cy="866928"/>
          </a:xfrm>
        </p:spPr>
        <p:txBody>
          <a:bodyPr/>
          <a:lstStyle/>
          <a:p>
            <a:r>
              <a:rPr lang="en-US" dirty="0" err="1" smtClean="0"/>
              <a:t>PhysPAG</a:t>
            </a:r>
            <a:r>
              <a:rPr lang="en-US" dirty="0" smtClean="0"/>
              <a:t> EC membership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940793"/>
              </p:ext>
            </p:extLst>
          </p:nvPr>
        </p:nvGraphicFramePr>
        <p:xfrm>
          <a:off x="457200" y="1378894"/>
          <a:ext cx="7462434" cy="4855650"/>
        </p:xfrm>
        <a:graphic>
          <a:graphicData uri="http://schemas.openxmlformats.org/drawingml/2006/table">
            <a:tbl>
              <a:tblPr firstRow="1"/>
              <a:tblGrid>
                <a:gridCol w="1472872"/>
                <a:gridCol w="2258345"/>
                <a:gridCol w="2348318"/>
                <a:gridCol w="1382899"/>
              </a:tblGrid>
              <a:tr h="326769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Name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Affiliation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Area of Expertise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Term Ends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769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M. </a:t>
                      </a:r>
                      <a:r>
                        <a:rPr lang="en-US" sz="11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Bautz</a:t>
                      </a:r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(Chair)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MIT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X-ray astrophysics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Dec 2017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769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R. Bean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Cornell University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Dark </a:t>
                      </a:r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energy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Dec 2017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769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J.</a:t>
                      </a:r>
                      <a:r>
                        <a:rPr lang="en-US" sz="11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 Beatty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Ohio</a:t>
                      </a:r>
                      <a:r>
                        <a:rPr lang="en-US" sz="11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 State University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Particle</a:t>
                      </a:r>
                      <a:r>
                        <a:rPr lang="en-US" sz="11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 astrophysics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Dec 2019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211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J.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Conklin (Vice Chair)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Univ. of Florida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Gravitational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waves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Dec 2017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769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O.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Doré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JPL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Dark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energy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Dec 2017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769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S.</a:t>
                      </a:r>
                      <a:r>
                        <a:rPr lang="en-US" sz="11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100" b="0" i="0" u="none" strike="noStrike" baseline="0" dirty="0" err="1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Guiriec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George Washington Univ. 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Gamma-ray</a:t>
                      </a:r>
                      <a:r>
                        <a:rPr lang="en-US" sz="11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 astrophysics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Dec 2019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211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K. Holley-</a:t>
                      </a:r>
                      <a:r>
                        <a:rPr lang="en-US" sz="1100" b="0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Bockelmann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Vanderbilt University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Gravitational waves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Dec</a:t>
                      </a:r>
                      <a:r>
                        <a:rPr lang="en-US" sz="11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 2019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769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R. Kraft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SAO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X-ray astrophysics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Dec 2018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769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H.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Krawczynski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Washington University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Gamma-ray astrophysics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Dec 2017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769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A. Miller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Columbia University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CMB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Dec 2017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769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I.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Moskalenko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Stanford University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Particle astrophysics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Dec 2018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769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J.</a:t>
                      </a:r>
                      <a:r>
                        <a:rPr lang="en-US" sz="11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100" b="0" i="0" u="none" strike="noStrike" baseline="0" dirty="0" err="1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Tomsick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UC Berkeley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X-ray</a:t>
                      </a:r>
                      <a:r>
                        <a:rPr lang="en-US" sz="11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 and Gamma-ray astrophysics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Dec 2019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769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E.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Wollack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NASA/GSFC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CMB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Dec 2017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April 2017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4B1A8-DBC3-448F-AF01-0EEFC4BCEA5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NASA APAC, Washington, DC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24000" y="6234544"/>
            <a:ext cx="18373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New Members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78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Helvetica"/>
        <a:ea typeface="ＭＳ Ｐゴシック"/>
        <a:cs typeface=""/>
      </a:majorFont>
      <a:minorFont>
        <a:latin typeface="Helvetic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ExoPEP">
  <a:themeElements>
    <a:clrScheme name="NP template_pri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P template_print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NP template_pr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 template_pri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 template_pri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 template_pri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 template_pri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 template_pri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 template_pri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 template_pri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 template_pri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 template_pri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 template_pri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 template_pri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97133</TotalTime>
  <Words>583</Words>
  <Application>Microsoft Macintosh PowerPoint</Application>
  <PresentationFormat>On-screen Show (4:3)</PresentationFormat>
  <Paragraphs>168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.AppleSystemUIFont</vt:lpstr>
      <vt:lpstr>Calibri</vt:lpstr>
      <vt:lpstr>Courier New</vt:lpstr>
      <vt:lpstr>Garamond</vt:lpstr>
      <vt:lpstr>Helvetica</vt:lpstr>
      <vt:lpstr>Lucida Grande</vt:lpstr>
      <vt:lpstr>ＭＳ Ｐゴシック</vt:lpstr>
      <vt:lpstr>Verdana</vt:lpstr>
      <vt:lpstr>Zapf Dingbats</vt:lpstr>
      <vt:lpstr>Arial</vt:lpstr>
      <vt:lpstr>1_Blank Presentation</vt:lpstr>
      <vt:lpstr>Office Theme</vt:lpstr>
      <vt:lpstr>ExoPEP</vt:lpstr>
      <vt:lpstr>Physics of the Cosmos  Program Analysis Group Report          pcos.gsfc.nasa.gov</vt:lpstr>
      <vt:lpstr>Physics of the Cosmos Science Objectives</vt:lpstr>
      <vt:lpstr>Physics of the Cosmos Program Analysis Group</vt:lpstr>
      <vt:lpstr>Activities</vt:lpstr>
      <vt:lpstr>Gravitational Wave SIG</vt:lpstr>
      <vt:lpstr>X-ray SIG</vt:lpstr>
      <vt:lpstr>PowerPoint Presentation</vt:lpstr>
      <vt:lpstr>Cosmic-Ray &amp; Cosmic Structure SIGs</vt:lpstr>
      <vt:lpstr>PhysPAG EC membership</vt:lpstr>
    </vt:vector>
  </TitlesOfParts>
  <Company>J. Keith Kalinowski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HSTP Objectives Post-SM4</dc:title>
  <dc:creator>J. Keith Kalinowski</dc:creator>
  <cp:lastModifiedBy>Marshall W Bautz</cp:lastModifiedBy>
  <cp:revision>954</cp:revision>
  <cp:lastPrinted>2015-04-13T19:00:37Z</cp:lastPrinted>
  <dcterms:created xsi:type="dcterms:W3CDTF">2014-04-08T15:03:35Z</dcterms:created>
  <dcterms:modified xsi:type="dcterms:W3CDTF">2017-04-24T00:46:04Z</dcterms:modified>
</cp:coreProperties>
</file>