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1" r:id="rId1"/>
    <p:sldMasterId id="2147483803" r:id="rId2"/>
    <p:sldMasterId id="2147483815" r:id="rId3"/>
  </p:sldMasterIdLst>
  <p:notesMasterIdLst>
    <p:notesMasterId r:id="rId44"/>
  </p:notesMasterIdLst>
  <p:handoutMasterIdLst>
    <p:handoutMasterId r:id="rId45"/>
  </p:handoutMasterIdLst>
  <p:sldIdLst>
    <p:sldId id="299" r:id="rId4"/>
    <p:sldId id="385" r:id="rId5"/>
    <p:sldId id="379" r:id="rId6"/>
    <p:sldId id="376" r:id="rId7"/>
    <p:sldId id="381" r:id="rId8"/>
    <p:sldId id="386" r:id="rId9"/>
    <p:sldId id="375" r:id="rId10"/>
    <p:sldId id="365" r:id="rId11"/>
    <p:sldId id="424" r:id="rId12"/>
    <p:sldId id="388" r:id="rId13"/>
    <p:sldId id="407" r:id="rId14"/>
    <p:sldId id="406" r:id="rId15"/>
    <p:sldId id="387" r:id="rId16"/>
    <p:sldId id="389" r:id="rId17"/>
    <p:sldId id="405" r:id="rId18"/>
    <p:sldId id="422" r:id="rId19"/>
    <p:sldId id="390" r:id="rId20"/>
    <p:sldId id="391" r:id="rId21"/>
    <p:sldId id="416" r:id="rId22"/>
    <p:sldId id="417" r:id="rId23"/>
    <p:sldId id="392" r:id="rId24"/>
    <p:sldId id="393" r:id="rId25"/>
    <p:sldId id="394" r:id="rId26"/>
    <p:sldId id="397" r:id="rId27"/>
    <p:sldId id="395" r:id="rId28"/>
    <p:sldId id="396" r:id="rId29"/>
    <p:sldId id="413" r:id="rId30"/>
    <p:sldId id="399" r:id="rId31"/>
    <p:sldId id="400" r:id="rId32"/>
    <p:sldId id="401" r:id="rId33"/>
    <p:sldId id="432" r:id="rId34"/>
    <p:sldId id="419" r:id="rId35"/>
    <p:sldId id="418" r:id="rId36"/>
    <p:sldId id="421" r:id="rId37"/>
    <p:sldId id="404" r:id="rId38"/>
    <p:sldId id="408" r:id="rId39"/>
    <p:sldId id="302" r:id="rId40"/>
    <p:sldId id="427" r:id="rId41"/>
    <p:sldId id="425" r:id="rId42"/>
    <p:sldId id="426" r:id="rId4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000" autoAdjust="0"/>
  </p:normalViewPr>
  <p:slideViewPr>
    <p:cSldViewPr snapToGrid="0">
      <p:cViewPr varScale="1">
        <p:scale>
          <a:sx n="75" d="100"/>
          <a:sy n="75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CDC21-F8A0-0A44-9855-8895F9D768C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7AB1F-A9A2-F54B-9669-F837B1E0DCB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38100" cmpd="sng">
          <a:solidFill>
            <a:srgbClr val="558ED5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Calibri"/>
              <a:cs typeface="Calibri"/>
            </a:rPr>
            <a:t>Exhibits and Community Programs</a:t>
          </a:r>
          <a:endParaRPr lang="en-US" sz="2000" dirty="0">
            <a:solidFill>
              <a:srgbClr val="000000"/>
            </a:solidFill>
            <a:latin typeface="Calibri"/>
            <a:cs typeface="Calibri"/>
          </a:endParaRPr>
        </a:p>
      </dgm:t>
    </dgm:pt>
    <dgm:pt modelId="{60DDB8A4-EFA1-0E49-9CAF-F2369CF5595F}" type="parTrans" cxnId="{8C532849-8AD2-8547-B9AC-A648419BDC8C}">
      <dgm:prSet/>
      <dgm:spPr/>
      <dgm:t>
        <a:bodyPr/>
        <a:lstStyle/>
        <a:p>
          <a:endParaRPr lang="en-US"/>
        </a:p>
      </dgm:t>
    </dgm:pt>
    <dgm:pt modelId="{28864612-8FE6-9448-A00A-E030F68A52E3}" type="sibTrans" cxnId="{8C532849-8AD2-8547-B9AC-A648419BDC8C}">
      <dgm:prSet/>
      <dgm:spPr/>
      <dgm:t>
        <a:bodyPr/>
        <a:lstStyle/>
        <a:p>
          <a:endParaRPr lang="en-US"/>
        </a:p>
      </dgm:t>
    </dgm:pt>
    <dgm:pt modelId="{B2D133B2-261E-024A-B1A8-0A0C359F149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38100" cmpd="sng">
          <a:solidFill>
            <a:srgbClr val="558ED5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Calibri"/>
              <a:cs typeface="Calibri"/>
            </a:rPr>
            <a:t>Data Tools &amp; Participatory Experiences</a:t>
          </a:r>
          <a:endParaRPr lang="en-US" sz="2000" dirty="0">
            <a:solidFill>
              <a:srgbClr val="000000"/>
            </a:solidFill>
            <a:latin typeface="Calibri"/>
            <a:cs typeface="Calibri"/>
          </a:endParaRPr>
        </a:p>
      </dgm:t>
    </dgm:pt>
    <dgm:pt modelId="{251AF869-6E38-3642-8D1D-1A667AEBEA1C}" type="parTrans" cxnId="{B3B121AE-002F-4A49-B1A9-01C07EFF9DB3}">
      <dgm:prSet/>
      <dgm:spPr/>
      <dgm:t>
        <a:bodyPr/>
        <a:lstStyle/>
        <a:p>
          <a:endParaRPr lang="en-US"/>
        </a:p>
      </dgm:t>
    </dgm:pt>
    <dgm:pt modelId="{701581E4-3152-0246-8CA1-9629FA46D32B}" type="sibTrans" cxnId="{B3B121AE-002F-4A49-B1A9-01C07EFF9DB3}">
      <dgm:prSet/>
      <dgm:spPr/>
      <dgm:t>
        <a:bodyPr/>
        <a:lstStyle/>
        <a:p>
          <a:endParaRPr lang="en-US"/>
        </a:p>
      </dgm:t>
    </dgm:pt>
    <dgm:pt modelId="{B5672158-6CFA-A846-B22A-9B835FEF957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38100" cmpd="sng">
          <a:solidFill>
            <a:srgbClr val="558ED5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Calibri"/>
              <a:cs typeface="Calibri"/>
            </a:rPr>
            <a:t>Multimedia and Immersive Experiences</a:t>
          </a:r>
          <a:endParaRPr lang="en-US" sz="2000" dirty="0">
            <a:solidFill>
              <a:srgbClr val="000000"/>
            </a:solidFill>
            <a:latin typeface="Calibri"/>
            <a:cs typeface="Calibri"/>
          </a:endParaRPr>
        </a:p>
      </dgm:t>
    </dgm:pt>
    <dgm:pt modelId="{A87FDB53-DA90-A448-A14B-4EDCB3449043}" type="parTrans" cxnId="{465CE3FB-D447-A943-B307-E31C0D28A601}">
      <dgm:prSet/>
      <dgm:spPr/>
      <dgm:t>
        <a:bodyPr/>
        <a:lstStyle/>
        <a:p>
          <a:endParaRPr lang="en-US"/>
        </a:p>
      </dgm:t>
    </dgm:pt>
    <dgm:pt modelId="{21B99A4A-2324-B845-9FE3-0D803E8A84FB}" type="sibTrans" cxnId="{465CE3FB-D447-A943-B307-E31C0D28A601}">
      <dgm:prSet/>
      <dgm:spPr/>
      <dgm:t>
        <a:bodyPr/>
        <a:lstStyle/>
        <a:p>
          <a:endParaRPr lang="en-US"/>
        </a:p>
      </dgm:t>
    </dgm:pt>
    <dgm:pt modelId="{D2C7D045-8519-1A4C-8954-C3994CCEF35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38100" cmpd="sng">
          <a:solidFill>
            <a:srgbClr val="558ED5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Calibri"/>
              <a:cs typeface="Calibri"/>
            </a:rPr>
            <a:t>Professional Development</a:t>
          </a:r>
          <a:endParaRPr lang="en-US" sz="2000" dirty="0">
            <a:solidFill>
              <a:srgbClr val="000000"/>
            </a:solidFill>
            <a:latin typeface="Calibri"/>
            <a:cs typeface="Calibri"/>
          </a:endParaRPr>
        </a:p>
      </dgm:t>
    </dgm:pt>
    <dgm:pt modelId="{A71C84D3-ADFD-C94F-BD7B-1EB96720A288}" type="parTrans" cxnId="{A760CE60-AB11-8C43-9A07-E25EBED0905B}">
      <dgm:prSet/>
      <dgm:spPr/>
      <dgm:t>
        <a:bodyPr/>
        <a:lstStyle/>
        <a:p>
          <a:endParaRPr lang="en-US"/>
        </a:p>
      </dgm:t>
    </dgm:pt>
    <dgm:pt modelId="{2A9F9614-65E3-B54B-A559-F143FE078F6E}" type="sibTrans" cxnId="{A760CE60-AB11-8C43-9A07-E25EBED0905B}">
      <dgm:prSet/>
      <dgm:spPr/>
      <dgm:t>
        <a:bodyPr/>
        <a:lstStyle/>
        <a:p>
          <a:endParaRPr lang="en-US"/>
        </a:p>
      </dgm:t>
    </dgm:pt>
    <dgm:pt modelId="{0BBD44C9-14D8-284B-8EFA-D01F60B1792C}" type="pres">
      <dgm:prSet presAssocID="{099CDC21-F8A0-0A44-9855-8895F9D768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C4731-3112-A94C-ADD3-55D98E3F98CA}" type="pres">
      <dgm:prSet presAssocID="{B2D133B2-261E-024A-B1A8-0A0C359F14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723F7-5180-284E-8739-4D04F43DCC9F}" type="pres">
      <dgm:prSet presAssocID="{701581E4-3152-0246-8CA1-9629FA46D32B}" presName="sibTrans" presStyleCnt="0"/>
      <dgm:spPr/>
    </dgm:pt>
    <dgm:pt modelId="{39B80F0A-B97B-834C-81AC-257DE0467119}" type="pres">
      <dgm:prSet presAssocID="{B5672158-6CFA-A846-B22A-9B835FEF95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AB7C6-7D69-D94E-B93A-57D22DFD2BDF}" type="pres">
      <dgm:prSet presAssocID="{21B99A4A-2324-B845-9FE3-0D803E8A84FB}" presName="sibTrans" presStyleCnt="0"/>
      <dgm:spPr/>
    </dgm:pt>
    <dgm:pt modelId="{50D9055E-1E64-B649-9D34-C846C92922BD}" type="pres">
      <dgm:prSet presAssocID="{3477AB1F-A9A2-F54B-9669-F837B1E0DC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0AD2E-C29E-9F49-9C8C-DC9CF01A5A63}" type="pres">
      <dgm:prSet presAssocID="{28864612-8FE6-9448-A00A-E030F68A52E3}" presName="sibTrans" presStyleCnt="0"/>
      <dgm:spPr/>
    </dgm:pt>
    <dgm:pt modelId="{5C30ABEE-7967-9E45-AD71-47E22B7B1F1E}" type="pres">
      <dgm:prSet presAssocID="{D2C7D045-8519-1A4C-8954-C3994CCEF3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F0001A-9075-0B41-8EF5-B90DDE741571}" type="presOf" srcId="{B2D133B2-261E-024A-B1A8-0A0C359F1495}" destId="{F89C4731-3112-A94C-ADD3-55D98E3F98CA}" srcOrd="0" destOrd="0" presId="urn:microsoft.com/office/officeart/2005/8/layout/default"/>
    <dgm:cxn modelId="{CB70983F-4424-2741-A82E-AAA3837BCD97}" type="presOf" srcId="{3477AB1F-A9A2-F54B-9669-F837B1E0DCB0}" destId="{50D9055E-1E64-B649-9D34-C846C92922BD}" srcOrd="0" destOrd="0" presId="urn:microsoft.com/office/officeart/2005/8/layout/default"/>
    <dgm:cxn modelId="{1BD93399-E338-164E-8C91-57A380C5FDC0}" type="presOf" srcId="{099CDC21-F8A0-0A44-9855-8895F9D768C1}" destId="{0BBD44C9-14D8-284B-8EFA-D01F60B1792C}" srcOrd="0" destOrd="0" presId="urn:microsoft.com/office/officeart/2005/8/layout/default"/>
    <dgm:cxn modelId="{8C532849-8AD2-8547-B9AC-A648419BDC8C}" srcId="{099CDC21-F8A0-0A44-9855-8895F9D768C1}" destId="{3477AB1F-A9A2-F54B-9669-F837B1E0DCB0}" srcOrd="2" destOrd="0" parTransId="{60DDB8A4-EFA1-0E49-9CAF-F2369CF5595F}" sibTransId="{28864612-8FE6-9448-A00A-E030F68A52E3}"/>
    <dgm:cxn modelId="{A760CE60-AB11-8C43-9A07-E25EBED0905B}" srcId="{099CDC21-F8A0-0A44-9855-8895F9D768C1}" destId="{D2C7D045-8519-1A4C-8954-C3994CCEF35C}" srcOrd="3" destOrd="0" parTransId="{A71C84D3-ADFD-C94F-BD7B-1EB96720A288}" sibTransId="{2A9F9614-65E3-B54B-A559-F143FE078F6E}"/>
    <dgm:cxn modelId="{EAB5ABE0-C58F-E749-B1EC-026B657A4B3B}" type="presOf" srcId="{B5672158-6CFA-A846-B22A-9B835FEF9572}" destId="{39B80F0A-B97B-834C-81AC-257DE0467119}" srcOrd="0" destOrd="0" presId="urn:microsoft.com/office/officeart/2005/8/layout/default"/>
    <dgm:cxn modelId="{B3B121AE-002F-4A49-B1A9-01C07EFF9DB3}" srcId="{099CDC21-F8A0-0A44-9855-8895F9D768C1}" destId="{B2D133B2-261E-024A-B1A8-0A0C359F1495}" srcOrd="0" destOrd="0" parTransId="{251AF869-6E38-3642-8D1D-1A667AEBEA1C}" sibTransId="{701581E4-3152-0246-8CA1-9629FA46D32B}"/>
    <dgm:cxn modelId="{7E0ADEF2-3E7A-3B4F-91EB-2CF25FA391CF}" type="presOf" srcId="{D2C7D045-8519-1A4C-8954-C3994CCEF35C}" destId="{5C30ABEE-7967-9E45-AD71-47E22B7B1F1E}" srcOrd="0" destOrd="0" presId="urn:microsoft.com/office/officeart/2005/8/layout/default"/>
    <dgm:cxn modelId="{465CE3FB-D447-A943-B307-E31C0D28A601}" srcId="{099CDC21-F8A0-0A44-9855-8895F9D768C1}" destId="{B5672158-6CFA-A846-B22A-9B835FEF9572}" srcOrd="1" destOrd="0" parTransId="{A87FDB53-DA90-A448-A14B-4EDCB3449043}" sibTransId="{21B99A4A-2324-B845-9FE3-0D803E8A84FB}"/>
    <dgm:cxn modelId="{5641F7A0-931B-A84A-AE1E-1E6B9D75CF0C}" type="presParOf" srcId="{0BBD44C9-14D8-284B-8EFA-D01F60B1792C}" destId="{F89C4731-3112-A94C-ADD3-55D98E3F98CA}" srcOrd="0" destOrd="0" presId="urn:microsoft.com/office/officeart/2005/8/layout/default"/>
    <dgm:cxn modelId="{DC5BFB5F-6551-D24B-80EF-2B36DFB3BC07}" type="presParOf" srcId="{0BBD44C9-14D8-284B-8EFA-D01F60B1792C}" destId="{869723F7-5180-284E-8739-4D04F43DCC9F}" srcOrd="1" destOrd="0" presId="urn:microsoft.com/office/officeart/2005/8/layout/default"/>
    <dgm:cxn modelId="{A924E63E-466A-0C43-BC19-5ED91EDFD836}" type="presParOf" srcId="{0BBD44C9-14D8-284B-8EFA-D01F60B1792C}" destId="{39B80F0A-B97B-834C-81AC-257DE0467119}" srcOrd="2" destOrd="0" presId="urn:microsoft.com/office/officeart/2005/8/layout/default"/>
    <dgm:cxn modelId="{D73A4518-3DBA-DF4B-A245-3D53CE85D07F}" type="presParOf" srcId="{0BBD44C9-14D8-284B-8EFA-D01F60B1792C}" destId="{0B4AB7C6-7D69-D94E-B93A-57D22DFD2BDF}" srcOrd="3" destOrd="0" presId="urn:microsoft.com/office/officeart/2005/8/layout/default"/>
    <dgm:cxn modelId="{43E2CB37-894A-154E-849F-1D39A700CF9E}" type="presParOf" srcId="{0BBD44C9-14D8-284B-8EFA-D01F60B1792C}" destId="{50D9055E-1E64-B649-9D34-C846C92922BD}" srcOrd="4" destOrd="0" presId="urn:microsoft.com/office/officeart/2005/8/layout/default"/>
    <dgm:cxn modelId="{80CB153A-D5A5-6B4F-A7A0-159C46597492}" type="presParOf" srcId="{0BBD44C9-14D8-284B-8EFA-D01F60B1792C}" destId="{5ED0AD2E-C29E-9F49-9C8C-DC9CF01A5A63}" srcOrd="5" destOrd="0" presId="urn:microsoft.com/office/officeart/2005/8/layout/default"/>
    <dgm:cxn modelId="{27AFAA82-B3C7-2643-9B77-E68971A8F9E2}" type="presParOf" srcId="{0BBD44C9-14D8-284B-8EFA-D01F60B1792C}" destId="{5C30ABEE-7967-9E45-AD71-47E22B7B1F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C4731-3112-A94C-ADD3-55D98E3F98CA}">
      <dsp:nvSpPr>
        <dsp:cNvPr id="0" name=""/>
        <dsp:cNvSpPr/>
      </dsp:nvSpPr>
      <dsp:spPr>
        <a:xfrm>
          <a:off x="431" y="539003"/>
          <a:ext cx="1683234" cy="1009940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558ED5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Calibri"/>
              <a:cs typeface="Calibri"/>
            </a:rPr>
            <a:t>Data Tools &amp; Participatory Experiences</a:t>
          </a:r>
          <a:endParaRPr lang="en-US" sz="20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431" y="539003"/>
        <a:ext cx="1683234" cy="1009940"/>
      </dsp:txXfrm>
    </dsp:sp>
    <dsp:sp modelId="{39B80F0A-B97B-834C-81AC-257DE0467119}">
      <dsp:nvSpPr>
        <dsp:cNvPr id="0" name=""/>
        <dsp:cNvSpPr/>
      </dsp:nvSpPr>
      <dsp:spPr>
        <a:xfrm>
          <a:off x="1851989" y="539003"/>
          <a:ext cx="1683234" cy="1009940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558ED5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Calibri"/>
              <a:cs typeface="Calibri"/>
            </a:rPr>
            <a:t>Multimedia and Immersive Experiences</a:t>
          </a:r>
          <a:endParaRPr lang="en-US" sz="20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1851989" y="539003"/>
        <a:ext cx="1683234" cy="1009940"/>
      </dsp:txXfrm>
    </dsp:sp>
    <dsp:sp modelId="{50D9055E-1E64-B649-9D34-C846C92922BD}">
      <dsp:nvSpPr>
        <dsp:cNvPr id="0" name=""/>
        <dsp:cNvSpPr/>
      </dsp:nvSpPr>
      <dsp:spPr>
        <a:xfrm>
          <a:off x="431" y="1717267"/>
          <a:ext cx="1683234" cy="1009940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558ED5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Calibri"/>
              <a:cs typeface="Calibri"/>
            </a:rPr>
            <a:t>Exhibits and Community Programs</a:t>
          </a:r>
          <a:endParaRPr lang="en-US" sz="20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431" y="1717267"/>
        <a:ext cx="1683234" cy="1009940"/>
      </dsp:txXfrm>
    </dsp:sp>
    <dsp:sp modelId="{5C30ABEE-7967-9E45-AD71-47E22B7B1F1E}">
      <dsp:nvSpPr>
        <dsp:cNvPr id="0" name=""/>
        <dsp:cNvSpPr/>
      </dsp:nvSpPr>
      <dsp:spPr>
        <a:xfrm>
          <a:off x="1851989" y="1717267"/>
          <a:ext cx="1683234" cy="1009940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558ED5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Calibri"/>
              <a:cs typeface="Calibri"/>
            </a:rPr>
            <a:t>Professional Development</a:t>
          </a:r>
          <a:endParaRPr lang="en-US" sz="20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1851989" y="1717267"/>
        <a:ext cx="1683234" cy="1009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6DB82-54C9-E749-9C0F-1345C9F265F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F1FE4-AC5F-324A-90CF-35935E85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04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2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A3AD-62D8-44D1-818C-B03E08FFF0A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2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9B63-D454-4597-B45A-72E0E84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erospace.nasa.gov/" TargetMode="External"/><Relationship Id="rId4" Type="http://schemas.openxmlformats.org/officeDocument/2006/relationships/hyperlink" Target="http://www.nasa.gov/directorates/heo/home/" TargetMode="External"/><Relationship Id="rId5" Type="http://schemas.openxmlformats.org/officeDocument/2006/relationships/hyperlink" Target="http://science.hq.nasa.gov/" TargetMode="External"/><Relationship Id="rId6" Type="http://schemas.openxmlformats.org/officeDocument/2006/relationships/hyperlink" Target="http://www.nasa.gov/directorates/spacetech/home/index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 Headquarters provides overall guidance and direction to the agency. Ten field centers carry</a:t>
            </a:r>
            <a:r>
              <a:rPr lang="en-US" baseline="0" dirty="0" smtClean="0"/>
              <a:t> out the day-to-day work, </a:t>
            </a:r>
            <a:r>
              <a:rPr lang="en-US" dirty="0" smtClean="0"/>
              <a:t>in laboratories, on air fields, in wind tunnels and in control rooms. NASA conducts its work in four principal organizations, called mission directorates:</a:t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r>
              <a:rPr lang="en-US" dirty="0" smtClean="0">
                <a:hlinkClick r:id="rId3"/>
              </a:rPr>
              <a:t>Aeronautics</a:t>
            </a:r>
            <a:r>
              <a:rPr lang="en-US" dirty="0" smtClean="0"/>
              <a:t>: works to solve the challenges that still exist in our nation's air transportation system: air traffic congestion, safety and environmental impacts.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>
                <a:hlinkClick r:id="rId4"/>
              </a:rPr>
              <a:t>Human Exploration and Operations</a:t>
            </a:r>
            <a:r>
              <a:rPr lang="en-US" dirty="0" smtClean="0"/>
              <a:t>: focuses on International Space Station operations, development of commercial spaceflight opportunities and human exploration beyond low Earth orbit.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>
                <a:hlinkClick r:id="rId5"/>
              </a:rPr>
              <a:t>Science</a:t>
            </a:r>
            <a:r>
              <a:rPr lang="en-US" dirty="0" smtClean="0"/>
              <a:t>: explores the Earth, solar system and universe beyond; charts the best route of discovery; and reaps the benefits of Earth and space exploration for society.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>
                <a:hlinkClick r:id="rId6"/>
              </a:rPr>
              <a:t>Space Technology</a:t>
            </a:r>
            <a:r>
              <a:rPr lang="en-US" dirty="0" smtClean="0"/>
              <a:t>: rapidly develops, demonstrates, and infuses revolutionary, high-payoff technologies, expanding the boundaries of the aerospace enterprise. https://</a:t>
            </a:r>
            <a:r>
              <a:rPr lang="en-US" dirty="0" err="1" smtClean="0"/>
              <a:t>www.nasa.gov</a:t>
            </a:r>
            <a:r>
              <a:rPr lang="en-US" dirty="0" smtClean="0"/>
              <a:t>/directorates/</a:t>
            </a:r>
            <a:r>
              <a:rPr lang="en-US" dirty="0" err="1" smtClean="0"/>
              <a:t>spacetech</a:t>
            </a:r>
            <a:r>
              <a:rPr lang="en-US" dirty="0" smtClean="0"/>
              <a:t>/</a:t>
            </a:r>
            <a:r>
              <a:rPr lang="en-US" dirty="0" err="1" smtClean="0"/>
              <a:t>stmd</a:t>
            </a:r>
            <a:r>
              <a:rPr lang="en-US" dirty="0" smtClean="0"/>
              <a:t>-images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5B4B-7F22-734D-AF26-BB123C7C98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4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science-mad A.I. system (voiced by </a:t>
            </a:r>
            <a:r>
              <a:rPr lang="en-US" dirty="0" err="1" smtClean="0"/>
              <a:t>GLaDOS</a:t>
            </a:r>
            <a:r>
              <a:rPr lang="en-US" dirty="0" smtClean="0"/>
              <a:t> actress Ellen McLain) is installed at NASA, two hapless computer technicians learn the process behind nuclear fusion in the Sun, and how it differs from fission.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4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0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CCC9-B46D-4E1C-8F6E-BC2305AF7A6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0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4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33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DIY</a:t>
            </a:r>
            <a:r>
              <a:rPr lang="en-US" baseline="0" dirty="0" smtClean="0"/>
              <a:t> Planet Search is a NASA-funded interface to the </a:t>
            </a:r>
            <a:r>
              <a:rPr lang="en-US" baseline="0" dirty="0" err="1" smtClean="0"/>
              <a:t>MicroObservatory</a:t>
            </a:r>
            <a:r>
              <a:rPr lang="en-US" baseline="0" dirty="0" smtClean="0"/>
              <a:t> Robotic Telescope Network, operated by the Harvard-Smithsonian Center for Astrophysics.</a:t>
            </a:r>
          </a:p>
          <a:p>
            <a:r>
              <a:rPr lang="en-US" baseline="0" dirty="0" smtClean="0"/>
              <a:t>It allows anyone who creates an account to use one of our telescopes in Arizona to capture images of recently-discovered exoplanets, almost every night of the year (weather permitting).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58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82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these are only the SMEs that participated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UoL</a:t>
            </a:r>
            <a:r>
              <a:rPr lang="en-US" baseline="0" dirty="0" smtClean="0"/>
              <a:t> Science Briefings.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90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90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B2B-795D-8B48-B2C3-7D863E90A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C60-431B-7347-9839-ACA575616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0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161E-C57C-4F44-AD7A-7E3B25A87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718-6D30-574D-8E78-F24EACD952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744A-BC99-BD41-951F-CB2FC26D4A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97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35E-8349-874D-BBEF-E69C754880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17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5CB8-94F7-584D-96EA-3E4D3ACAACA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37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8F-FC0E-DB4C-B004-B7290E91C18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47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9AE5-1BA8-A64B-8728-D155155FA76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2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C5-AB5C-AA40-B471-200B053C94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062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CEE-675C-644D-A2E7-13F3E32C1C5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79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F7C5-4ADA-2241-A48E-27895D9CBF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2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943-A636-9841-B242-C72CE449EE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786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0939-C8C2-EE4B-89B7-0C8A415590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20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7B7-534C-E444-805C-B6E2AE673D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0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361-CA92-8D47-917A-03AF0B8DDE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A212-40B0-CB4A-A027-6FD6A9F86A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97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56A4-8974-DF4B-9FDC-41775654F5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172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2960-7B2F-CA4E-AB82-08900E88EA9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376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A5D2-9674-6142-8A16-FD7C937C5B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47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8D5-3CCC-314F-95A8-CF99FF17E10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21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CD6D-FEFA-9E40-A784-5F36BD54DDA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0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668A-5E10-C045-B714-80D4D12594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7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913D-245F-3D4F-B754-58AC3CDDA9F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79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FFCF-EE7D-A649-9122-A4645D80645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78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DFF-B93B-3B4C-A121-69C8DFB203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204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6C5-068D-E94E-8BB1-61B0B983FD4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138-5438-594D-B970-52FF87BFBD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CF9-13DB-EF48-BA91-A562D44D9C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4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EBC6-01F9-3845-9063-5B8956D863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5C4B-1841-7D46-8AD8-5F98B2B086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6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2634-0639-0945-83C7-6A848170CC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AFD8-4F18-C34F-BD68-B1DF014E0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cticCenterLight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016" y="274638"/>
            <a:ext cx="7178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788" y="1600200"/>
            <a:ext cx="719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9C79-5832-6940-850B-F8824BCDB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cticCenterLight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016" y="274638"/>
            <a:ext cx="7178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788" y="1600200"/>
            <a:ext cx="719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1298-06C1-1E4E-A35F-B47911AC73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9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cticCenterLight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016" y="274638"/>
            <a:ext cx="7178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788" y="1600200"/>
            <a:ext cx="719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D227-BB47-CD42-AC88-A70D18D58A4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9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g"/><Relationship Id="rId8" Type="http://schemas.openxmlformats.org/officeDocument/2006/relationships/image" Target="../media/image48.jpg"/><Relationship Id="rId9" Type="http://schemas.openxmlformats.org/officeDocument/2006/relationships/image" Target="../media/image4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jpeg"/><Relationship Id="rId6" Type="http://schemas.openxmlformats.org/officeDocument/2006/relationships/image" Target="../media/image58.jpg"/><Relationship Id="rId7" Type="http://schemas.openxmlformats.org/officeDocument/2006/relationships/image" Target="../media/image26.png"/><Relationship Id="rId8" Type="http://schemas.openxmlformats.org/officeDocument/2006/relationships/image" Target="../media/image59.jpeg"/><Relationship Id="rId9" Type="http://schemas.openxmlformats.org/officeDocument/2006/relationships/image" Target="../media/image60.jpeg"/><Relationship Id="rId10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4" Type="http://schemas.openxmlformats.org/officeDocument/2006/relationships/image" Target="../media/image72.tiff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3.png"/><Relationship Id="rId5" Type="http://schemas.openxmlformats.org/officeDocument/2006/relationships/image" Target="../media/image92.emf"/><Relationship Id="rId6" Type="http://schemas.openxmlformats.org/officeDocument/2006/relationships/image" Target="../media/image14.emf"/><Relationship Id="rId7" Type="http://schemas.openxmlformats.org/officeDocument/2006/relationships/image" Target="../media/image11.png"/><Relationship Id="rId8" Type="http://schemas.openxmlformats.org/officeDocument/2006/relationships/image" Target="../media/image93.png"/><Relationship Id="rId9" Type="http://schemas.openxmlformats.org/officeDocument/2006/relationships/image" Target="../media/image13.emf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gif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acticCen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Bottom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" y="0"/>
            <a:ext cx="9144000" cy="6858000"/>
          </a:xfrm>
          <a:prstGeom prst="rect">
            <a:avLst/>
          </a:prstGeom>
        </p:spPr>
      </p:pic>
      <p:pic>
        <p:nvPicPr>
          <p:cNvPr id="13" name="Picture 12" descr="UoL-mark-verticall-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233" y="897845"/>
            <a:ext cx="2315633" cy="2031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3652" y="3774185"/>
            <a:ext cx="7520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Presentation to the NASA Astrophysics Advisory Committee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April 25, 2017</a:t>
            </a:r>
            <a:endParaRPr lang="en-US" sz="20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0675" y="6113058"/>
            <a:ext cx="487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Dr. Denise Smith, on behalf of the 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NASA’s Universe of Learning Leadership Team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0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7805" y="1968512"/>
            <a:ext cx="5936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prstClr val="black"/>
                </a:solidFill>
                <a:latin typeface="Calibri"/>
              </a:rPr>
              <a:t>Learners </a:t>
            </a:r>
            <a:r>
              <a:rPr lang="en-US" sz="3600" b="1" i="1" dirty="0">
                <a:solidFill>
                  <a:prstClr val="black"/>
                </a:solidFill>
                <a:latin typeface="Calibri"/>
              </a:rPr>
              <a:t>of all ages and backgrounds are engaged and immersed in exploring the universe for themselves.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8370" y="347322"/>
            <a:ext cx="2192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Our Vision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5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16" y="89418"/>
            <a:ext cx="7178784" cy="8631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Our Audiences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929" y="1186296"/>
            <a:ext cx="7346004" cy="51082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Educators working in informal education venues: </a:t>
            </a:r>
          </a:p>
          <a:p>
            <a:pPr lvl="1"/>
            <a:r>
              <a:rPr lang="en-US" dirty="0" smtClean="0"/>
              <a:t>Museums, science centers, </a:t>
            </a:r>
            <a:r>
              <a:rPr lang="en-US" dirty="0" err="1" smtClean="0"/>
              <a:t>planetaria</a:t>
            </a:r>
            <a:endParaRPr lang="en-US" dirty="0" smtClean="0"/>
          </a:p>
          <a:p>
            <a:pPr lvl="1"/>
            <a:r>
              <a:rPr lang="en-US" dirty="0" smtClean="0"/>
              <a:t>Libraries, community-based organizations (local and national)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Public audiences attending informal education venues or community based programs (e.g. youth, families, adults).</a:t>
            </a:r>
          </a:p>
          <a:p>
            <a:endParaRPr lang="en-US" dirty="0" smtClean="0"/>
          </a:p>
          <a:p>
            <a:r>
              <a:rPr lang="en-US" dirty="0" smtClean="0"/>
              <a:t>Public audiences seeking online learning experiences from their homes.</a:t>
            </a:r>
          </a:p>
          <a:p>
            <a:endParaRPr lang="en-US" dirty="0" smtClean="0"/>
          </a:p>
          <a:p>
            <a:r>
              <a:rPr lang="en-US" dirty="0" smtClean="0"/>
              <a:t>Faculty/instructors who are training students to become classroom educators, and their students (pre-service educators).</a:t>
            </a:r>
          </a:p>
          <a:p>
            <a:endParaRPr lang="en-US" dirty="0" smtClean="0"/>
          </a:p>
          <a:p>
            <a:r>
              <a:rPr lang="en-US" dirty="0" smtClean="0"/>
              <a:t>Faculty/instructors who are teaching Astronomy 101.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18" y="108997"/>
            <a:ext cx="7178784" cy="54436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Needs of the Education Community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788" y="1035106"/>
            <a:ext cx="7499800" cy="5742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review of the education literature identifies needs for: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User</a:t>
            </a:r>
            <a:r>
              <a:rPr lang="en-US" sz="2400" dirty="0"/>
              <a:t>-friendly astronomical data tools and interfaces 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Multimedia </a:t>
            </a:r>
            <a:r>
              <a:rPr lang="en-US" sz="2400" dirty="0"/>
              <a:t>resources and immersive experiences 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Astronomical </a:t>
            </a:r>
            <a:r>
              <a:rPr lang="en-US" sz="2400" dirty="0"/>
              <a:t>exhibits and </a:t>
            </a:r>
            <a:r>
              <a:rPr lang="en-US" sz="2400" dirty="0" err="1" smtClean="0"/>
              <a:t>interactives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Community </a:t>
            </a:r>
            <a:r>
              <a:rPr lang="en-US" sz="2400" dirty="0"/>
              <a:t>programs </a:t>
            </a:r>
            <a:r>
              <a:rPr lang="en-US" sz="2400" dirty="0" smtClean="0"/>
              <a:t>and resources for underserved / underrepresented audiences</a:t>
            </a:r>
          </a:p>
          <a:p>
            <a:r>
              <a:rPr lang="en-US" sz="2400" dirty="0" smtClean="0"/>
              <a:t>Informal </a:t>
            </a:r>
            <a:r>
              <a:rPr lang="en-US" sz="2400" dirty="0"/>
              <a:t>education resources and professional development 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Pre</a:t>
            </a:r>
            <a:r>
              <a:rPr lang="en-US" sz="2400" dirty="0"/>
              <a:t>-service professional development 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Faculty </a:t>
            </a:r>
            <a:r>
              <a:rPr lang="en-US" sz="2400" dirty="0"/>
              <a:t>professional </a:t>
            </a:r>
            <a:r>
              <a:rPr lang="en-US" sz="2400" dirty="0" smtClean="0"/>
              <a:t>development</a:t>
            </a:r>
            <a:endParaRPr lang="en-US" sz="2400" dirty="0"/>
          </a:p>
          <a:p>
            <a:pPr marL="0" indent="0">
              <a:lnSpc>
                <a:spcPct val="13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40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66445" y="537569"/>
            <a:ext cx="1872335" cy="6228445"/>
            <a:chOff x="1466445" y="384042"/>
            <a:chExt cx="1872335" cy="6228445"/>
          </a:xfrm>
        </p:grpSpPr>
        <p:sp>
          <p:nvSpPr>
            <p:cNvPr id="2" name="Rounded Rectangle 1"/>
            <p:cNvSpPr/>
            <p:nvPr/>
          </p:nvSpPr>
          <p:spPr>
            <a:xfrm>
              <a:off x="1466445" y="864206"/>
              <a:ext cx="1872335" cy="574828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Astrophysics Discoveries &amp; Technology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Scientific 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Data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Subject 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Matter </a:t>
              </a:r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Experts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Partnerships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Existing  EPO Expertise &amp; Infrastructure</a:t>
              </a: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Audience Needs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50894" y="384042"/>
              <a:ext cx="8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F497D"/>
                  </a:solidFill>
                  <a:latin typeface="Calibri"/>
                </a:rPr>
                <a:t>Inputs</a:t>
              </a:r>
              <a:endParaRPr lang="en-US" sz="2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17341" y="533703"/>
            <a:ext cx="2496092" cy="6232311"/>
            <a:chOff x="3417341" y="380176"/>
            <a:chExt cx="2496092" cy="6232311"/>
          </a:xfrm>
        </p:grpSpPr>
        <p:sp>
          <p:nvSpPr>
            <p:cNvPr id="3" name="Rounded Rectangle 2"/>
            <p:cNvSpPr/>
            <p:nvPr/>
          </p:nvSpPr>
          <p:spPr>
            <a:xfrm>
              <a:off x="4041098" y="851113"/>
              <a:ext cx="1872335" cy="57613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Data Tools and Participatory Experiences</a:t>
              </a: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Multimedia and Immersive Experiences</a:t>
              </a: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Exhibits and Community Programs</a:t>
              </a: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Professional Learning </a:t>
              </a:r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Experiences</a:t>
              </a: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Resources for Underserved / Under-represented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417341" y="3234226"/>
              <a:ext cx="576103" cy="7987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46987" y="380176"/>
              <a:ext cx="1056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F497D"/>
                  </a:solidFill>
                  <a:latin typeface="Calibri"/>
                </a:rPr>
                <a:t>Outputs</a:t>
              </a:r>
              <a:endParaRPr lang="en-US" sz="2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78900" y="556888"/>
            <a:ext cx="3042351" cy="6209126"/>
            <a:chOff x="5978900" y="403361"/>
            <a:chExt cx="3042351" cy="6209126"/>
          </a:xfrm>
        </p:grpSpPr>
        <p:sp>
          <p:nvSpPr>
            <p:cNvPr id="6" name="Rounded Rectangle 5"/>
            <p:cNvSpPr/>
            <p:nvPr/>
          </p:nvSpPr>
          <p:spPr>
            <a:xfrm>
              <a:off x="6589560" y="838019"/>
              <a:ext cx="2431691" cy="57744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Increased 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understanding of </a:t>
              </a:r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NASA science  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and the process of </a:t>
              </a:r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science.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	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Educators are better 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prepared to use Astrophysics content to support learning goals and standards.	</a:t>
              </a: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The cross section of educators and learners we reach is expanded. </a:t>
              </a:r>
            </a:p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Subject Matter Experts are </a:t>
              </a:r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actively involved in ways that add value.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978900" y="3216403"/>
              <a:ext cx="576103" cy="7987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3294" y="403361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F497D"/>
                  </a:solidFill>
                  <a:latin typeface="Calibri"/>
                </a:rPr>
                <a:t>Outcomes</a:t>
              </a:r>
              <a:endParaRPr lang="en-US" sz="2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00448" y="0"/>
            <a:ext cx="180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Logic Model</a:t>
            </a:r>
            <a:endParaRPr lang="en-US" sz="24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8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handra.harvard.edu/photo/2008/sn1006c/sn1006c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27" y="2299973"/>
            <a:ext cx="1863650" cy="1840692"/>
          </a:xfrm>
          <a:prstGeom prst="rect">
            <a:avLst/>
          </a:prstGeom>
          <a:noFill/>
          <a:ln w="19050" cmpd="sng">
            <a:solidFill>
              <a:srgbClr val="D9D9D9"/>
            </a:solidFill>
          </a:ln>
        </p:spPr>
      </p:pic>
      <p:pic>
        <p:nvPicPr>
          <p:cNvPr id="3" name="Picture 2" descr="ubble Ultra Deep Field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5336" y="2352450"/>
            <a:ext cx="1914597" cy="1782884"/>
          </a:xfrm>
          <a:prstGeom prst="rect">
            <a:avLst/>
          </a:prstGeom>
          <a:noFill/>
          <a:ln w="19050" cmpd="sng">
            <a:solidFill>
              <a:srgbClr val="D9D9D9"/>
            </a:solidFill>
          </a:ln>
        </p:spPr>
      </p:pic>
      <p:pic>
        <p:nvPicPr>
          <p:cNvPr id="4" name="Picture 3" descr="ttp://images.ipac.caltech.edu/spitzer/ssc2004-08d/spitzer_ssc2004-08d_32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052" y="2131611"/>
            <a:ext cx="1845295" cy="1461792"/>
          </a:xfrm>
          <a:prstGeom prst="rect">
            <a:avLst/>
          </a:prstGeom>
          <a:noFill/>
          <a:ln w="19050" cmpd="sng">
            <a:solidFill>
              <a:srgbClr val="D9D9D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3503" y="4487317"/>
            <a:ext cx="2613069" cy="83099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How does the universe work?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518" y="4415103"/>
            <a:ext cx="2564196" cy="83099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How did we get here?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3850" y="4151078"/>
            <a:ext cx="2146610" cy="461665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558ED5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Are we alone?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Spitz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781" y="1081971"/>
            <a:ext cx="1234454" cy="925840"/>
          </a:xfrm>
          <a:prstGeom prst="rect">
            <a:avLst/>
          </a:prstGeom>
        </p:spPr>
      </p:pic>
      <p:pic>
        <p:nvPicPr>
          <p:cNvPr id="9" name="Picture 8" descr="Chandr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5143" y="963387"/>
            <a:ext cx="1137573" cy="654671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44833"/>
            <a:ext cx="8229600" cy="7776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A Thematic Approach Grounded in the Science</a:t>
            </a:r>
            <a:endParaRPr lang="en-US" sz="3200" b="1" dirty="0">
              <a:solidFill>
                <a:srgbClr val="FFFFFF"/>
              </a:solidFill>
              <a:latin typeface="Calibri"/>
              <a:cs typeface="Helvetica Neue"/>
            </a:endParaRPr>
          </a:p>
        </p:txBody>
      </p:sp>
      <p:pic>
        <p:nvPicPr>
          <p:cNvPr id="11" name="Picture 10" descr="TESSpic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7" y="5569067"/>
            <a:ext cx="926074" cy="926074"/>
          </a:xfrm>
          <a:prstGeom prst="rect">
            <a:avLst/>
          </a:prstGeom>
        </p:spPr>
      </p:pic>
      <p:pic>
        <p:nvPicPr>
          <p:cNvPr id="12" name="Picture 11" descr="spacecraft_sm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24" y="1244702"/>
            <a:ext cx="1096431" cy="823586"/>
          </a:xfrm>
          <a:prstGeom prst="rect">
            <a:avLst/>
          </a:prstGeom>
        </p:spPr>
      </p:pic>
      <p:pic>
        <p:nvPicPr>
          <p:cNvPr id="14" name="image20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222" y="5703249"/>
            <a:ext cx="1297940" cy="1000125"/>
          </a:xfrm>
          <a:prstGeom prst="rect">
            <a:avLst/>
          </a:prstGeom>
          <a:ln w="12700">
            <a:round/>
          </a:ln>
        </p:spPr>
      </p:pic>
      <p:pic>
        <p:nvPicPr>
          <p:cNvPr id="15" name="best-shot_hstpostSM4_4print_300ppi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419" y="893001"/>
            <a:ext cx="964565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538" y="5569067"/>
            <a:ext cx="1597395" cy="89809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2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s-2016-02-a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58" y="1145411"/>
            <a:ext cx="4417787" cy="4417787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11" name="Picture 10" descr="UniverseLearningKi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82" y="3570515"/>
            <a:ext cx="3449562" cy="2494128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67641402"/>
              </p:ext>
            </p:extLst>
          </p:nvPr>
        </p:nvGraphicFramePr>
        <p:xfrm>
          <a:off x="5114563" y="556489"/>
          <a:ext cx="3535655" cy="326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572" y="5651183"/>
            <a:ext cx="4862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NASA Astrophysics Science &amp;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Technology, </a:t>
            </a:r>
            <a:r>
              <a:rPr lang="en-US" sz="2000" dirty="0">
                <a:solidFill>
                  <a:srgbClr val="FFFFFF"/>
                </a:solidFill>
                <a:latin typeface="Helvetica Neue"/>
                <a:cs typeface="Helvetica Neue"/>
              </a:rPr>
              <a:t>EPO Professionals, </a:t>
            </a:r>
            <a:endParaRPr lang="en-US" sz="20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Subject </a:t>
            </a:r>
            <a:r>
              <a:rPr lang="en-US" sz="2000" dirty="0">
                <a:solidFill>
                  <a:srgbClr val="FFFFFF"/>
                </a:solidFill>
                <a:latin typeface="Helvetica Neue"/>
                <a:cs typeface="Helvetica Neue"/>
              </a:rPr>
              <a:t>Matter </a:t>
            </a:r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Experts </a:t>
            </a:r>
            <a:endParaRPr lang="en-US" sz="2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0024" y="6163426"/>
            <a:ext cx="370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Audience Needs</a:t>
            </a:r>
            <a:endParaRPr lang="en-US" sz="2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7200" y="44833"/>
            <a:ext cx="8229600" cy="77764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Our Model: Integrating NASA Astrophysics into </a:t>
            </a:r>
            <a:br>
              <a:rPr lang="en-US" sz="2800" b="1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en-US" sz="2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Audience-Driven Programs</a:t>
            </a:r>
            <a:endParaRPr lang="en-US" sz="28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3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16" y="110287"/>
            <a:ext cx="7178784" cy="65171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Portfolio Overview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43948"/>
              </p:ext>
            </p:extLst>
          </p:nvPr>
        </p:nvGraphicFramePr>
        <p:xfrm>
          <a:off x="1555190" y="883023"/>
          <a:ext cx="7469281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575"/>
                <a:gridCol w="61707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Tools and</a:t>
                      </a:r>
                      <a:r>
                        <a:rPr lang="en-US" sz="1600" baseline="0" dirty="0" smtClean="0"/>
                        <a:t> Participatory Experiences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JS9,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MicroObservatory</a:t>
                      </a:r>
                      <a:r>
                        <a:rPr lang="en-US" sz="1600" baseline="0" dirty="0" smtClean="0"/>
                        <a:t>, Global Telescope Network, </a:t>
                      </a:r>
                      <a:r>
                        <a:rPr lang="en-US" sz="1600" baseline="0" dirty="0" err="1" smtClean="0"/>
                        <a:t>Exoplanet</a:t>
                      </a:r>
                      <a:r>
                        <a:rPr lang="en-US" sz="1600" baseline="0" dirty="0" smtClean="0"/>
                        <a:t> Spectroscopy Lab, Project PANOPTES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err="1" smtClean="0"/>
                        <a:t>Astropix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MAST Archival Data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Coding Workshops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Challenger Learning Center, National Science Olympiad Partnerships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Multimedia and</a:t>
                      </a:r>
                      <a:r>
                        <a:rPr lang="en-US" sz="1600" baseline="0" dirty="0" smtClean="0"/>
                        <a:t> Immersive Experiences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 err="1" smtClean="0"/>
                        <a:t>ViewSpace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Celebrity Education Videos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Eyes on </a:t>
                      </a:r>
                      <a:r>
                        <a:rPr lang="en-US" sz="1600" baseline="0" dirty="0" err="1" smtClean="0"/>
                        <a:t>Exoplanets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Visualizations,</a:t>
                      </a:r>
                      <a:r>
                        <a:rPr lang="en-US" sz="1600" baseline="0" dirty="0" smtClean="0"/>
                        <a:t> Augmented/Virtual Reality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Exhibits</a:t>
                      </a:r>
                      <a:r>
                        <a:rPr lang="en-US" sz="1600" baseline="0" dirty="0" smtClean="0"/>
                        <a:t> and Community Programs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Source Materials for Program Developers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Here, There</a:t>
                      </a:r>
                      <a:r>
                        <a:rPr lang="en-US" sz="1600" baseline="0" dirty="0" smtClean="0"/>
                        <a:t>, Everywhere, Light Beyond the Bulb, Visions of the Universe</a:t>
                      </a:r>
                      <a:r>
                        <a:rPr lang="en-US" sz="1600" dirty="0" smtClean="0"/>
                        <a:t> Exhibits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Girls STEAM Ahead with NASA Community Programs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Tactile/Spanish Resources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Professional </a:t>
                      </a:r>
                      <a:r>
                        <a:rPr lang="en-US" sz="1600" dirty="0" smtClean="0"/>
                        <a:t>Development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Museum Alliance Science Briefings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Informal Education Program Models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Pre-Service Partnerships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Astro101</a:t>
                      </a:r>
                      <a:r>
                        <a:rPr lang="en-US" sz="1600" baseline="0" dirty="0" smtClean="0"/>
                        <a:t> / Center for Astronomy Education Partnership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err="1" smtClean="0"/>
                        <a:t>STEMdex</a:t>
                      </a:r>
                      <a:r>
                        <a:rPr lang="en-US" sz="1600" baseline="0" dirty="0" smtClean="0"/>
                        <a:t> Database</a:t>
                      </a: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59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 txBox="1">
            <a:spLocks/>
          </p:cNvSpPr>
          <p:nvPr/>
        </p:nvSpPr>
        <p:spPr>
          <a:xfrm>
            <a:off x="457200" y="44833"/>
            <a:ext cx="8229600" cy="8698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Our Partnership Provides </a:t>
            </a:r>
          </a:p>
          <a:p>
            <a:r>
              <a:rPr lang="en-U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a Direct Connection to the Science</a:t>
            </a:r>
            <a:endParaRPr lang="en-US" sz="3900" b="1" dirty="0" smtClean="0">
              <a:solidFill>
                <a:srgbClr val="FFFFFF"/>
              </a:solidFill>
              <a:latin typeface="Calibri"/>
              <a:cs typeface="Helvetica Neue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11926" y="4362235"/>
            <a:ext cx="7326207" cy="5784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Existing relationships with scientists from across NASA Astrophysics.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8904" y="5155228"/>
            <a:ext cx="74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</a:rPr>
              <a:t>Access 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to and expertise with data from across NASA Astrophysics.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" name="Content Placeholder 3" descr="AstroFleetChartMar24-201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6"/>
          <a:stretch/>
        </p:blipFill>
        <p:spPr>
          <a:xfrm>
            <a:off x="2528564" y="1071312"/>
            <a:ext cx="4140965" cy="3115715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>
          <a:xfrm>
            <a:off x="308529" y="4395900"/>
            <a:ext cx="800116" cy="412215"/>
          </a:xfrm>
          <a:prstGeom prst="rightArrow">
            <a:avLst>
              <a:gd name="adj1" fmla="val 24146"/>
              <a:gd name="adj2" fmla="val 5652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9678" y="5879853"/>
            <a:ext cx="765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Education and communications professionals with expertise spanning the full spectrum of NASA Astrophysics.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7424" y="5162397"/>
            <a:ext cx="800116" cy="412215"/>
          </a:xfrm>
          <a:prstGeom prst="rightArrow">
            <a:avLst>
              <a:gd name="adj1" fmla="val 24146"/>
              <a:gd name="adj2" fmla="val 5652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79514" y="6027716"/>
            <a:ext cx="800116" cy="412215"/>
          </a:xfrm>
          <a:prstGeom prst="rightArrow">
            <a:avLst>
              <a:gd name="adj1" fmla="val 24146"/>
              <a:gd name="adj2" fmla="val 5652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 txBox="1">
            <a:spLocks/>
          </p:cNvSpPr>
          <p:nvPr/>
        </p:nvSpPr>
        <p:spPr>
          <a:xfrm>
            <a:off x="457200" y="44833"/>
            <a:ext cx="8229600" cy="8698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Direct Connection to the Science Enables</a:t>
            </a:r>
            <a:r>
              <a:rPr lang="is-I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…</a:t>
            </a:r>
            <a:endParaRPr lang="en-US" sz="3900" b="1" dirty="0" smtClean="0">
              <a:solidFill>
                <a:srgbClr val="FFFFFF"/>
              </a:solidFill>
              <a:latin typeface="Calibri"/>
              <a:cs typeface="Helvetica Neue"/>
            </a:endParaRPr>
          </a:p>
        </p:txBody>
      </p:sp>
      <p:pic>
        <p:nvPicPr>
          <p:cNvPr id="24" name="Picture 23" descr="m82_screensh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554" y="2155525"/>
            <a:ext cx="5699717" cy="33006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1765" y="5691726"/>
            <a:ext cx="741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prstClr val="white"/>
                </a:solidFill>
                <a:latin typeface="Calibri"/>
              </a:rPr>
              <a:t>Year 1 Prototype: JS9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m</a:t>
            </a:r>
            <a:r>
              <a:rPr lang="en-US" sz="2400" i="1" dirty="0" err="1" smtClean="0">
                <a:solidFill>
                  <a:prstClr val="white"/>
                </a:solidFill>
                <a:latin typeface="Calibri"/>
              </a:rPr>
              <a:t>ultiwavelength</a:t>
            </a:r>
            <a:r>
              <a:rPr lang="en-US" sz="2400" i="1" dirty="0" smtClean="0">
                <a:solidFill>
                  <a:prstClr val="white"/>
                </a:solidFill>
                <a:latin typeface="Calibri"/>
              </a:rPr>
              <a:t> exploration of Messier 82 (Data Tools and Participatory Experiences)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64" y="1056953"/>
            <a:ext cx="798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Guided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interactions with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data from across the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electromagnetic spectrum. 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828" y="4060231"/>
            <a:ext cx="2002118" cy="12162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2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 txBox="1">
            <a:spLocks/>
          </p:cNvSpPr>
          <p:nvPr/>
        </p:nvSpPr>
        <p:spPr>
          <a:xfrm>
            <a:off x="457200" y="72747"/>
            <a:ext cx="8229600" cy="8698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Direct Connection to the Science Enables</a:t>
            </a:r>
            <a:r>
              <a:rPr lang="is-I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…</a:t>
            </a:r>
            <a:endParaRPr lang="en-US" sz="3900" b="1" dirty="0" smtClean="0">
              <a:solidFill>
                <a:srgbClr val="FFFFFF"/>
              </a:solidFill>
              <a:latin typeface="Calibri"/>
              <a:cs typeface="Helvetica Neue"/>
            </a:endParaRPr>
          </a:p>
        </p:txBody>
      </p:sp>
      <p:pic>
        <p:nvPicPr>
          <p:cNvPr id="26" name="Picture 25" descr="orion3_dome_tilt_examp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91" y="1726969"/>
            <a:ext cx="8594618" cy="429731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11412" y="6056780"/>
            <a:ext cx="7280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prstClr val="white"/>
                </a:solidFill>
                <a:latin typeface="Calibri"/>
              </a:rPr>
              <a:t>Year 1 Prototype: Full-Dome Orion Nebula Visualization (Multimedia and Immersive Experiences)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145" y="891657"/>
            <a:ext cx="8638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S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cientifically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driven,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Hollywood-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quality visualizations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and immersive experiences.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880" y="2690336"/>
            <a:ext cx="2782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solidFill>
                  <a:srgbClr val="FFFFFF"/>
                </a:solidFill>
              </a:rPr>
              <a:t>Background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0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 txBox="1">
            <a:spLocks/>
          </p:cNvSpPr>
          <p:nvPr/>
        </p:nvSpPr>
        <p:spPr>
          <a:xfrm>
            <a:off x="457200" y="44833"/>
            <a:ext cx="8229600" cy="8698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FF"/>
                </a:solidFill>
                <a:latin typeface="Calibri"/>
                <a:cs typeface="Helvetica Neue"/>
              </a:rPr>
              <a:t>Direct Connection to the Science Enables:</a:t>
            </a:r>
            <a:endParaRPr lang="en-US" sz="3900" b="1" dirty="0" smtClean="0">
              <a:solidFill>
                <a:srgbClr val="FFFFFF"/>
              </a:solidFill>
              <a:latin typeface="Calibri"/>
              <a:cs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26" y="1835041"/>
            <a:ext cx="5814347" cy="32731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2831" y="1165845"/>
            <a:ext cx="8470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Scientifically-accurate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and pedagogically-sound education content.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894" y="5456639"/>
            <a:ext cx="7721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solidFill>
                  <a:prstClr val="white"/>
                </a:solidFill>
                <a:latin typeface="Calibri"/>
              </a:rPr>
              <a:t>ViewSpace</a:t>
            </a:r>
            <a:r>
              <a:rPr lang="en-US" sz="2400" i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i="1" smtClean="0">
                <a:solidFill>
                  <a:prstClr val="white"/>
                </a:solidFill>
                <a:latin typeface="Calibri"/>
              </a:rPr>
              <a:t>segment </a:t>
            </a:r>
            <a:r>
              <a:rPr lang="en-US" sz="2400" i="1" smtClean="0">
                <a:solidFill>
                  <a:prstClr val="white"/>
                </a:solidFill>
                <a:latin typeface="Calibri"/>
              </a:rPr>
              <a:t>highlighting </a:t>
            </a:r>
            <a:r>
              <a:rPr lang="en-US" sz="2400" i="1" dirty="0" smtClean="0">
                <a:solidFill>
                  <a:prstClr val="white"/>
                </a:solidFill>
                <a:latin typeface="Calibri"/>
              </a:rPr>
              <a:t>three decades of studies of SN1987A (Year 2; Multimedia and Immersive Experiences)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9 at 12.51.35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531" y="4339164"/>
            <a:ext cx="4014085" cy="2171722"/>
          </a:xfrm>
          <a:prstGeom prst="rect">
            <a:avLst/>
          </a:prstGeom>
        </p:spPr>
      </p:pic>
      <p:pic>
        <p:nvPicPr>
          <p:cNvPr id="3" name="Picture 2" descr="trappist-artic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213" y="817794"/>
            <a:ext cx="1464483" cy="19341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8523" y="2820840"/>
            <a:ext cx="2233883" cy="566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Scientific Research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7-03-05 at 2.18.18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294" y="874575"/>
            <a:ext cx="2585242" cy="2148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64974" y="3128743"/>
            <a:ext cx="2111478" cy="566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Communications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97153" y="6164506"/>
            <a:ext cx="2296297" cy="566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Informal Education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84703" y="1812505"/>
            <a:ext cx="1438252" cy="5813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7466676" y="1965500"/>
            <a:ext cx="1239345" cy="344238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3845" y="4809420"/>
            <a:ext cx="1715481" cy="62906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Within Two Weeks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890" y="150308"/>
            <a:ext cx="748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libri"/>
              </a:rPr>
              <a:t>Timely Resources that Leverage Communications</a:t>
            </a:r>
            <a:endParaRPr lang="en-US" sz="2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8127" y="3917696"/>
            <a:ext cx="4404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solidFill>
                  <a:prstClr val="white"/>
                </a:solidFill>
                <a:latin typeface="Calibri"/>
              </a:rPr>
              <a:t>ViewSpace</a:t>
            </a:r>
            <a:r>
              <a:rPr lang="en-US" sz="2400" i="1" dirty="0" smtClean="0">
                <a:solidFill>
                  <a:prstClr val="white"/>
                </a:solidFill>
                <a:latin typeface="Calibri"/>
              </a:rPr>
              <a:t> Trappist-1 Segment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1-29 at 7.30.11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5"/>
          <a:stretch/>
        </p:blipFill>
        <p:spPr>
          <a:xfrm>
            <a:off x="5568775" y="0"/>
            <a:ext cx="3575225" cy="129706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YAP_SI_LatinoCtr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144" y="1509301"/>
            <a:ext cx="2358533" cy="1571972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45374" y="3083144"/>
            <a:ext cx="298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1. How scientists obtain data: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Workshops provide an introduction to the transit method of detecting exoplanets.</a:t>
            </a:r>
          </a:p>
        </p:txBody>
      </p:sp>
      <p:pic>
        <p:nvPicPr>
          <p:cNvPr id="10" name="Picture 9" descr="Screen Shot 2016-11-29 at 7.37.03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672" y="4067409"/>
            <a:ext cx="2482205" cy="184056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YAP_SI_LatinoCtr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496" y="1409012"/>
            <a:ext cx="2063082" cy="1650063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477199" y="3069529"/>
            <a:ext cx="3601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2. Interacting with the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data: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In DIY Planet Search,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sers remotely use telescopes to capture the transits of known exoplanets.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29766" y="164122"/>
            <a:ext cx="4371444" cy="1061053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Data Tools Emerge Audiences </a:t>
            </a:r>
            <a:br>
              <a:rPr lang="en-US" sz="2700" b="1" dirty="0" smtClean="0"/>
            </a:br>
            <a:r>
              <a:rPr lang="en-US" sz="2700" b="1" dirty="0" smtClean="0"/>
              <a:t>in the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000" b="1" dirty="0" smtClean="0"/>
              <a:t>Process of Science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2898" y="5924154"/>
            <a:ext cx="362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Understanding what the data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tell us:</a:t>
            </a:r>
          </a:p>
          <a:p>
            <a:r>
              <a:rPr lang="en-US" sz="1200" i="1" dirty="0" err="1" smtClean="0">
                <a:solidFill>
                  <a:prstClr val="black"/>
                </a:solidFill>
                <a:latin typeface="Calibri"/>
              </a:rPr>
              <a:t>MicroObservatory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 tools help users model various </a:t>
            </a:r>
            <a:r>
              <a:rPr lang="en-US" sz="1200" i="1" dirty="0" err="1" smtClean="0">
                <a:solidFill>
                  <a:prstClr val="black"/>
                </a:solidFill>
                <a:latin typeface="Calibri"/>
              </a:rPr>
              <a:t>exoplanet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 characteristics.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1799" y="5932437"/>
            <a:ext cx="334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Experiencing the data in new and innovative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ways: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DIY Planet search’s interface and community allows users to share their science with others.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ExoLab1.tif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69" y="4097033"/>
            <a:ext cx="2593915" cy="18701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16" y="89418"/>
            <a:ext cx="7178784" cy="8631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Subject Matter Experts (SMEs)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929" y="899348"/>
            <a:ext cx="7192012" cy="5315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Connecting SMES with education audiences is a key component of our work.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990" y="2600080"/>
            <a:ext cx="1501952" cy="1301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908" y="2445388"/>
            <a:ext cx="1362728" cy="2057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496" y="4191999"/>
            <a:ext cx="1552133" cy="147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496" y="2109073"/>
            <a:ext cx="1290025" cy="1928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05" y="2562566"/>
            <a:ext cx="1328738" cy="1527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136" y="2562566"/>
            <a:ext cx="1908221" cy="1474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346" y="4037519"/>
            <a:ext cx="1067240" cy="1472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6213" y="4734515"/>
            <a:ext cx="37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SMEs provide the direct voice of science.</a:t>
            </a:r>
          </a:p>
          <a:p>
            <a:pPr algn="ctr"/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SMEs are role models that help build STEM identity.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80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08017" y="251192"/>
            <a:ext cx="76359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Needs and Best Practices for 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Effectively Involving SMEs 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4787" y="1600200"/>
            <a:ext cx="7461643" cy="4973431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incorporate best practices from the literature and prior work. </a:t>
            </a:r>
          </a:p>
          <a:p>
            <a:endParaRPr lang="en-US" sz="2400" dirty="0" smtClean="0"/>
          </a:p>
          <a:p>
            <a:r>
              <a:rPr lang="en-US" sz="2400" dirty="0" smtClean="0"/>
              <a:t>We are determining needs via a SME </a:t>
            </a:r>
            <a:r>
              <a:rPr lang="en-US" sz="2400" dirty="0"/>
              <a:t>s</a:t>
            </a:r>
            <a:r>
              <a:rPr lang="en-US" sz="2400" dirty="0" smtClean="0"/>
              <a:t>urvey:</a:t>
            </a:r>
          </a:p>
          <a:p>
            <a:pPr lvl="1"/>
            <a:r>
              <a:rPr lang="en-US" sz="2400" dirty="0" smtClean="0"/>
              <a:t>More than 160 respondents to date.</a:t>
            </a:r>
          </a:p>
          <a:p>
            <a:pPr lvl="1"/>
            <a:r>
              <a:rPr lang="en-US" sz="2400" dirty="0" smtClean="0"/>
              <a:t>Gauges interest in various types of education and outreach opportunities.</a:t>
            </a:r>
          </a:p>
          <a:p>
            <a:pPr lvl="1"/>
            <a:r>
              <a:rPr lang="en-US" sz="2400" dirty="0" smtClean="0"/>
              <a:t>Seeks information about barriers encountered when trying to engage in education and outreach opportunities.</a:t>
            </a:r>
          </a:p>
          <a:p>
            <a:pPr lvl="1"/>
            <a:r>
              <a:rPr lang="en-US" sz="2400" dirty="0" smtClean="0"/>
              <a:t>Requests input on actions that could be taken to make engagement easier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30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508017" y="150514"/>
            <a:ext cx="76359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Building a Network of Subject Matter Experts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(Museum Alliance Briefings)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77209"/>
              </p:ext>
            </p:extLst>
          </p:nvPr>
        </p:nvGraphicFramePr>
        <p:xfrm>
          <a:off x="1586501" y="1613859"/>
          <a:ext cx="2481407" cy="511555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4814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Jennifer Lotz, STScI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Peter </a:t>
                      </a:r>
                      <a:r>
                        <a:rPr lang="en-US" sz="1400" b="0" dirty="0" err="1" smtClean="0"/>
                        <a:t>Capak</a:t>
                      </a:r>
                      <a:r>
                        <a:rPr lang="en-US" sz="1400" b="0" dirty="0" smtClean="0"/>
                        <a:t>, IPAC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Georgiana </a:t>
                      </a:r>
                      <a:r>
                        <a:rPr lang="en-US" sz="1400" b="0" dirty="0" err="1" smtClean="0"/>
                        <a:t>Ogrean</a:t>
                      </a:r>
                      <a:r>
                        <a:rPr lang="en-US" sz="1400" b="0" dirty="0" smtClean="0"/>
                        <a:t>, Stanford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Sean Carey, SSC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Dan </a:t>
                      </a:r>
                      <a:r>
                        <a:rPr lang="en-US" sz="1400" b="0" dirty="0" err="1" smtClean="0"/>
                        <a:t>Patnaude</a:t>
                      </a:r>
                      <a:r>
                        <a:rPr lang="en-US" sz="1400" b="0" dirty="0" smtClean="0"/>
                        <a:t>, CXC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Jessie Christiansen, </a:t>
                      </a:r>
                      <a:r>
                        <a:rPr lang="en-US" sz="1400" b="0" dirty="0" err="1" smtClean="0"/>
                        <a:t>NExScI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Seth </a:t>
                      </a:r>
                      <a:r>
                        <a:rPr lang="en-US" sz="1400" b="0" dirty="0" err="1" smtClean="0"/>
                        <a:t>Digel</a:t>
                      </a:r>
                      <a:r>
                        <a:rPr lang="en-US" sz="1400" b="0" dirty="0" smtClean="0"/>
                        <a:t>, SLAC National Accelerator Laboratory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Brandon Lawton, STScI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Nikole</a:t>
                      </a:r>
                      <a:r>
                        <a:rPr lang="en-US" sz="1400" b="0" baseline="0" dirty="0" smtClean="0"/>
                        <a:t> Lewis</a:t>
                      </a:r>
                      <a:r>
                        <a:rPr lang="en-US" sz="1400" b="0" dirty="0" smtClean="0"/>
                        <a:t>, STScI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Stephen</a:t>
                      </a:r>
                      <a:r>
                        <a:rPr lang="en-US" sz="1400" b="0" baseline="0" dirty="0" smtClean="0"/>
                        <a:t> Rinehart</a:t>
                      </a:r>
                      <a:r>
                        <a:rPr lang="en-US" sz="1400" b="0" dirty="0" smtClean="0"/>
                        <a:t>, GSFC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Kevin</a:t>
                      </a:r>
                      <a:r>
                        <a:rPr lang="en-US" sz="1400" b="0" baseline="0" dirty="0" smtClean="0"/>
                        <a:t> Stevenson, STScI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</a:t>
                      </a:r>
                      <a:r>
                        <a:rPr lang="en-US" sz="1400" b="0" dirty="0" err="1" smtClean="0"/>
                        <a:t>Reinout</a:t>
                      </a:r>
                      <a:r>
                        <a:rPr lang="en-US" sz="1400" b="0" baseline="0" dirty="0" smtClean="0"/>
                        <a:t> van </a:t>
                      </a:r>
                      <a:r>
                        <a:rPr lang="en-US" sz="1400" b="0" baseline="0" dirty="0" err="1" smtClean="0"/>
                        <a:t>Weeren</a:t>
                      </a:r>
                      <a:r>
                        <a:rPr lang="en-US" sz="1400" b="0" baseline="0" dirty="0" smtClean="0"/>
                        <a:t>, Harvard-Smithsonian </a:t>
                      </a:r>
                      <a:r>
                        <a:rPr lang="en-US" sz="1400" b="0" baseline="0" dirty="0" err="1" smtClean="0"/>
                        <a:t>CfA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Julia Zachary, Wesleyan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09339"/>
              </p:ext>
            </p:extLst>
          </p:nvPr>
        </p:nvGraphicFramePr>
        <p:xfrm>
          <a:off x="6498469" y="1632097"/>
          <a:ext cx="2481407" cy="510539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48140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Peter Edmonds, CXC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Ian</a:t>
                      </a:r>
                      <a:r>
                        <a:rPr lang="en-US" sz="1400" b="0" baseline="0" dirty="0" smtClean="0"/>
                        <a:t> Steer, IPAC NED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</a:t>
                      </a:r>
                      <a:r>
                        <a:rPr lang="en-US" sz="1400" b="0" dirty="0" err="1" smtClean="0"/>
                        <a:t>Jedidah</a:t>
                      </a:r>
                      <a:r>
                        <a:rPr lang="en-US" sz="1400" b="0" baseline="0" dirty="0" smtClean="0"/>
                        <a:t> Isler, Vanderbilt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Cady Coleman,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retired USAF</a:t>
                      </a:r>
                      <a:r>
                        <a:rPr lang="en-US" sz="1400" b="0" baseline="0" dirty="0" smtClean="0"/>
                        <a:t> and former astronaut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Julie</a:t>
                      </a:r>
                      <a:r>
                        <a:rPr lang="en-US" sz="1400" b="0" baseline="0" dirty="0" smtClean="0"/>
                        <a:t> McEnery, GSFC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Robert</a:t>
                      </a:r>
                      <a:r>
                        <a:rPr lang="en-US" sz="1400" b="0" baseline="0" dirty="0" smtClean="0"/>
                        <a:t> Hurt, IPAC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Kari Frank, Penn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Steven</a:t>
                      </a:r>
                      <a:r>
                        <a:rPr lang="en-US" sz="1400" b="0" baseline="0" dirty="0" smtClean="0"/>
                        <a:t> Boggs, UC San Diego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Robert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Kirshner</a:t>
                      </a:r>
                      <a:r>
                        <a:rPr lang="en-US" sz="1400" b="0" baseline="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Harvard University and Gordon and Betty Moore Foundation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</a:t>
                      </a:r>
                      <a:r>
                        <a:rPr lang="en-US" sz="1400" b="0" dirty="0" err="1" smtClean="0"/>
                        <a:t>Priyamvada</a:t>
                      </a:r>
                      <a:r>
                        <a:rPr lang="en-US" sz="1400" b="0" dirty="0" smtClean="0"/>
                        <a:t> Natarajan, Yale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Jason</a:t>
                      </a:r>
                      <a:r>
                        <a:rPr lang="en-US" sz="1400" b="0" baseline="0" dirty="0" smtClean="0"/>
                        <a:t> Rhodes, JPL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Lynn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Cominsky</a:t>
                      </a:r>
                      <a:r>
                        <a:rPr lang="en-US" sz="1400" b="0" dirty="0" smtClean="0"/>
                        <a:t>, </a:t>
                      </a:r>
                    </a:p>
                    <a:p>
                      <a:r>
                        <a:rPr lang="en-US" sz="1400" b="0" dirty="0" smtClean="0"/>
                        <a:t>Sonoma</a:t>
                      </a:r>
                      <a:r>
                        <a:rPr lang="en-US" sz="1400" b="0" baseline="0" dirty="0" smtClean="0"/>
                        <a:t> State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6" name="Picture 5" descr="http://chandra.harvard.edu/photo/2008/sn1006c/sn1006c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9500" y="3343277"/>
            <a:ext cx="1069916" cy="1056736"/>
          </a:xfrm>
          <a:prstGeom prst="rect">
            <a:avLst/>
          </a:prstGeom>
          <a:noFill/>
          <a:ln w="19050" cmpd="sng">
            <a:solidFill>
              <a:srgbClr val="D9D9D9"/>
            </a:solidFill>
          </a:ln>
        </p:spPr>
      </p:pic>
      <p:pic>
        <p:nvPicPr>
          <p:cNvPr id="7" name="Picture 6" descr="ttp://images.ipac.caltech.edu/spitzer/ssc2004-08d/spitzer_ssc2004-08d_3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15" y="1614994"/>
            <a:ext cx="1078901" cy="854675"/>
          </a:xfrm>
          <a:prstGeom prst="rect">
            <a:avLst/>
          </a:prstGeom>
          <a:noFill/>
          <a:ln w="19050" cmpd="sng">
            <a:solidFill>
              <a:srgbClr val="D9D9D9"/>
            </a:solidFill>
          </a:ln>
        </p:spPr>
      </p:pic>
      <p:pic>
        <p:nvPicPr>
          <p:cNvPr id="8" name="Picture 7" descr="ubble Ultra Deep Field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7219" y="5441416"/>
            <a:ext cx="1001953" cy="933025"/>
          </a:xfrm>
          <a:prstGeom prst="rect">
            <a:avLst/>
          </a:prstGeom>
          <a:noFill/>
          <a:ln w="19050" cmpd="sng">
            <a:solidFill>
              <a:srgbClr val="D9D9D9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86" y="1912585"/>
            <a:ext cx="1042235" cy="1301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86" y="4401354"/>
            <a:ext cx="1042233" cy="1040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0515" y="2456644"/>
            <a:ext cx="1078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Star and Planet Formation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3975" y="3195308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Exoplanets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0514" y="4387516"/>
            <a:ext cx="1078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Stellar Evolution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6786" y="5441416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Galaxies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6625" y="6374441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Universe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7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508" y="2056178"/>
            <a:ext cx="1085510" cy="61211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61590"/>
              </p:ext>
            </p:extLst>
          </p:nvPr>
        </p:nvGraphicFramePr>
        <p:xfrm>
          <a:off x="1586501" y="1613859"/>
          <a:ext cx="2481407" cy="511555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4814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Jennifer Lotz, STScI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Peter </a:t>
                      </a:r>
                      <a:r>
                        <a:rPr lang="en-US" sz="1400" b="0" dirty="0" err="1" smtClean="0"/>
                        <a:t>Capak</a:t>
                      </a:r>
                      <a:r>
                        <a:rPr lang="en-US" sz="1400" b="0" dirty="0" smtClean="0"/>
                        <a:t>, IPAC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Georgiana </a:t>
                      </a:r>
                      <a:r>
                        <a:rPr lang="en-US" sz="1400" b="0" dirty="0" err="1" smtClean="0"/>
                        <a:t>Ogrean</a:t>
                      </a:r>
                      <a:r>
                        <a:rPr lang="en-US" sz="1400" b="0" dirty="0" smtClean="0"/>
                        <a:t>, Stanford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Sean Carey, SSC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Dan </a:t>
                      </a:r>
                      <a:r>
                        <a:rPr lang="en-US" sz="1400" b="0" dirty="0" err="1" smtClean="0"/>
                        <a:t>Patnaude</a:t>
                      </a:r>
                      <a:r>
                        <a:rPr lang="en-US" sz="1400" b="0" dirty="0" smtClean="0"/>
                        <a:t>, CXC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Jessie Christiansen, </a:t>
                      </a:r>
                      <a:r>
                        <a:rPr lang="en-US" sz="1400" b="0" dirty="0" err="1" smtClean="0"/>
                        <a:t>NExScI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Seth </a:t>
                      </a:r>
                      <a:r>
                        <a:rPr lang="en-US" sz="1400" b="0" dirty="0" err="1" smtClean="0"/>
                        <a:t>Digel</a:t>
                      </a:r>
                      <a:r>
                        <a:rPr lang="en-US" sz="1400" b="0" dirty="0" smtClean="0"/>
                        <a:t>, SLAC National Accelerator Laboratory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Brandon Lawton, STScI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Nikole</a:t>
                      </a:r>
                      <a:r>
                        <a:rPr lang="en-US" sz="1400" b="0" baseline="0" dirty="0" smtClean="0"/>
                        <a:t> Lewis</a:t>
                      </a:r>
                      <a:r>
                        <a:rPr lang="en-US" sz="1400" b="0" dirty="0" smtClean="0"/>
                        <a:t>, STScI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Stephen</a:t>
                      </a:r>
                      <a:r>
                        <a:rPr lang="en-US" sz="1400" b="0" baseline="0" dirty="0" smtClean="0"/>
                        <a:t> Rinehart</a:t>
                      </a:r>
                      <a:r>
                        <a:rPr lang="en-US" sz="1400" b="0" dirty="0" smtClean="0"/>
                        <a:t>, GSFC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Kevin</a:t>
                      </a:r>
                      <a:r>
                        <a:rPr lang="en-US" sz="1400" b="0" baseline="0" dirty="0" smtClean="0"/>
                        <a:t> Stevenson, STScI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</a:t>
                      </a:r>
                      <a:r>
                        <a:rPr lang="en-US" sz="1400" b="0" dirty="0" err="1" smtClean="0"/>
                        <a:t>Reinout</a:t>
                      </a:r>
                      <a:r>
                        <a:rPr lang="en-US" sz="1400" b="0" baseline="0" dirty="0" smtClean="0"/>
                        <a:t> van </a:t>
                      </a:r>
                      <a:r>
                        <a:rPr lang="en-US" sz="1400" b="0" baseline="0" dirty="0" err="1" smtClean="0"/>
                        <a:t>Weeren</a:t>
                      </a:r>
                      <a:r>
                        <a:rPr lang="en-US" sz="1400" b="0" baseline="0" dirty="0" smtClean="0"/>
                        <a:t>, Harvard-Smithsonian </a:t>
                      </a:r>
                      <a:r>
                        <a:rPr lang="en-US" sz="1400" b="0" baseline="0" dirty="0" err="1" smtClean="0"/>
                        <a:t>CfA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Julia Zachary, Wesleyan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78472" y="1745605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Fermi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4847" y="1283666"/>
            <a:ext cx="1052171" cy="532277"/>
          </a:xfrm>
          <a:prstGeom prst="rect">
            <a:avLst/>
          </a:prstGeom>
        </p:spPr>
      </p:pic>
      <p:pic>
        <p:nvPicPr>
          <p:cNvPr id="19" name="Picture 18" descr="Chandr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129" y="2601733"/>
            <a:ext cx="1143479" cy="658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03" y="1549804"/>
            <a:ext cx="827129" cy="744416"/>
          </a:xfrm>
          <a:prstGeom prst="rect">
            <a:avLst/>
          </a:prstGeom>
        </p:spPr>
      </p:pic>
      <p:pic>
        <p:nvPicPr>
          <p:cNvPr id="20" name="best-shot_hstpostSM4_4print_300ppi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50" y="2870865"/>
            <a:ext cx="964565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0" descr="Kepler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82" y="3566679"/>
            <a:ext cx="943569" cy="679369"/>
          </a:xfrm>
          <a:prstGeom prst="rect">
            <a:avLst/>
          </a:prstGeom>
        </p:spPr>
      </p:pic>
      <p:pic>
        <p:nvPicPr>
          <p:cNvPr id="22" name="Picture 21" descr="Spitzer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896" y="3953397"/>
            <a:ext cx="999233" cy="7494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823" y="4534516"/>
            <a:ext cx="720090" cy="1017270"/>
          </a:xfrm>
          <a:prstGeom prst="rect">
            <a:avLst/>
          </a:prstGeom>
        </p:spPr>
      </p:pic>
      <p:pic>
        <p:nvPicPr>
          <p:cNvPr id="24" name="Picture 23" descr="TESSpic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07" y="4985109"/>
            <a:ext cx="748410" cy="748410"/>
          </a:xfrm>
          <a:prstGeom prst="rect">
            <a:avLst/>
          </a:prstGeom>
        </p:spPr>
      </p:pic>
      <p:pic>
        <p:nvPicPr>
          <p:cNvPr id="25" name="image20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393" y="5733519"/>
            <a:ext cx="879520" cy="677712"/>
          </a:xfrm>
          <a:prstGeom prst="rect">
            <a:avLst/>
          </a:prstGeom>
          <a:ln w="12700">
            <a:rou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847" y="6072375"/>
            <a:ext cx="1084269" cy="609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218293" y="6526777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WFIRST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3303" y="3548283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Hubble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6791" y="3203262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Chandra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89389" y="2609676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NuSTAR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3242" y="2235605"/>
            <a:ext cx="646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Swift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80035" y="4630440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Spitzer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75021" y="4178089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Kepler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8485" y="5496734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Herschel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82187" y="6376062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JWST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01572" y="5676143"/>
            <a:ext cx="107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TESS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508017" y="150514"/>
            <a:ext cx="76359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Building a Network of Subject Matter Experts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(Museum Alliance Briefings)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76949"/>
              </p:ext>
            </p:extLst>
          </p:nvPr>
        </p:nvGraphicFramePr>
        <p:xfrm>
          <a:off x="6498469" y="1632097"/>
          <a:ext cx="2481407" cy="510539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48140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Peter Edmonds, CXC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Ian</a:t>
                      </a:r>
                      <a:r>
                        <a:rPr lang="en-US" sz="1400" b="0" baseline="0" dirty="0" smtClean="0"/>
                        <a:t> Steer, IPAC NED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</a:t>
                      </a:r>
                      <a:r>
                        <a:rPr lang="en-US" sz="1400" b="0" dirty="0" err="1" smtClean="0"/>
                        <a:t>Jedidah</a:t>
                      </a:r>
                      <a:r>
                        <a:rPr lang="en-US" sz="1400" b="0" baseline="0" dirty="0" smtClean="0"/>
                        <a:t> Isler, Vanderbilt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Cady Coleman,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retired USAF</a:t>
                      </a:r>
                      <a:r>
                        <a:rPr lang="en-US" sz="1400" b="0" baseline="0" dirty="0" smtClean="0"/>
                        <a:t> and former astronaut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Julie</a:t>
                      </a:r>
                      <a:r>
                        <a:rPr lang="en-US" sz="1400" b="0" baseline="0" dirty="0" smtClean="0"/>
                        <a:t> McEnery, GSFC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Robert</a:t>
                      </a:r>
                      <a:r>
                        <a:rPr lang="en-US" sz="1400" b="0" baseline="0" dirty="0" smtClean="0"/>
                        <a:t> Hurt, IPAC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Kari Frank, Penn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Steven</a:t>
                      </a:r>
                      <a:r>
                        <a:rPr lang="en-US" sz="1400" b="0" baseline="0" dirty="0" smtClean="0"/>
                        <a:t> Boggs, UC San Diego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Robert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Kirshner</a:t>
                      </a:r>
                      <a:r>
                        <a:rPr lang="en-US" sz="1400" b="0" baseline="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Harvard University and Gordon and Betty Moore Foundation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</a:t>
                      </a:r>
                      <a:r>
                        <a:rPr lang="en-US" sz="1400" b="0" dirty="0" err="1" smtClean="0"/>
                        <a:t>Priyamvada</a:t>
                      </a:r>
                      <a:r>
                        <a:rPr lang="en-US" sz="1400" b="0" dirty="0" smtClean="0"/>
                        <a:t> Natarajan, Yale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Dr. Jason</a:t>
                      </a:r>
                      <a:r>
                        <a:rPr lang="en-US" sz="1400" b="0" baseline="0" dirty="0" smtClean="0"/>
                        <a:t> Rhodes, JPL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Dr. Lynn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Cominsky</a:t>
                      </a:r>
                      <a:r>
                        <a:rPr lang="en-US" sz="1400" b="0" dirty="0" smtClean="0"/>
                        <a:t>, </a:t>
                      </a:r>
                    </a:p>
                    <a:p>
                      <a:r>
                        <a:rPr lang="en-US" sz="1400" b="0" dirty="0" smtClean="0"/>
                        <a:t>Sonoma</a:t>
                      </a:r>
                      <a:r>
                        <a:rPr lang="en-US" sz="1400" b="0" baseline="0" dirty="0" smtClean="0"/>
                        <a:t> State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47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18" y="108997"/>
            <a:ext cx="7178784" cy="54436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Broadening Our Audiences: The Need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788" y="807434"/>
            <a:ext cx="7413394" cy="5742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 review of the education literature identifies needs for: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Community programs to reach, and engage, underrepresented audiences in STEM.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Programs to engage and encourage girls in STEM and to build awareness of, and interest in, STEM careers.</a:t>
            </a:r>
          </a:p>
          <a:p>
            <a:endParaRPr lang="en-US" sz="2000" dirty="0" smtClean="0"/>
          </a:p>
          <a:p>
            <a:r>
              <a:rPr lang="en-US" sz="2000" dirty="0" smtClean="0"/>
              <a:t>Freely available, accessible astronomy materials to support the participation of blind/visually impaired populations in STEM.</a:t>
            </a:r>
          </a:p>
          <a:p>
            <a:endParaRPr lang="en-US" sz="2000" dirty="0" smtClean="0"/>
          </a:p>
          <a:p>
            <a:r>
              <a:rPr lang="en-US" sz="2000" dirty="0" smtClean="0"/>
              <a:t>Spanish language astronomy materials to engage Spanish speaking populations.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74589" y="5540552"/>
            <a:ext cx="7679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prstClr val="black"/>
                </a:solidFill>
                <a:latin typeface="Calibri"/>
              </a:rPr>
              <a:t>We are providing accessible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products and programs that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feature </a:t>
            </a:r>
            <a:endParaRPr lang="en-US" sz="2000" i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NASA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Astrophysics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content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and interactions with Subject Matter Experts </a:t>
            </a:r>
            <a:endParaRPr lang="en-US" sz="2000" i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foster </a:t>
            </a:r>
            <a:r>
              <a:rPr lang="en-US" sz="2000" b="1" i="1" dirty="0">
                <a:solidFill>
                  <a:prstClr val="black"/>
                </a:solidFill>
                <a:latin typeface="Calibri"/>
              </a:rPr>
              <a:t>STEM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identity and expand our reach.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38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68" y="25852"/>
            <a:ext cx="7767432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We Partner to Bring NASA Astrophysics </a:t>
            </a:r>
            <a:br>
              <a:rPr lang="en-US" sz="3200" b="1" dirty="0" smtClean="0"/>
            </a:br>
            <a:r>
              <a:rPr lang="en-US" sz="3200" b="1" dirty="0" smtClean="0"/>
              <a:t>to a Broader Audience</a:t>
            </a:r>
            <a:endParaRPr lang="en-US" sz="2200" dirty="0"/>
          </a:p>
        </p:txBody>
      </p:sp>
      <p:pic>
        <p:nvPicPr>
          <p:cNvPr id="4" name="Picture 3" descr="Irving_HTEexhibi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466" y="4519658"/>
            <a:ext cx="1666519" cy="2274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012" y="1305046"/>
            <a:ext cx="3166811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Special Needs: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National Federation for the Blind</a:t>
            </a:r>
            <a:endParaRPr lang="en-US" sz="2400" u="sng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2400" u="sng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Rural Areas: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Library Networks</a:t>
            </a:r>
            <a:endParaRPr lang="en-US" sz="2400" dirty="0" smtClean="0">
              <a:solidFill>
                <a:prstClr val="black"/>
              </a:solidFill>
              <a:latin typeface="Calibri"/>
              <a:sym typeface="Wingdings"/>
            </a:endParaRPr>
          </a:p>
          <a:p>
            <a:pPr marL="285750" indent="-285750" defTabSz="457200"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Calibri"/>
              <a:sym typeface="Wingdings"/>
            </a:endParaRPr>
          </a:p>
          <a:p>
            <a:pPr defTabSz="457200"/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Minority Serving Institutions: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Pre-service initiative with California State University System, University of Texas-San Antonio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Astro101 workshops serving HBCUs and Community Colleges</a:t>
            </a:r>
          </a:p>
          <a:p>
            <a:pPr defTabSz="457200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Tactile-child's hands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551" y="1371328"/>
            <a:ext cx="2302564" cy="1295191"/>
          </a:xfrm>
          <a:prstGeom prst="rect">
            <a:avLst/>
          </a:prstGeom>
        </p:spPr>
      </p:pic>
      <p:pic>
        <p:nvPicPr>
          <p:cNvPr id="8" name="Picture 7" descr="Tactile_IMG_1734[2]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88" y="1633748"/>
            <a:ext cx="1591440" cy="1613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770" y="3092464"/>
            <a:ext cx="1910437" cy="1274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54083" y="2649150"/>
            <a:ext cx="2213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Tactile/Braille materials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3207" y="3413331"/>
            <a:ext cx="142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Libraries reach geographically isolated populations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2550" y="4591490"/>
            <a:ext cx="1495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Spanish-language materials in development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194" y="5854644"/>
            <a:ext cx="2007542" cy="6679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11847" y="716059"/>
            <a:ext cx="6045166" cy="1197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are working together to empower public libraries and community-based organizations to </a:t>
            </a:r>
            <a:r>
              <a:rPr lang="en-US" sz="2400" b="1" dirty="0" smtClean="0"/>
              <a:t>engage girls </a:t>
            </a:r>
            <a:r>
              <a:rPr lang="en-US" sz="2400" dirty="0" smtClean="0"/>
              <a:t>and their families in STEM.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0359" y="8173"/>
            <a:ext cx="6691083" cy="806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Girls STEAM Ahead with NASA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4048" y="3851027"/>
            <a:ext cx="176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We are engaging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a diverse range of women in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astronomy.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Badge option FINAL_RGB_onwebs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927" y="136989"/>
            <a:ext cx="1613291" cy="1824376"/>
          </a:xfrm>
          <a:prstGeom prst="rect">
            <a:avLst/>
          </a:prstGeom>
        </p:spPr>
      </p:pic>
      <p:pic>
        <p:nvPicPr>
          <p:cNvPr id="19" name="Picture 18" descr="screenshot_23March2017_VernonIL_4.tif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707" y="2189935"/>
            <a:ext cx="1523433" cy="1097403"/>
          </a:xfrm>
          <a:prstGeom prst="rect">
            <a:avLst/>
          </a:prstGeom>
          <a:ln>
            <a:solidFill>
              <a:srgbClr val="17375E"/>
            </a:solidFill>
          </a:ln>
        </p:spPr>
      </p:pic>
      <p:pic>
        <p:nvPicPr>
          <p:cNvPr id="21" name="Picture 20" descr="screenshot_23March2017_VernonIL_5.tif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035" y="2371440"/>
            <a:ext cx="1546350" cy="1127416"/>
          </a:xfrm>
          <a:prstGeom prst="rect">
            <a:avLst/>
          </a:prstGeom>
          <a:ln>
            <a:solidFill>
              <a:srgbClr val="17375E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613350" y="2175919"/>
            <a:ext cx="1530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i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oding activities involve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astronomical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image processing. 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6267" y="2257667"/>
            <a:ext cx="2168780" cy="412420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endParaRPr lang="en-US" i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Events use hands-on activities, exhibits, and SME role models to engage girls in STEM.</a:t>
            </a:r>
          </a:p>
          <a:p>
            <a:pPr defTabSz="457200"/>
            <a:endParaRPr lang="en-US" i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i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i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268" y="2239019"/>
            <a:ext cx="133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ata-driven learning experiences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3268" y="3549655"/>
            <a:ext cx="143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Subject Matter Experts as role models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25047" y="3207077"/>
            <a:ext cx="16636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25048" y="4807720"/>
            <a:ext cx="16636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59200" y="5437659"/>
            <a:ext cx="135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Multimedia experiences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625048" y="6075293"/>
            <a:ext cx="16636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45867" y="5241097"/>
            <a:ext cx="200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We are developing new technologies, e.g. Eyes on Exoplanet kiosks, for use in libraries.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56" y="4310522"/>
            <a:ext cx="698856" cy="5623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234" y="3698817"/>
            <a:ext cx="611705" cy="6117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39" y="3679297"/>
            <a:ext cx="597945" cy="6312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686" y="3698817"/>
            <a:ext cx="705813" cy="6117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392" y="4310522"/>
            <a:ext cx="713459" cy="562373"/>
          </a:xfrm>
          <a:prstGeom prst="rect">
            <a:avLst/>
          </a:prstGeom>
        </p:spPr>
      </p:pic>
      <p:pic>
        <p:nvPicPr>
          <p:cNvPr id="23" name="Picture 22" descr="eyes-on-exo-cobra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409" y="5107058"/>
            <a:ext cx="1576357" cy="16662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7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6764main_somd_2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891" y="1888924"/>
            <a:ext cx="1705236" cy="1282700"/>
          </a:xfrm>
          <a:prstGeom prst="rect">
            <a:avLst/>
          </a:prstGeom>
        </p:spPr>
      </p:pic>
      <p:pic>
        <p:nvPicPr>
          <p:cNvPr id="6" name="Picture 5" descr="196761main_aero_2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50" y="1888924"/>
            <a:ext cx="1705236" cy="128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6235" y="1356783"/>
            <a:ext cx="2996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4 Mission Directorates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0773" y="2051044"/>
            <a:ext cx="186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10 Field Centers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9" name="Picture 8" descr="312102main_gsfc_aerial_2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73" y="2504495"/>
            <a:ext cx="2197294" cy="1652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57" y="4511861"/>
            <a:ext cx="237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Office of Communications</a:t>
            </a:r>
          </a:p>
        </p:txBody>
      </p:sp>
      <p:pic>
        <p:nvPicPr>
          <p:cNvPr id="3" name="Picture 2" descr="196763main_science_22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50" y="3926242"/>
            <a:ext cx="1705236" cy="12827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338138"/>
            <a:ext cx="8229600" cy="1143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FF"/>
                </a:solidFill>
              </a:rPr>
              <a:t>Education within NASA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7135" y="3837659"/>
            <a:ext cx="1937356" cy="1883864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94" y="2134804"/>
            <a:ext cx="237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Office of Education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2619580"/>
            <a:ext cx="1828800" cy="187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75357" y="3077393"/>
            <a:ext cx="237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Aeronautics Research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9159" y="3119560"/>
            <a:ext cx="237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Human Exploration and Operations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5359" y="5313346"/>
            <a:ext cx="237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Space Technology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5357" y="5321413"/>
            <a:ext cx="237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448" y="6151860"/>
            <a:ext cx="8255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Science Education Cooperative Agreements are funded and managed by SMD. 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512" y="3773175"/>
            <a:ext cx="1763976" cy="14654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3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ge option FINAL_RGB_onwebs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927" y="136989"/>
            <a:ext cx="1613291" cy="1824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0004" y="3305408"/>
            <a:ext cx="264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  <a:latin typeface="Calibri"/>
              </a:rPr>
              <a:t>58%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of attendees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for this briefing attended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first time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3201" y="1805764"/>
            <a:ext cx="1879600" cy="132343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Professional development supports librarians.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1450" y="3255484"/>
            <a:ext cx="1985369" cy="19389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Science Briefings engage expanded range of informal education practitioners.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4263" y="3136078"/>
            <a:ext cx="1543684" cy="115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museumallianc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218" y="4110760"/>
            <a:ext cx="1408595" cy="5980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116" y="5537197"/>
            <a:ext cx="1456722" cy="11682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388" y="5063062"/>
            <a:ext cx="2180170" cy="84666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91450" y="5297232"/>
            <a:ext cx="2030683" cy="132343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artners’ networks enable us to reach new audiences.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42000" y="5776202"/>
            <a:ext cx="330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National Girls Collaborative expands our reach to rural WV and MT Native Americans.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62138" y="2108975"/>
            <a:ext cx="287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Libraries are community-centered, free access venues.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062" y="1769399"/>
            <a:ext cx="1848502" cy="1232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0" y="711201"/>
            <a:ext cx="6233013" cy="1005604"/>
          </a:xfrm>
        </p:spPr>
        <p:txBody>
          <a:bodyPr>
            <a:normAutofit fontScale="92500" lnSpcReduction="10000"/>
          </a:bodyPr>
          <a:lstStyle/>
          <a:p>
            <a:pPr marL="0" indent="0" defTabSz="457200">
              <a:buNone/>
            </a:pPr>
            <a:r>
              <a:rPr lang="en-US" sz="2400" dirty="0">
                <a:solidFill>
                  <a:prstClr val="black"/>
                </a:solidFill>
              </a:rPr>
              <a:t>We collaborate with girl-serving organizations and NASA-funded programs to engage extensive networks of libraries and informal educators.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40359" y="8173"/>
            <a:ext cx="6691083" cy="806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Girls STEAM Ahead with NASA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1504" y="4523118"/>
            <a:ext cx="235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SSI’s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STAR_Net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community includes 3,900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+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librarians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/STEM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professionals.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352795" y="2394421"/>
            <a:ext cx="750574" cy="1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488262" y="3952286"/>
            <a:ext cx="750574" cy="1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522129" y="5662555"/>
            <a:ext cx="750574" cy="1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GSAWN map 2017_18April2017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471" y="1032935"/>
            <a:ext cx="6399702" cy="4572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3606801" y="5735630"/>
            <a:ext cx="3183466" cy="91917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In 2017: </a:t>
            </a:r>
          </a:p>
          <a:p>
            <a:pPr algn="ctr" defTabSz="457200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72 libraries across 27 states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745153" y="8173"/>
            <a:ext cx="6691083" cy="806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Girls STEAM Ahead with NASA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7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8016" y="12758"/>
            <a:ext cx="7178784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Making Science Accessible to New Audiences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81827" y="3640141"/>
            <a:ext cx="339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Migrating the </a:t>
            </a:r>
            <a:r>
              <a:rPr lang="en-US" dirty="0" err="1" smtClean="0"/>
              <a:t>ViewSpace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10" name="Picture 9" descr="NOTGLaDO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754" y="1139710"/>
            <a:ext cx="7149663" cy="4026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0321" y="5171819"/>
            <a:ext cx="454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Science-mad A.I. system voiced by </a:t>
            </a:r>
            <a:r>
              <a:rPr lang="en-US" i="1" dirty="0" err="1" smtClean="0"/>
              <a:t>GLaDOS</a:t>
            </a:r>
            <a:r>
              <a:rPr lang="en-US" i="1" dirty="0" smtClean="0"/>
              <a:t> actress Ellen McLain; over 327,000 views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08667" y="5948922"/>
            <a:ext cx="724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Pilot celebrity education video series on life and death of stars is in progress.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9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livinski\Pictures\Carolyn pictures\2016-07-28_29 MAPS_WaldorfMD\Best images\c_P11500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093" y="1478148"/>
            <a:ext cx="3202907" cy="21365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1150431_c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57" y="4073896"/>
            <a:ext cx="3201884" cy="24138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08016" y="12758"/>
            <a:ext cx="71787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Emerging Technology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54309" y="4615990"/>
            <a:ext cx="311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360° Videos </a:t>
            </a:r>
          </a:p>
          <a:p>
            <a:pPr algn="ctr"/>
            <a:r>
              <a:rPr lang="en-US" dirty="0" smtClean="0"/>
              <a:t>(Surface of TRAPPIST-1 system)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5167" y="6469100"/>
            <a:ext cx="197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Augmented Reality</a:t>
            </a:r>
            <a:endParaRPr lang="en-US" dirty="0"/>
          </a:p>
        </p:txBody>
      </p:sp>
      <p:pic>
        <p:nvPicPr>
          <p:cNvPr id="4" name="Picture 3" descr="TRAPPIST_360_JPL.ti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527" y="2142818"/>
            <a:ext cx="3327122" cy="2343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4267" y="365043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Oculus Rift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4882" y="563352"/>
            <a:ext cx="7564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We are piloting new technologies for use in informal learning environments.</a:t>
            </a:r>
            <a:endParaRPr lang="en-US" sz="24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8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2422" y="22521"/>
            <a:ext cx="5058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Leveraging New Technology: </a:t>
            </a:r>
          </a:p>
          <a:p>
            <a:pPr algn="ctr"/>
            <a:r>
              <a:rPr lang="en-US" sz="3200" b="1" dirty="0" smtClean="0"/>
              <a:t>Prototype </a:t>
            </a:r>
            <a:r>
              <a:rPr lang="en-US" sz="3200" b="1" dirty="0" err="1" smtClean="0"/>
              <a:t>ViewSpace</a:t>
            </a:r>
            <a:r>
              <a:rPr lang="en-US" sz="3200" b="1" dirty="0" smtClean="0"/>
              <a:t> App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320" y="1398564"/>
            <a:ext cx="7131763" cy="46008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8233" y="6185650"/>
            <a:ext cx="448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schedule for deployment in summer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Design of Universe of Learning </a:t>
            </a:r>
            <a:br>
              <a:rPr lang="en-US" sz="3200" b="1" dirty="0" smtClean="0"/>
            </a:br>
            <a:r>
              <a:rPr lang="en-US" sz="3200" b="1" dirty="0" smtClean="0"/>
              <a:t>Program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Evaluation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Portfolio analysis</a:t>
            </a:r>
          </a:p>
          <a:p>
            <a:endParaRPr lang="en-US" dirty="0" smtClean="0"/>
          </a:p>
          <a:p>
            <a:r>
              <a:rPr lang="en-US" dirty="0" smtClean="0"/>
              <a:t>Process studies (e.g., collaboration)</a:t>
            </a:r>
          </a:p>
          <a:p>
            <a:pPr lvl="1"/>
            <a:r>
              <a:rPr lang="en-US" dirty="0" smtClean="0"/>
              <a:t>Surveys </a:t>
            </a:r>
            <a:r>
              <a:rPr lang="en-US" dirty="0"/>
              <a:t>of </a:t>
            </a:r>
            <a:r>
              <a:rPr lang="en-US" dirty="0" smtClean="0"/>
              <a:t>Co-</a:t>
            </a:r>
            <a:r>
              <a:rPr lang="en-US" dirty="0"/>
              <a:t>Is, project </a:t>
            </a:r>
            <a:r>
              <a:rPr lang="en-US" dirty="0" smtClean="0"/>
              <a:t>leads</a:t>
            </a:r>
            <a:endParaRPr lang="en-US" dirty="0"/>
          </a:p>
          <a:p>
            <a:pPr lvl="1"/>
            <a:r>
              <a:rPr lang="en-US" dirty="0"/>
              <a:t>Site visits to Co-I institutions</a:t>
            </a:r>
          </a:p>
          <a:p>
            <a:pPr lvl="1"/>
            <a:r>
              <a:rPr lang="en-US" dirty="0"/>
              <a:t>Focus groups with </a:t>
            </a:r>
            <a:r>
              <a:rPr lang="en-US" dirty="0" smtClean="0"/>
              <a:t>team </a:t>
            </a:r>
            <a:r>
              <a:rPr lang="en-US" dirty="0"/>
              <a:t>members</a:t>
            </a:r>
          </a:p>
          <a:p>
            <a:pPr lvl="1"/>
            <a:r>
              <a:rPr lang="en-US" dirty="0"/>
              <a:t>Surveys of </a:t>
            </a:r>
            <a:r>
              <a:rPr lang="en-US" dirty="0" smtClean="0"/>
              <a:t>stakeholders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Study of reach (target audiences, SMEs)</a:t>
            </a:r>
          </a:p>
          <a:p>
            <a:endParaRPr lang="en-US" dirty="0" smtClean="0"/>
          </a:p>
          <a:p>
            <a:r>
              <a:rPr lang="en-US" dirty="0" smtClean="0"/>
              <a:t>Studies of impact on participants for selected projects</a:t>
            </a:r>
          </a:p>
          <a:p>
            <a:endParaRPr lang="en-US" dirty="0" smtClean="0"/>
          </a:p>
          <a:p>
            <a:r>
              <a:rPr lang="en-US" dirty="0" smtClean="0"/>
              <a:t>Shared measurement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92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836" y="51326"/>
            <a:ext cx="7178784" cy="81399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Key Principles of Our Program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383" y="1209404"/>
            <a:ext cx="7192012" cy="52944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NASA’s Universe of Learning emphasizes:</a:t>
            </a:r>
          </a:p>
          <a:p>
            <a:endParaRPr lang="en-US" dirty="0" smtClean="0"/>
          </a:p>
          <a:p>
            <a:r>
              <a:rPr lang="en-US" dirty="0" smtClean="0"/>
              <a:t>Direct Connection to the Science</a:t>
            </a:r>
          </a:p>
          <a:p>
            <a:endParaRPr lang="en-US" dirty="0" smtClean="0"/>
          </a:p>
          <a:p>
            <a:r>
              <a:rPr lang="en-US" dirty="0" smtClean="0"/>
              <a:t>Involvement of Subject Matter Experts</a:t>
            </a:r>
          </a:p>
          <a:p>
            <a:endParaRPr lang="en-US" dirty="0" smtClean="0"/>
          </a:p>
          <a:p>
            <a:r>
              <a:rPr lang="en-US" dirty="0" smtClean="0"/>
              <a:t>Working with the science community to reflect full range of NASA Astrophysics</a:t>
            </a:r>
          </a:p>
          <a:p>
            <a:endParaRPr lang="en-US" dirty="0" smtClean="0"/>
          </a:p>
          <a:p>
            <a:r>
              <a:rPr lang="en-US" dirty="0" smtClean="0"/>
              <a:t>Partnerships to ensure authentic engagement of  underserved / underrepresented audiences</a:t>
            </a:r>
          </a:p>
          <a:p>
            <a:endParaRPr lang="en-US" dirty="0" smtClean="0"/>
          </a:p>
          <a:p>
            <a:r>
              <a:rPr lang="en-US" dirty="0" smtClean="0"/>
              <a:t>Robust program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49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ctic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op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ottomFa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asa_2C [Converted]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602" y="67734"/>
            <a:ext cx="1128398" cy="965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9333" y="3033829"/>
            <a:ext cx="8131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E6E0EC"/>
                </a:solidFill>
              </a:rPr>
              <a:t>This </a:t>
            </a:r>
            <a:r>
              <a:rPr lang="en-US" sz="2000" b="1" dirty="0" smtClean="0">
                <a:solidFill>
                  <a:srgbClr val="E6E0EC"/>
                </a:solidFill>
              </a:rPr>
              <a:t>presentation </a:t>
            </a:r>
            <a:r>
              <a:rPr lang="en-US" sz="2000" b="1" dirty="0">
                <a:solidFill>
                  <a:srgbClr val="E6E0EC"/>
                </a:solidFill>
              </a:rPr>
              <a:t>is based upon work supported by NASA </a:t>
            </a:r>
            <a:endParaRPr lang="en-US" sz="2000" b="1" dirty="0" smtClean="0">
              <a:solidFill>
                <a:srgbClr val="E6E0EC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E6E0EC"/>
                </a:solidFill>
              </a:rPr>
              <a:t>under </a:t>
            </a:r>
            <a:r>
              <a:rPr lang="en-US" sz="2000" b="1" dirty="0">
                <a:solidFill>
                  <a:srgbClr val="E6E0EC"/>
                </a:solidFill>
              </a:rPr>
              <a:t>award number NNX16AC65A. </a:t>
            </a:r>
            <a:br>
              <a:rPr lang="en-US" sz="2000" b="1" dirty="0">
                <a:solidFill>
                  <a:srgbClr val="E6E0EC"/>
                </a:solidFill>
              </a:rPr>
            </a:br>
            <a:endParaRPr lang="en-US" sz="2000" b="1" dirty="0" smtClean="0">
              <a:solidFill>
                <a:srgbClr val="E6E0EC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E6E0EC"/>
                </a:solidFill>
              </a:rPr>
              <a:t>Any </a:t>
            </a:r>
            <a:r>
              <a:rPr lang="en-US" sz="2000" b="1" dirty="0">
                <a:solidFill>
                  <a:srgbClr val="E6E0EC"/>
                </a:solidFill>
              </a:rPr>
              <a:t>opinions, findings, and conclusions or recommendations expressed in this material are those of the author(s) and do not necessarily reflect </a:t>
            </a:r>
            <a:r>
              <a:rPr lang="en-US" sz="2000" b="1" dirty="0" smtClean="0">
                <a:solidFill>
                  <a:srgbClr val="E6E0EC"/>
                </a:solidFill>
              </a:rPr>
              <a:t>the views </a:t>
            </a:r>
            <a:r>
              <a:rPr lang="en-US" sz="2000" b="1" dirty="0">
                <a:solidFill>
                  <a:srgbClr val="E6E0EC"/>
                </a:solidFill>
              </a:rPr>
              <a:t>of the </a:t>
            </a:r>
            <a:r>
              <a:rPr lang="en-US" sz="2000" b="1" dirty="0" smtClean="0">
                <a:solidFill>
                  <a:srgbClr val="E6E0EC"/>
                </a:solidFill>
              </a:rPr>
              <a:t>National </a:t>
            </a:r>
            <a:r>
              <a:rPr lang="en-US" sz="2000" b="1" dirty="0">
                <a:solidFill>
                  <a:srgbClr val="E6E0EC"/>
                </a:solidFill>
              </a:rPr>
              <a:t>Aeronautics and Space Administration.</a:t>
            </a:r>
          </a:p>
        </p:txBody>
      </p:sp>
      <p:pic>
        <p:nvPicPr>
          <p:cNvPr id="14" name="Picture 13" descr="STScI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48" y="5541162"/>
            <a:ext cx="1542050" cy="999791"/>
          </a:xfrm>
          <a:prstGeom prst="rect">
            <a:avLst/>
          </a:prstGeom>
        </p:spPr>
      </p:pic>
      <p:pic>
        <p:nvPicPr>
          <p:cNvPr id="15" name="Picture 14" descr="2000px-Jet_Propulsion_Laboratory_logo.sv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29" y="5846573"/>
            <a:ext cx="1543064" cy="694379"/>
          </a:xfrm>
          <a:prstGeom prst="rect">
            <a:avLst/>
          </a:prstGeom>
        </p:spPr>
      </p:pic>
      <p:pic>
        <p:nvPicPr>
          <p:cNvPr id="16" name="Picture 15" descr="SAOLogo@2x-c778138fe6f97aa25786f3a310110c9d64ae1691aac02fe67991da8e6e180519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44" y="5709357"/>
            <a:ext cx="1820332" cy="687175"/>
          </a:xfrm>
          <a:prstGeom prst="rect">
            <a:avLst/>
          </a:prstGeom>
        </p:spPr>
      </p:pic>
      <p:pic>
        <p:nvPicPr>
          <p:cNvPr id="17" name="Picture 16" descr="primary-blue-print.pd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4" y="5685963"/>
            <a:ext cx="1444259" cy="685658"/>
          </a:xfrm>
          <a:prstGeom prst="rect">
            <a:avLst/>
          </a:prstGeom>
        </p:spPr>
      </p:pic>
      <p:pic>
        <p:nvPicPr>
          <p:cNvPr id="18" name="Picture 17" descr="IPAC-Logo-300x151-ad1d07442f793bf22218fa7faee9a488250074c46e66a225cc6923427c0f0ac5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112" y="5709355"/>
            <a:ext cx="1441018" cy="7253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 Up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999616"/>
              </p:ext>
            </p:extLst>
          </p:nvPr>
        </p:nvGraphicFramePr>
        <p:xfrm>
          <a:off x="1495424" y="1600200"/>
          <a:ext cx="749916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752"/>
                <a:gridCol w="5229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Focus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</a:t>
                      </a:r>
                      <a:r>
                        <a:rPr lang="en-US" sz="2400" baseline="0" dirty="0" smtClean="0"/>
                        <a:t> Execution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Evolve program based on feedback from 2017 SMD review and key Astrophysics science and technology milestones.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development and dissemination of products and activities, incorporating science, technology, and expertise from across NASA Astrophysics missions.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 Evaluation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Formative evaluation explores </a:t>
                      </a:r>
                      <a:r>
                        <a:rPr lang="en-US" sz="2400" i="1" dirty="0" smtClean="0"/>
                        <a:t>how well program is working</a:t>
                      </a:r>
                      <a:r>
                        <a:rPr lang="en-US" sz="240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8016" y="274638"/>
            <a:ext cx="7178784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II: Implementation </a:t>
            </a:r>
            <a:br>
              <a:rPr lang="en-US" sz="3200" b="1" dirty="0" smtClean="0"/>
            </a:br>
            <a:r>
              <a:rPr lang="en-US" sz="3200" b="1" dirty="0" smtClean="0"/>
              <a:t>(2018-2019)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6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3189" y="154259"/>
            <a:ext cx="9012269" cy="95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NASA SMD Science Education: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Cooperative Agreement Notice (CAN)</a:t>
            </a:r>
            <a:endParaRPr lang="en-US" sz="28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229" y="1381315"/>
            <a:ext cx="7597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 desired outcome of this CAN is to </a:t>
            </a:r>
            <a:r>
              <a:rPr lang="en-US" sz="2400" u="sng" dirty="0">
                <a:solidFill>
                  <a:srgbClr val="FFFFFF"/>
                </a:solidFill>
              </a:rPr>
              <a:t>increase the overall coherence of the SMD science education program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leading to more effective, sustainable, and efficient utilization of SMD science discoveries and learning experiences and to meet overall SMD science education objectives. 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Fundamental to achieving this outcome is to </a:t>
            </a:r>
            <a:r>
              <a:rPr lang="en-US" sz="2400" u="sng" dirty="0">
                <a:solidFill>
                  <a:srgbClr val="FFFFFF"/>
                </a:solidFill>
              </a:rPr>
              <a:t>enable NASA scientists and engineers to engage more effectively with learners of all ages.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50820" y="3579830"/>
            <a:ext cx="7440757" cy="1005465"/>
            <a:chOff x="515900" y="5133164"/>
            <a:chExt cx="7884013" cy="1005465"/>
          </a:xfrm>
        </p:grpSpPr>
        <p:sp>
          <p:nvSpPr>
            <p:cNvPr id="8" name="Rectangle 7"/>
            <p:cNvSpPr/>
            <p:nvPr/>
          </p:nvSpPr>
          <p:spPr>
            <a:xfrm>
              <a:off x="515900" y="5133164"/>
              <a:ext cx="7884013" cy="10054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3232" y="5180831"/>
              <a:ext cx="26309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Enable STEM Education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7979" y="5629919"/>
              <a:ext cx="3394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Improve U.S. Scientific Literacy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2739" y="5183836"/>
              <a:ext cx="37523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Advance National Education Goals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8900" y="5646152"/>
              <a:ext cx="3426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Leverage Through Partnerships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3243" y="6127014"/>
            <a:ext cx="476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</a:rPr>
              <a:t>SMD selected 27 teams via the CAN.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1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90058"/>
              </p:ext>
            </p:extLst>
          </p:nvPr>
        </p:nvGraphicFramePr>
        <p:xfrm>
          <a:off x="1495425" y="1600200"/>
          <a:ext cx="748422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340"/>
                <a:gridCol w="53638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Focus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 Execution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implementation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dissemination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all products, activities, and cross-CAN collaborations.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Documentation of work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best practices.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go-forward plans for successful activities, as 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determined from SMD review and evaluation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 Evaluation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/>
                        <a:t>Summative evaluation</a:t>
                      </a:r>
                      <a:r>
                        <a:rPr lang="en-US" sz="2400" baseline="0" dirty="0" smtClean="0"/>
                        <a:t> explores program impact. </a:t>
                      </a:r>
                      <a:r>
                        <a:rPr lang="en-US" sz="2400" i="1" baseline="0" dirty="0" smtClean="0"/>
                        <a:t>(What difference did the program make?)</a:t>
                      </a: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8016" y="274638"/>
            <a:ext cx="7178784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Phase III: Evaluation and Forward Planning</a:t>
            </a:r>
            <a:br>
              <a:rPr lang="en-US" sz="3200" b="1" dirty="0" smtClean="0"/>
            </a:br>
            <a:r>
              <a:rPr lang="en-US" sz="3200" b="1" dirty="0" smtClean="0"/>
              <a:t>(2020)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9176" y="905405"/>
            <a:ext cx="4267061" cy="54957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30911" y="899072"/>
            <a:ext cx="4267061" cy="54957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12" y="8596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FFFFFF"/>
                </a:solidFill>
              </a:rPr>
              <a:t>Education</a:t>
            </a:r>
            <a:endParaRPr lang="en-US" sz="2800" u="sng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007" y="1555217"/>
            <a:ext cx="4040188" cy="50089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Uses NASA’s unique capabilities to enhance STEM learning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Funded </a:t>
            </a:r>
            <a:r>
              <a:rPr lang="en-US" dirty="0">
                <a:solidFill>
                  <a:srgbClr val="FFFFFF"/>
                </a:solidFill>
              </a:rPr>
              <a:t>via Cooperative Agreement </a:t>
            </a:r>
            <a:r>
              <a:rPr lang="en-US" dirty="0" smtClean="0">
                <a:solidFill>
                  <a:srgbClr val="FFFFFF"/>
                </a:solidFill>
              </a:rPr>
              <a:t>Notice for SMD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Focuses on themes of    NASA science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Refers to: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Learning </a:t>
            </a:r>
            <a:r>
              <a:rPr lang="en-US" dirty="0" smtClean="0">
                <a:solidFill>
                  <a:srgbClr val="FFFFFF"/>
                </a:solidFill>
              </a:rPr>
              <a:t>in museums, science centers, libraries, etc.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Higher education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[</a:t>
            </a:r>
            <a:r>
              <a:rPr lang="en-US" dirty="0" smtClean="0">
                <a:solidFill>
                  <a:srgbClr val="FFFFFF"/>
                </a:solidFill>
              </a:rPr>
              <a:t>K-12 classroom learning]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9187" y="833168"/>
            <a:ext cx="4041775" cy="639762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rgbClr val="FFFFFF"/>
                </a:solidFill>
              </a:rPr>
              <a:t>Communications</a:t>
            </a:r>
            <a:endParaRPr lang="en-US" sz="2800" u="sng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6355" y="1528757"/>
            <a:ext cx="4332940" cy="48566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Conveys and promotes interest in the NASA program; fosters appreciation for STEM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Funded </a:t>
            </a:r>
            <a:r>
              <a:rPr lang="en-US" dirty="0">
                <a:solidFill>
                  <a:srgbClr val="FFFFFF"/>
                </a:solidFill>
              </a:rPr>
              <a:t>via </a:t>
            </a:r>
            <a:r>
              <a:rPr lang="en-US" dirty="0" smtClean="0">
                <a:solidFill>
                  <a:srgbClr val="FFFFFF"/>
                </a:solidFill>
              </a:rPr>
              <a:t>missions </a:t>
            </a:r>
            <a:r>
              <a:rPr lang="en-US" dirty="0">
                <a:solidFill>
                  <a:srgbClr val="FFFFFF"/>
                </a:solidFill>
              </a:rPr>
              <a:t>/ program </a:t>
            </a:r>
            <a:r>
              <a:rPr lang="en-US" dirty="0" smtClean="0">
                <a:solidFill>
                  <a:srgbClr val="FFFFFF"/>
                </a:solidFill>
              </a:rPr>
              <a:t>offices for SMD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Plan for each mission / program; connects to NASA-wide communication themes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Refers to: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Media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Web and social media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Outreach activities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299" y="104589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Education and Communications: A Practitioner’s View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543" y="3811203"/>
            <a:ext cx="790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An Integrated </a:t>
            </a:r>
            <a:r>
              <a:rPr lang="en-US" sz="2800" b="1" i="1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Astrophysics</a:t>
            </a:r>
            <a:r>
              <a:rPr lang="en-US" sz="28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STEM Learning and Literacy Program</a:t>
            </a:r>
            <a:endParaRPr lang="en-US" sz="2800" dirty="0">
              <a:latin typeface="Helvetica Neue"/>
              <a:cs typeface="Helvetica Neue"/>
            </a:endParaRPr>
          </a:p>
        </p:txBody>
      </p:sp>
      <p:pic>
        <p:nvPicPr>
          <p:cNvPr id="5" name="Picture 4" descr="UoL-mark-verticall-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233" y="897845"/>
            <a:ext cx="2315633" cy="2031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3189" y="34730"/>
            <a:ext cx="9012269" cy="78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NASA’s Universe of Learning </a:t>
            </a:r>
          </a:p>
        </p:txBody>
      </p:sp>
      <p:pic>
        <p:nvPicPr>
          <p:cNvPr id="4" name="Picture 3" descr="2000px-Jet_Propulsion_Laboratory_logo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716" y="3233578"/>
            <a:ext cx="1543064" cy="694379"/>
          </a:xfrm>
          <a:prstGeom prst="rect">
            <a:avLst/>
          </a:prstGeom>
        </p:spPr>
      </p:pic>
      <p:pic>
        <p:nvPicPr>
          <p:cNvPr id="6" name="Picture 5" descr="SAOLogo@2x-c778138fe6f97aa25786f3a310110c9d64ae1691aac02fe67991da8e6e1805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151" y="1493283"/>
            <a:ext cx="2800841" cy="1057317"/>
          </a:xfrm>
          <a:prstGeom prst="rect">
            <a:avLst/>
          </a:prstGeom>
        </p:spPr>
      </p:pic>
      <p:pic>
        <p:nvPicPr>
          <p:cNvPr id="7" name="Picture 6" descr="primary-blue-print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082" y="3156203"/>
            <a:ext cx="1444259" cy="685658"/>
          </a:xfrm>
          <a:prstGeom prst="rect">
            <a:avLst/>
          </a:prstGeom>
        </p:spPr>
      </p:pic>
      <p:pic>
        <p:nvPicPr>
          <p:cNvPr id="14" name="Picture 13" descr="STScI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46" y="1430611"/>
            <a:ext cx="1542050" cy="999791"/>
          </a:xfrm>
          <a:prstGeom prst="rect">
            <a:avLst/>
          </a:prstGeom>
        </p:spPr>
      </p:pic>
      <p:pic>
        <p:nvPicPr>
          <p:cNvPr id="9" name="Picture 8" descr="IPAC-Logo-300x151-ad1d07442f793bf22218fa7faee9a488250074c46e66a225cc6923427c0f0ac5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437" y="1597747"/>
            <a:ext cx="1441018" cy="725312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069" y="5352762"/>
            <a:ext cx="980616" cy="823468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664" y="5352147"/>
            <a:ext cx="1703917" cy="8932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1765" y="2554018"/>
            <a:ext cx="211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PI: Dr. Denise Smith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7483" y="2524151"/>
            <a:ext cx="193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Co-I: Kathy </a:t>
            </a:r>
            <a:r>
              <a:rPr lang="en-US" sz="1600" dirty="0" err="1" smtClean="0">
                <a:solidFill>
                  <a:srgbClr val="FFFFFF"/>
                </a:solidFill>
              </a:rPr>
              <a:t>Lestition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7201" y="2508178"/>
            <a:ext cx="242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Co-I: Dr</a:t>
            </a:r>
            <a:r>
              <a:rPr lang="en-US" sz="1600" dirty="0">
                <a:solidFill>
                  <a:srgbClr val="FFFFFF"/>
                </a:solidFill>
              </a:rPr>
              <a:t>. Gordon </a:t>
            </a:r>
            <a:r>
              <a:rPr lang="en-US" sz="1600" dirty="0" smtClean="0">
                <a:solidFill>
                  <a:srgbClr val="FFFFFF"/>
                </a:solidFill>
              </a:rPr>
              <a:t>Squires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102" y="3864334"/>
            <a:ext cx="22327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Co-I: Michael Greene / Anya </a:t>
            </a:r>
            <a:r>
              <a:rPr lang="en-US" sz="1600" dirty="0" err="1" smtClean="0">
                <a:solidFill>
                  <a:srgbClr val="FFFFFF"/>
                </a:solidFill>
              </a:rPr>
              <a:t>Biferno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3793" y="3927957"/>
            <a:ext cx="2257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Co-I: Dr</a:t>
            </a:r>
            <a:r>
              <a:rPr lang="en-US" sz="1600" dirty="0">
                <a:solidFill>
                  <a:srgbClr val="FFFFFF"/>
                </a:solidFill>
              </a:rPr>
              <a:t>. Lynn </a:t>
            </a:r>
            <a:r>
              <a:rPr lang="en-US" sz="1600" dirty="0" err="1" smtClean="0">
                <a:solidFill>
                  <a:srgbClr val="FFFFFF"/>
                </a:solidFill>
              </a:rPr>
              <a:t>Cominsky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65865" y="4750459"/>
            <a:ext cx="9012269" cy="50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External Evaluation</a:t>
            </a:r>
            <a:endParaRPr lang="en-US" sz="28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8940" y="6343047"/>
            <a:ext cx="2360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Irene Goodman, </a:t>
            </a:r>
            <a:r>
              <a:rPr lang="en-US" sz="1600" dirty="0" err="1" smtClean="0">
                <a:solidFill>
                  <a:srgbClr val="FFFFFF"/>
                </a:solidFill>
              </a:rPr>
              <a:t>Ed.D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848458" y="6357389"/>
            <a:ext cx="292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Allyson Walker, </a:t>
            </a:r>
            <a:r>
              <a:rPr lang="en-US" sz="1600" dirty="0" err="1" smtClean="0">
                <a:solidFill>
                  <a:srgbClr val="FFFFFF"/>
                </a:solidFill>
              </a:rPr>
              <a:t>Ed.D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  <a:endParaRPr lang="en-US" sz="1600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853804"/>
            <a:ext cx="9012269" cy="50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Leadership Team</a:t>
            </a:r>
            <a:endParaRPr lang="en-US" sz="28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390" y="1442161"/>
            <a:ext cx="75852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Association </a:t>
            </a:r>
            <a:r>
              <a:rPr lang="en-US" sz="2400" dirty="0">
                <a:solidFill>
                  <a:schemeClr val="bg1"/>
                </a:solidFill>
              </a:rPr>
              <a:t>of Science-Technology Centers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McAuliffe </a:t>
            </a:r>
            <a:r>
              <a:rPr lang="en-US" sz="2400" dirty="0">
                <a:solidFill>
                  <a:schemeClr val="bg1"/>
                </a:solidFill>
              </a:rPr>
              <a:t>Center / Framingham State University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National Girls Collaborative Project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National Science Olympiad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Project PANOPTES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Rutgers University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SAO Science Education Department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Smithsonian </a:t>
            </a:r>
            <a:r>
              <a:rPr lang="en-US" sz="2400" dirty="0">
                <a:solidFill>
                  <a:schemeClr val="bg1"/>
                </a:solidFill>
              </a:rPr>
              <a:t>Affiliations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Smithsonian </a:t>
            </a:r>
            <a:r>
              <a:rPr lang="en-US" sz="2400" dirty="0">
                <a:solidFill>
                  <a:schemeClr val="bg1"/>
                </a:solidFill>
              </a:rPr>
              <a:t>Center for Learning and Digital Access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Space Science Institute</a:t>
            </a: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University of </a:t>
            </a:r>
            <a:r>
              <a:rPr lang="en-US" sz="2400" dirty="0" smtClean="0">
                <a:solidFill>
                  <a:schemeClr val="bg1"/>
                </a:solidFill>
              </a:rPr>
              <a:t>Arizona Center for Astronomy Education </a:t>
            </a:r>
            <a:endParaRPr lang="en-US" sz="2400" dirty="0">
              <a:solidFill>
                <a:schemeClr val="bg1"/>
              </a:solidFill>
            </a:endParaRPr>
          </a:p>
          <a:p>
            <a:pPr marL="173736" indent="-173736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University of Texas-San Antonio College of 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9657" y="471461"/>
            <a:ext cx="31846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Teaming Partners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16" y="-39123"/>
            <a:ext cx="7178784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Phase I: Laying the Foundation</a:t>
            </a:r>
            <a:br>
              <a:rPr lang="en-US" sz="3200" b="1" dirty="0" smtClean="0"/>
            </a:br>
            <a:r>
              <a:rPr lang="en-US" sz="3200" b="1" dirty="0" smtClean="0"/>
              <a:t>(2016-2017)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946282"/>
              </p:ext>
            </p:extLst>
          </p:nvPr>
        </p:nvGraphicFramePr>
        <p:xfrm>
          <a:off x="1495425" y="1252802"/>
          <a:ext cx="7529046" cy="530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455"/>
                <a:gridCol w="557759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Aspect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Focus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Program Development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Establish funding,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subcontracts, and infrastructure.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Develop program model; pilot initial products and activities.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Develop</a:t>
                      </a:r>
                      <a:r>
                        <a:rPr lang="en-US" sz="2200" baseline="0" dirty="0" smtClean="0"/>
                        <a:t> pathways for Subject Matter Expert (SME) involvement.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baseline="0" dirty="0" smtClean="0"/>
                        <a:t>Identify key Astrophysics science and technology milestones to leverage.</a:t>
                      </a:r>
                      <a:endParaRPr lang="en-US" sz="2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Develop collaborations with other CAN awardees.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Program Evaluation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Develop and refine evaluation plan.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Conduct</a:t>
                      </a:r>
                      <a:r>
                        <a:rPr lang="en-US" sz="2200" baseline="0" dirty="0" smtClean="0"/>
                        <a:t> n</a:t>
                      </a:r>
                      <a:r>
                        <a:rPr lang="en-US" sz="2200" dirty="0" smtClean="0"/>
                        <a:t>eeds assessments.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Conduct baseline surveys.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Monitoring</a:t>
                      </a:r>
                      <a:r>
                        <a:rPr lang="en-US" sz="2200" baseline="0" dirty="0" smtClean="0"/>
                        <a:t> of outputs.</a:t>
                      </a:r>
                      <a:endParaRPr lang="en-US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4D4C-3A24-4806-AB6B-B33C87465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34680</TotalTime>
  <Words>2522</Words>
  <Application>Microsoft Macintosh PowerPoint</Application>
  <PresentationFormat>On-screen Show (4:3)</PresentationFormat>
  <Paragraphs>474</Paragraphs>
  <Slides>40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I: Laying the Foundation (2016-2017)</vt:lpstr>
      <vt:lpstr>PowerPoint Presentation</vt:lpstr>
      <vt:lpstr>Our Audiences</vt:lpstr>
      <vt:lpstr>Needs of the Education Community</vt:lpstr>
      <vt:lpstr>PowerPoint Presentation</vt:lpstr>
      <vt:lpstr>PowerPoint Presentation</vt:lpstr>
      <vt:lpstr>Our Model: Integrating NASA Astrophysics into  Audience-Driven Programs</vt:lpstr>
      <vt:lpstr>Portfolio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Tools Emerge Audiences  in the Process of Science</vt:lpstr>
      <vt:lpstr>Subject Matter Experts (SMEs)</vt:lpstr>
      <vt:lpstr>PowerPoint Presentation</vt:lpstr>
      <vt:lpstr>PowerPoint Presentation</vt:lpstr>
      <vt:lpstr>PowerPoint Presentation</vt:lpstr>
      <vt:lpstr>Broadening Our Audiences: The Need</vt:lpstr>
      <vt:lpstr>We Partner to Bring NASA Astrophysics  to a Broader Audience</vt:lpstr>
      <vt:lpstr>PowerPoint Presentation</vt:lpstr>
      <vt:lpstr>PowerPoint Presentation</vt:lpstr>
      <vt:lpstr>PowerPoint Presentation</vt:lpstr>
      <vt:lpstr>Making Science Accessible to New Audiences</vt:lpstr>
      <vt:lpstr>PowerPoint Presentation</vt:lpstr>
      <vt:lpstr>PowerPoint Presentation</vt:lpstr>
      <vt:lpstr>Design of Universe of Learning  Program Evaluation</vt:lpstr>
      <vt:lpstr>Key Principles of Our Program</vt:lpstr>
      <vt:lpstr>PowerPoint Presentation</vt:lpstr>
      <vt:lpstr>Back Up</vt:lpstr>
      <vt:lpstr>Phase II: Implementation  (2018-2019)</vt:lpstr>
      <vt:lpstr>Phase III: Evaluation and Forward Planning (2020)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SMD Science Education  Restructuring Strategy</dc:title>
  <dc:creator>Erickson, Kristen (HQ-DA000)</dc:creator>
  <cp:lastModifiedBy>Denise Smith</cp:lastModifiedBy>
  <cp:revision>1229</cp:revision>
  <cp:lastPrinted>2016-03-10T14:55:31Z</cp:lastPrinted>
  <dcterms:created xsi:type="dcterms:W3CDTF">2015-09-17T18:32:03Z</dcterms:created>
  <dcterms:modified xsi:type="dcterms:W3CDTF">2017-04-24T02:58:18Z</dcterms:modified>
</cp:coreProperties>
</file>