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7010400" cy="9296400"/>
  <p:embeddedFontLst>
    <p:embeddedFont>
      <p:font typeface="Arial Narrow"/>
      <p:regular r:id="rId23"/>
      <p:bold r:id="rId24"/>
      <p:italic r:id="rId25"/>
      <p:boldItalic r:id="rId26"/>
    </p:embeddedFont>
    <p:embeddedFont>
      <p:font typeface="Libre Franklin Black"/>
      <p:bold r:id="rId27"/>
      <p:boldItalic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3" roundtripDataSignature="AMtx7mjSX9fNR/HDMbmA9RouYtnHRvdF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27AD7A-D53D-4E45-9BB8-4065EBDCED2F}">
  <a:tblStyle styleId="{3C27AD7A-D53D-4E45-9BB8-4065EBDCED2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ArialNarrow-boldItalic.fntdata"/><Relationship Id="rId25" Type="http://schemas.openxmlformats.org/officeDocument/2006/relationships/font" Target="fonts/ArialNarrow-italic.fntdata"/><Relationship Id="rId28" Type="http://schemas.openxmlformats.org/officeDocument/2006/relationships/font" Target="fonts/LibreFranklinBlack-boldItalic.fntdata"/><Relationship Id="rId27" Type="http://schemas.openxmlformats.org/officeDocument/2006/relationships/font" Target="fonts/LibreFranklinBlack-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4.xml"/><Relationship Id="rId33" Type="http://customschemas.google.com/relationships/presentationmetadata" Target="metadata"/><Relationship Id="rId10" Type="http://schemas.openxmlformats.org/officeDocument/2006/relationships/slide" Target="slides/slide3.xml"/><Relationship Id="rId32" Type="http://schemas.openxmlformats.org/officeDocument/2006/relationships/font" Target="fonts/HelveticaNeue-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28600" lvl="0" marL="457200" rtl="0" algn="l">
              <a:lnSpc>
                <a:spcPct val="100000"/>
              </a:lnSpc>
              <a:spcBef>
                <a:spcPts val="0"/>
              </a:spcBef>
              <a:spcAft>
                <a:spcPts val="0"/>
              </a:spcAft>
              <a:buSzPts val="1100"/>
              <a:buNone/>
            </a:pPr>
            <a:r>
              <a:t/>
            </a:r>
            <a:endParaRPr/>
          </a:p>
        </p:txBody>
      </p:sp>
      <p:sp>
        <p:nvSpPr>
          <p:cNvPr id="117" name="Google Shape;117;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rPr lang="en-US"/>
              <a:t>Currently, SRP has both internal and external science teams to speak for the samples in various different ways. Point out the elements in the orange boxes and maybe explain role of the Joint Science Office. More will be said about the MCSG later.</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MCSG = MSR Campaign Science Group. Competed group of international scientists that serves as a proxy for a typical PSG until such time as PIs are selected</a:t>
            </a:r>
            <a:endParaRPr/>
          </a:p>
          <a:p>
            <a:pPr indent="0" lvl="0" marL="158750" rtl="0" algn="l">
              <a:lnSpc>
                <a:spcPct val="100000"/>
              </a:lnSpc>
              <a:spcBef>
                <a:spcPts val="0"/>
              </a:spcBef>
              <a:spcAft>
                <a:spcPts val="0"/>
              </a:spcAft>
              <a:buSzPts val="1100"/>
              <a:buNone/>
            </a:pPr>
            <a:r>
              <a:t/>
            </a:r>
            <a:endParaRPr/>
          </a:p>
          <a:p>
            <a:pPr indent="-285750" lvl="0" marL="285750" rtl="0" algn="l">
              <a:lnSpc>
                <a:spcPct val="100000"/>
              </a:lnSpc>
              <a:spcBef>
                <a:spcPts val="1800"/>
              </a:spcBef>
              <a:spcAft>
                <a:spcPts val="0"/>
              </a:spcAft>
              <a:buSzPts val="1100"/>
              <a:buFont typeface="Arial"/>
              <a:buChar char="•"/>
            </a:pPr>
            <a:r>
              <a:rPr lang="en-US" sz="1100"/>
              <a:t>Competitively selected group of community experts that can be drawn upon by the MSR Campaign for scientific assessment, input, and recommendations</a:t>
            </a:r>
            <a:endParaRPr/>
          </a:p>
          <a:p>
            <a:pPr indent="-285750" lvl="0" marL="285750" rtl="0" algn="l">
              <a:lnSpc>
                <a:spcPct val="100000"/>
              </a:lnSpc>
              <a:spcBef>
                <a:spcPts val="1800"/>
              </a:spcBef>
              <a:spcAft>
                <a:spcPts val="0"/>
              </a:spcAft>
              <a:buSzPts val="1100"/>
              <a:buFont typeface="Arial"/>
              <a:buChar char="•"/>
            </a:pPr>
            <a:r>
              <a:rPr lang="en-US" sz="1100"/>
              <a:t>Represents the scientific interests of the broad international science community who are stakeholders in the scientific planning for MSR, until such time as investigation PIs &amp; MSR Sample Science Team (MSST) are selected</a:t>
            </a:r>
            <a:endParaRPr/>
          </a:p>
          <a:p>
            <a:pPr indent="-285750" lvl="0" marL="285750" rtl="0" algn="l">
              <a:lnSpc>
                <a:spcPct val="100000"/>
              </a:lnSpc>
              <a:spcBef>
                <a:spcPts val="1800"/>
              </a:spcBef>
              <a:spcAft>
                <a:spcPts val="0"/>
              </a:spcAft>
              <a:buSzPts val="1100"/>
              <a:buFont typeface="Arial"/>
              <a:buChar char="•"/>
            </a:pPr>
            <a:r>
              <a:rPr lang="en-US" sz="1100"/>
              <a:t>Not empowered with decisional authority on agency matters; they provide the highest-level expert assessment available</a:t>
            </a:r>
            <a:endParaRPr/>
          </a:p>
          <a:p>
            <a:pPr indent="-285750" lvl="0" marL="285750" rtl="0" algn="l">
              <a:lnSpc>
                <a:spcPct val="100000"/>
              </a:lnSpc>
              <a:spcBef>
                <a:spcPts val="1800"/>
              </a:spcBef>
              <a:spcAft>
                <a:spcPts val="0"/>
              </a:spcAft>
              <a:buSzPts val="1100"/>
              <a:buFont typeface="Arial"/>
              <a:buChar char="•"/>
            </a:pPr>
            <a:r>
              <a:rPr lang="en-US" sz="1100"/>
              <a:t>MCSG Reports to the MSR Campaign Lead Scientists, while the Joint Science Office (JSO) coordinates and supports MCSG activities</a:t>
            </a:r>
            <a:endParaRPr/>
          </a:p>
          <a:p>
            <a:pPr indent="0" lvl="0" marL="158750" rtl="0" algn="l">
              <a:lnSpc>
                <a:spcPct val="100000"/>
              </a:lnSpc>
              <a:spcBef>
                <a:spcPts val="0"/>
              </a:spcBef>
              <a:spcAft>
                <a:spcPts val="0"/>
              </a:spcAft>
              <a:buSzPts val="1100"/>
              <a:buNone/>
            </a:pPr>
            <a:r>
              <a:t/>
            </a:r>
            <a:endParaRPr/>
          </a:p>
        </p:txBody>
      </p:sp>
      <p:sp>
        <p:nvSpPr>
          <p:cNvPr id="247" name="Google Shape;247;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Notes from Dave/Brandi: MCSG to be recompeted periodically (thus the difference between MCSG1/2/3)</a:t>
            </a:r>
            <a:endParaRPr/>
          </a:p>
          <a:p>
            <a:pPr indent="-298450" lvl="0" marL="457200" rtl="0" algn="l">
              <a:lnSpc>
                <a:spcPct val="100000"/>
              </a:lnSpc>
              <a:spcBef>
                <a:spcPts val="0"/>
              </a:spcBef>
              <a:spcAft>
                <a:spcPts val="0"/>
              </a:spcAft>
              <a:buSzPts val="1100"/>
              <a:buChar char="●"/>
            </a:pPr>
            <a:r>
              <a:rPr lang="en-US"/>
              <a:t>AO1 is for just a few instrument/Pis for large instruments that need to be installed in the SRF during construction</a:t>
            </a:r>
            <a:endParaRPr/>
          </a:p>
          <a:p>
            <a:pPr indent="-298450" lvl="0" marL="457200" rtl="0" algn="l">
              <a:lnSpc>
                <a:spcPct val="100000"/>
              </a:lnSpc>
              <a:spcBef>
                <a:spcPts val="0"/>
              </a:spcBef>
              <a:spcAft>
                <a:spcPts val="0"/>
              </a:spcAft>
              <a:buSzPts val="1100"/>
              <a:buChar char="●"/>
            </a:pPr>
            <a:r>
              <a:rPr lang="en-US"/>
              <a:t>AO2 includes all other instruments/Pis both inside and outside the SRF. Once selections for AOs, this group constitutes the PSG (on contract in FY31-2 years before sample receipt)</a:t>
            </a:r>
            <a:endParaRPr/>
          </a:p>
          <a:p>
            <a:pPr indent="-298450" lvl="0" marL="457200" marR="0" rtl="0" algn="l">
              <a:lnSpc>
                <a:spcPct val="100000"/>
              </a:lnSpc>
              <a:spcBef>
                <a:spcPts val="0"/>
              </a:spcBef>
              <a:spcAft>
                <a:spcPts val="0"/>
              </a:spcAft>
              <a:buClr>
                <a:srgbClr val="000000"/>
              </a:buClr>
              <a:buSzPts val="1100"/>
              <a:buFont typeface="Arial"/>
              <a:buChar char="●"/>
            </a:pPr>
            <a:r>
              <a:rPr b="1" lang="en-US" sz="1100">
                <a:solidFill>
                  <a:srgbClr val="0A402B"/>
                </a:solidFill>
              </a:rPr>
              <a:t>Until AO-2, the community is represented by MCSG and successors</a:t>
            </a:r>
            <a:endParaRPr/>
          </a:p>
          <a:p>
            <a:pPr indent="-298450" lvl="0" marL="457200" rtl="0" algn="l">
              <a:lnSpc>
                <a:spcPct val="100000"/>
              </a:lnSpc>
              <a:spcBef>
                <a:spcPts val="0"/>
              </a:spcBef>
              <a:spcAft>
                <a:spcPts val="0"/>
              </a:spcAft>
              <a:buSzPts val="1100"/>
              <a:buChar char="●"/>
            </a:pPr>
            <a:r>
              <a:rPr lang="en-US"/>
              <a:t>MDT1 informs measurements needed inside the SRF, MDT2 informs measurements outside SRF. These 2 reports will form the basis for the AOs for the science team/PSG</a:t>
            </a:r>
            <a:endParaRPr/>
          </a:p>
          <a:p>
            <a:pPr indent="-298450" lvl="0" marL="457200" rtl="0" algn="l">
              <a:lnSpc>
                <a:spcPct val="100000"/>
              </a:lnSpc>
              <a:spcBef>
                <a:spcPts val="0"/>
              </a:spcBef>
              <a:spcAft>
                <a:spcPts val="0"/>
              </a:spcAft>
              <a:buSzPts val="1100"/>
              <a:buChar char="●"/>
            </a:pPr>
            <a:r>
              <a:rPr lang="en-US"/>
              <a:t>PSG is sourced from SRP science team alongside project scientists</a:t>
            </a:r>
            <a:endParaRPr/>
          </a:p>
          <a:p>
            <a:pPr indent="-298450" lvl="0" marL="457200" rtl="0" algn="l">
              <a:lnSpc>
                <a:spcPct val="100000"/>
              </a:lnSpc>
              <a:spcBef>
                <a:spcPts val="0"/>
              </a:spcBef>
              <a:spcAft>
                <a:spcPts val="0"/>
              </a:spcAft>
              <a:buSzPts val="1100"/>
              <a:buChar char="●"/>
            </a:pPr>
            <a:r>
              <a:rPr lang="en-US"/>
              <a:t>Joint Science Office is analogous to project science office</a:t>
            </a:r>
            <a:endParaRPr/>
          </a:p>
          <a:p>
            <a:pPr indent="-298450" lvl="0" marL="457200" marR="0" rtl="0" algn="l">
              <a:lnSpc>
                <a:spcPct val="100000"/>
              </a:lnSpc>
              <a:spcBef>
                <a:spcPts val="0"/>
              </a:spcBef>
              <a:spcAft>
                <a:spcPts val="0"/>
              </a:spcAft>
              <a:buClr>
                <a:srgbClr val="000000"/>
              </a:buClr>
              <a:buSzPts val="1100"/>
              <a:buFont typeface="Arial"/>
              <a:buChar char="●"/>
            </a:pPr>
            <a:r>
              <a:rPr lang="en-US"/>
              <a:t>MSST and MCSG2 terminology sourced from JSMP. MSST= MSR Sample Science Team</a:t>
            </a:r>
            <a:endParaRPr/>
          </a:p>
          <a:p>
            <a:pPr indent="-228600" lvl="0" marL="457200" rtl="0" algn="l">
              <a:lnSpc>
                <a:spcPct val="100000"/>
              </a:lnSpc>
              <a:spcBef>
                <a:spcPts val="0"/>
              </a:spcBef>
              <a:spcAft>
                <a:spcPts val="0"/>
              </a:spcAft>
              <a:buSzPts val="1100"/>
              <a:buNone/>
            </a:pPr>
            <a:r>
              <a:t/>
            </a:r>
            <a:endParaRPr/>
          </a:p>
        </p:txBody>
      </p:sp>
      <p:sp>
        <p:nvSpPr>
          <p:cNvPr id="305" name="Google Shape;305;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2: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1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85750" lvl="0" marL="285750" marR="0" rtl="0" algn="l">
              <a:lnSpc>
                <a:spcPct val="100000"/>
              </a:lnSpc>
              <a:spcBef>
                <a:spcPts val="180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Curiosity recently reached Gediz Vallis Ridge and drilled its 39th core in the sulfate-bearing unit there, sixty meters higher in elevation than the previous drilling location. </a:t>
            </a:r>
            <a:endParaRPr/>
          </a:p>
          <a:p>
            <a:pPr indent="-285750" lvl="0" marL="285750" rtl="0" algn="l">
              <a:lnSpc>
                <a:spcPct val="100000"/>
              </a:lnSpc>
              <a:spcBef>
                <a:spcPts val="1800"/>
              </a:spcBef>
              <a:spcAft>
                <a:spcPts val="0"/>
              </a:spcAft>
              <a:buSzPts val="1100"/>
              <a:buFont typeface="Arial"/>
              <a:buChar char="•"/>
            </a:pPr>
            <a:r>
              <a:rPr lang="en-US" sz="1100"/>
              <a:t>The ridge is scattered with rocks that were likely carried down Mount Sharp by powerful debris flows three billion years ago, presenting a selection of otherwise unreachable targets that record one of the last wet periods on Mars. </a:t>
            </a:r>
            <a:endParaRPr/>
          </a:p>
          <a:p>
            <a:pPr indent="-285750" lvl="0" marL="285750" rtl="0" algn="l">
              <a:lnSpc>
                <a:spcPct val="100000"/>
              </a:lnSpc>
              <a:spcBef>
                <a:spcPts val="1800"/>
              </a:spcBef>
              <a:spcAft>
                <a:spcPts val="0"/>
              </a:spcAft>
              <a:buSzPts val="1100"/>
              <a:buFont typeface="Arial"/>
              <a:buChar char="•"/>
            </a:pPr>
            <a:r>
              <a:rPr lang="en-US" sz="1100"/>
              <a:t>The sulfate bearing unit likely appeared during a time when Mars was drying out, providing a record of when the planet was becoming the cold-dry Mars of today</a:t>
            </a:r>
            <a:endParaRPr/>
          </a:p>
          <a:p>
            <a:pPr indent="-285750" lvl="0" marL="285750" marR="0" rtl="0" algn="l">
              <a:lnSpc>
                <a:spcPct val="100000"/>
              </a:lnSpc>
              <a:spcBef>
                <a:spcPts val="1800"/>
              </a:spcBef>
              <a:spcAft>
                <a:spcPts val="0"/>
              </a:spcAft>
              <a:buClr>
                <a:srgbClr val="000000"/>
              </a:buClr>
              <a:buSzPts val="1100"/>
              <a:buFont typeface="Arial"/>
              <a:buChar char="•"/>
            </a:pPr>
            <a:r>
              <a:rPr lang="en-US" sz="1100"/>
              <a:t>Curiosity’s science team has completed its investigation of the Gediz Vallis Ridge, the erosional remnant of a massive debris flow deposit transported from higher on Mount Sharp. The flow, which included car-sized boulders, was likely lubricated by liquid water and occurred late in the history of the mountain. </a:t>
            </a:r>
            <a:r>
              <a:rPr lang="en-US" sz="1800">
                <a:latin typeface="Calibri"/>
                <a:ea typeface="Calibri"/>
                <a:cs typeface="Calibri"/>
                <a:sym typeface="Calibri"/>
              </a:rPr>
              <a:t>(the implication is that the sulfate unit is at least 115m thick).</a:t>
            </a:r>
            <a:endParaRPr sz="1100"/>
          </a:p>
          <a:p>
            <a:pPr indent="-215900" lvl="0" marL="285750" rtl="0" algn="l">
              <a:lnSpc>
                <a:spcPct val="100000"/>
              </a:lnSpc>
              <a:spcBef>
                <a:spcPts val="1800"/>
              </a:spcBef>
              <a:spcAft>
                <a:spcPts val="0"/>
              </a:spcAft>
              <a:buSzPts val="1100"/>
              <a:buFont typeface="Arial"/>
              <a:buNone/>
            </a:pPr>
            <a:r>
              <a:t/>
            </a:r>
            <a:endParaRPr sz="1100"/>
          </a:p>
          <a:p>
            <a:pPr indent="-228600" lvl="0" marL="457200" marR="0" rtl="0" algn="l">
              <a:lnSpc>
                <a:spcPct val="100000"/>
              </a:lnSpc>
              <a:spcBef>
                <a:spcPts val="0"/>
              </a:spcBef>
              <a:spcAft>
                <a:spcPts val="0"/>
              </a:spcAft>
              <a:buClr>
                <a:srgbClr val="000000"/>
              </a:buClr>
              <a:buSzPts val="1100"/>
              <a:buFont typeface="Arial"/>
              <a:buNone/>
            </a:pPr>
            <a:r>
              <a:t/>
            </a:r>
            <a:endParaRPr sz="1100"/>
          </a:p>
          <a:p>
            <a:pPr indent="-228600" lvl="0" marL="457200" rtl="0" algn="l">
              <a:lnSpc>
                <a:spcPct val="100000"/>
              </a:lnSpc>
              <a:spcBef>
                <a:spcPts val="0"/>
              </a:spcBef>
              <a:spcAft>
                <a:spcPts val="0"/>
              </a:spcAft>
              <a:buSzPts val="1100"/>
              <a:buNone/>
            </a:pPr>
            <a:r>
              <a:t/>
            </a:r>
            <a:endParaRPr/>
          </a:p>
        </p:txBody>
      </p:sp>
      <p:sp>
        <p:nvSpPr>
          <p:cNvPr id="336" name="Google Shape;336;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txBox="1"/>
          <p:nvPr>
            <p:ph idx="1" type="body"/>
          </p:nvPr>
        </p:nvSpPr>
        <p:spPr>
          <a:xfrm>
            <a:off x="701040" y="4415790"/>
            <a:ext cx="5608320" cy="418338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347" name="Google Shape;347;p13: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4: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1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28600" lvl="0" marL="457200" rtl="0" algn="l">
              <a:lnSpc>
                <a:spcPct val="100000"/>
              </a:lnSpc>
              <a:spcBef>
                <a:spcPts val="0"/>
              </a:spcBef>
              <a:spcAft>
                <a:spcPts val="0"/>
              </a:spcAft>
              <a:buSzPts val="1100"/>
              <a:buNone/>
            </a:pPr>
            <a:r>
              <a:t/>
            </a:r>
            <a:endParaRPr/>
          </a:p>
        </p:txBody>
      </p:sp>
      <p:sp>
        <p:nvSpPr>
          <p:cNvPr id="356" name="Google Shape;356;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5: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rPr lang="en-US"/>
              <a:t>The community has been involved in the science planning of MSR for quite a while across the different phases of sample’s lifecycle. Many of these reports themselves build on each other, and provide a rich background and context upon which today’s planning occurs.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SFL-SAG will focus on prioritizing the broad-scale environments to which this mission should be targeted, and evaluating various mission architectures as they apply to measurement needs at each environment, identifying areas of technology or instrument development necessary for mission success.  SAG activities may include convening one or more open community workshops focusing on these areas of science and technology needs.</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Member selection will be open to all interested communities, including the Mars and astrobiology communities, and will begin Q1 2024.  Workshops may be held in spring/summer 2024, with a final report anticipated by the end of 2024.</a:t>
            </a:r>
            <a:endParaRPr sz="1800">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701040" y="4415790"/>
            <a:ext cx="5608320" cy="418338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98450" lvl="0" marL="457200" rtl="0" algn="l">
              <a:lnSpc>
                <a:spcPct val="100000"/>
              </a:lnSpc>
              <a:spcBef>
                <a:spcPts val="0"/>
              </a:spcBef>
              <a:spcAft>
                <a:spcPts val="0"/>
              </a:spcAft>
              <a:buSzPts val="1100"/>
              <a:buChar char="●"/>
            </a:pPr>
            <a:r>
              <a:rPr lang="en-US"/>
              <a:t>Karen Gelmis is PE</a:t>
            </a:r>
            <a:endParaRPr/>
          </a:p>
        </p:txBody>
      </p:sp>
      <p:sp>
        <p:nvSpPr>
          <p:cNvPr id="149" name="Google Shape;149;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28600" lvl="0" marL="457200" rtl="0" algn="l">
              <a:lnSpc>
                <a:spcPct val="100000"/>
              </a:lnSpc>
              <a:spcBef>
                <a:spcPts val="0"/>
              </a:spcBef>
              <a:spcAft>
                <a:spcPts val="0"/>
              </a:spcAft>
              <a:buSzPts val="1100"/>
              <a:buNone/>
            </a:pPr>
            <a:r>
              <a:t/>
            </a:r>
            <a:endParaRPr/>
          </a:p>
        </p:txBody>
      </p:sp>
      <p:sp>
        <p:nvSpPr>
          <p:cNvPr id="159" name="Google Shape;159;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28600" lvl="0" marL="457200" rtl="0" algn="l">
              <a:lnSpc>
                <a:spcPct val="100000"/>
              </a:lnSpc>
              <a:spcBef>
                <a:spcPts val="0"/>
              </a:spcBef>
              <a:spcAft>
                <a:spcPts val="0"/>
              </a:spcAft>
              <a:buSzPts val="1100"/>
              <a:buNone/>
            </a:pPr>
            <a:r>
              <a:t/>
            </a:r>
            <a:endParaRPr/>
          </a:p>
          <a:p>
            <a:pPr indent="-298450" lvl="1" marL="914400" rtl="0" algn="l">
              <a:lnSpc>
                <a:spcPct val="100000"/>
              </a:lnSpc>
              <a:spcBef>
                <a:spcPts val="400"/>
              </a:spcBef>
              <a:spcAft>
                <a:spcPts val="0"/>
              </a:spcAft>
              <a:buSzPts val="1100"/>
              <a:buChar char="○"/>
            </a:pPr>
            <a:r>
              <a:rPr lang="en-US">
                <a:solidFill>
                  <a:schemeClr val="dk1"/>
                </a:solidFill>
              </a:rPr>
              <a:t>Margin Campaign Activity</a:t>
            </a:r>
            <a:endParaRPr/>
          </a:p>
          <a:p>
            <a:pPr indent="-171450" lvl="1" marL="171450" rtl="0" algn="l">
              <a:lnSpc>
                <a:spcPct val="100000"/>
              </a:lnSpc>
              <a:spcBef>
                <a:spcPts val="400"/>
              </a:spcBef>
              <a:spcAft>
                <a:spcPts val="0"/>
              </a:spcAft>
              <a:buClr>
                <a:schemeClr val="dk1"/>
              </a:buClr>
              <a:buSzPts val="1100"/>
              <a:buFont typeface="Arial"/>
              <a:buChar char="•"/>
            </a:pPr>
            <a:r>
              <a:rPr lang="en-US" sz="1100">
                <a:solidFill>
                  <a:schemeClr val="dk1"/>
                </a:solidFill>
              </a:rPr>
              <a:t>Perseverance has passed Jurabi Point, a “triple junction” where the boulder-rich unit, upper fan sedimentary rock, and margin unit intersect. The rover entered Gnaraloo Bay, where it will reside for Mars solar conjunction.</a:t>
            </a:r>
            <a:endParaRPr/>
          </a:p>
          <a:p>
            <a:pPr indent="-171450" lvl="1" marL="171450" rtl="0" algn="l">
              <a:lnSpc>
                <a:spcPct val="100000"/>
              </a:lnSpc>
              <a:spcBef>
                <a:spcPts val="400"/>
              </a:spcBef>
              <a:spcAft>
                <a:spcPts val="0"/>
              </a:spcAft>
              <a:buClr>
                <a:schemeClr val="dk1"/>
              </a:buClr>
              <a:buSzPts val="1100"/>
              <a:buFont typeface="Arial"/>
              <a:buChar char="•"/>
            </a:pPr>
            <a:r>
              <a:rPr lang="en-US" sz="1100">
                <a:solidFill>
                  <a:schemeClr val="dk1"/>
                </a:solidFill>
              </a:rPr>
              <a:t>Samples from this campaign are expected to contain carbonates that could give us insight into atmospheric conditions during the rocks’ formation. On Earth, carbonates are an excellent medium for biosignature preservation.</a:t>
            </a:r>
            <a:endParaRPr/>
          </a:p>
          <a:p>
            <a:pPr indent="-228600" lvl="0" marL="457200" rtl="0" algn="l">
              <a:lnSpc>
                <a:spcPct val="100000"/>
              </a:lnSpc>
              <a:spcBef>
                <a:spcPts val="0"/>
              </a:spcBef>
              <a:spcAft>
                <a:spcPts val="0"/>
              </a:spcAft>
              <a:buSzPts val="1100"/>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US"/>
              <a:t>This annotated composite image shows the path Perseverance took through a dense section of boulders. It was acquired on June 29, the 838th day, or sol, of the mission, by one of the rover’s navigation cameras and was annotated using the Robot Sequencing and Visualization Program. Perseverance completed this traverse across “Snowdrift Peak” in about a third of the time it would have taken other NASA Mars rovers. The pale blue line indicates the course of the center of the rover’s front wheel hubs, while the darker blue lines show the paths taken by the bottom of the rover’s six wheels. Credit: NASA/JPL-Caltech</a:t>
            </a:r>
            <a:endParaRPr/>
          </a:p>
          <a:p>
            <a:pPr indent="-228600" lvl="0" marL="457200" rtl="0" algn="l">
              <a:lnSpc>
                <a:spcPct val="100000"/>
              </a:lnSpc>
              <a:spcBef>
                <a:spcPts val="0"/>
              </a:spcBef>
              <a:spcAft>
                <a:spcPts val="0"/>
              </a:spcAft>
              <a:buSzPts val="1100"/>
              <a:buNone/>
            </a:pPr>
            <a:r>
              <a:t/>
            </a:r>
            <a:endParaRPr/>
          </a:p>
        </p:txBody>
      </p:sp>
      <p:sp>
        <p:nvSpPr>
          <p:cNvPr id="170" name="Google Shape;170;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86" name="Google Shape;1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701040" y="4415790"/>
            <a:ext cx="5608320" cy="418338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2.png"/><Relationship Id="rId4" Type="http://schemas.openxmlformats.org/officeDocument/2006/relationships/image" Target="../media/image3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7" name="Shape 7"/>
        <p:cNvGrpSpPr/>
        <p:nvPr/>
      </p:nvGrpSpPr>
      <p:grpSpPr>
        <a:xfrm>
          <a:off x="0" y="0"/>
          <a:ext cx="0" cy="0"/>
          <a:chOff x="0" y="0"/>
          <a:chExt cx="0" cy="0"/>
        </a:xfrm>
      </p:grpSpPr>
      <p:pic>
        <p:nvPicPr>
          <p:cNvPr descr="A picture containing brown, standing, bird, sitting&#10;&#10;Description automatically generated" id="8" name="Google Shape;8;p1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 name="Google Shape;9;p1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B5B5B5"/>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17"/>
          <p:cNvSpPr txBox="1"/>
          <p:nvPr>
            <p:ph idx="12" type="sldNum"/>
          </p:nvPr>
        </p:nvSpPr>
        <p:spPr>
          <a:xfrm>
            <a:off x="157940" y="4803964"/>
            <a:ext cx="219612" cy="218008"/>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1pPr>
            <a:lvl2pPr indent="0" lvl="1"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2pPr>
            <a:lvl3pPr indent="0" lvl="2"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3pPr>
            <a:lvl4pPr indent="0" lvl="3"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4pPr>
            <a:lvl5pPr indent="0" lvl="4"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5pPr>
            <a:lvl6pPr indent="0" lvl="5"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6pPr>
            <a:lvl7pPr indent="0" lvl="6"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7pPr>
            <a:lvl8pPr indent="0" lvl="7"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8pPr>
            <a:lvl9pPr indent="0" lvl="8" marL="0" algn="l">
              <a:lnSpc>
                <a:spcPct val="100000"/>
              </a:lnSpc>
              <a:spcBef>
                <a:spcPts val="0"/>
              </a:spcBef>
              <a:spcAft>
                <a:spcPts val="0"/>
              </a:spcAft>
              <a:buNone/>
              <a:defRPr b="0" i="0" sz="750" u="none" cap="none" strike="noStrike">
                <a:solidFill>
                  <a:srgbClr val="B5B5B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 name="Google Shape;11;p17"/>
          <p:cNvSpPr txBox="1"/>
          <p:nvPr>
            <p:ph idx="1" type="subTitle"/>
          </p:nvPr>
        </p:nvSpPr>
        <p:spPr>
          <a:xfrm>
            <a:off x="1104532" y="3073981"/>
            <a:ext cx="3948194" cy="769442"/>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300"/>
              </a:spcBef>
              <a:spcAft>
                <a:spcPts val="0"/>
              </a:spcAft>
              <a:buClr>
                <a:srgbClr val="000000"/>
              </a:buClr>
              <a:buSzPts val="1350"/>
              <a:buFont typeface="Arial"/>
              <a:buNone/>
              <a:defRPr b="0" i="0" sz="135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grpSp>
        <p:nvGrpSpPr>
          <p:cNvPr id="12" name="Google Shape;12;p17"/>
          <p:cNvGrpSpPr/>
          <p:nvPr/>
        </p:nvGrpSpPr>
        <p:grpSpPr>
          <a:xfrm>
            <a:off x="-355333" y="-8029"/>
            <a:ext cx="2398142" cy="5157680"/>
            <a:chOff x="-473777" y="-10705"/>
            <a:chExt cx="3197522" cy="6876906"/>
          </a:xfrm>
        </p:grpSpPr>
        <p:sp>
          <p:nvSpPr>
            <p:cNvPr id="13" name="Google Shape;13;p17"/>
            <p:cNvSpPr/>
            <p:nvPr/>
          </p:nvSpPr>
          <p:spPr>
            <a:xfrm>
              <a:off x="-473777" y="-10705"/>
              <a:ext cx="3197522" cy="6152517"/>
            </a:xfrm>
            <a:custGeom>
              <a:rect b="b" l="l" r="r" t="t"/>
              <a:pathLst>
                <a:path extrusionOk="0" h="1936" w="1003">
                  <a:moveTo>
                    <a:pt x="370" y="0"/>
                  </a:moveTo>
                  <a:cubicBezTo>
                    <a:pt x="153" y="463"/>
                    <a:pt x="47" y="1140"/>
                    <a:pt x="561" y="1936"/>
                  </a:cubicBezTo>
                  <a:cubicBezTo>
                    <a:pt x="561" y="1936"/>
                    <a:pt x="0" y="907"/>
                    <a:pt x="1003" y="3"/>
                  </a:cubicBezTo>
                  <a:lnTo>
                    <a:pt x="370" y="0"/>
                  </a:lnTo>
                  <a:close/>
                </a:path>
              </a:pathLst>
            </a:custGeom>
            <a:solidFill>
              <a:srgbClr val="2F3F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 name="Google Shape;14;p17"/>
            <p:cNvSpPr/>
            <p:nvPr/>
          </p:nvSpPr>
          <p:spPr>
            <a:xfrm>
              <a:off x="-14253" y="-1132"/>
              <a:ext cx="1913089" cy="6867333"/>
            </a:xfrm>
            <a:custGeom>
              <a:rect b="b" l="l" r="r" t="t"/>
              <a:pathLst>
                <a:path extrusionOk="0" h="2161" w="600">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solidFill>
              <a:srgbClr val="2F3F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sp>
        <p:nvSpPr>
          <p:cNvPr id="15" name="Google Shape;15;p17"/>
          <p:cNvSpPr txBox="1"/>
          <p:nvPr>
            <p:ph idx="10" type="dt"/>
          </p:nvPr>
        </p:nvSpPr>
        <p:spPr>
          <a:xfrm>
            <a:off x="70111"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B5B5B5"/>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6" name="Google Shape;16;p17"/>
          <p:cNvPicPr preferRelativeResize="0"/>
          <p:nvPr/>
        </p:nvPicPr>
        <p:blipFill rotWithShape="1">
          <a:blip r:embed="rId3">
            <a:alphaModFix/>
          </a:blip>
          <a:srcRect b="0" l="0" r="0" t="0"/>
          <a:stretch/>
        </p:blipFill>
        <p:spPr>
          <a:xfrm>
            <a:off x="1271330" y="823629"/>
            <a:ext cx="727028" cy="601196"/>
          </a:xfrm>
          <a:prstGeom prst="rect">
            <a:avLst/>
          </a:prstGeom>
          <a:noFill/>
          <a:ln>
            <a:noFill/>
          </a:ln>
        </p:spPr>
      </p:pic>
      <p:cxnSp>
        <p:nvCxnSpPr>
          <p:cNvPr id="17" name="Google Shape;17;p17"/>
          <p:cNvCxnSpPr/>
          <p:nvPr/>
        </p:nvCxnSpPr>
        <p:spPr>
          <a:xfrm>
            <a:off x="2084651" y="823630"/>
            <a:ext cx="0" cy="590423"/>
          </a:xfrm>
          <a:prstGeom prst="straightConnector1">
            <a:avLst/>
          </a:prstGeom>
          <a:noFill/>
          <a:ln cap="flat" cmpd="sng" w="12700">
            <a:solidFill>
              <a:schemeClr val="lt1"/>
            </a:solidFill>
            <a:prstDash val="solid"/>
            <a:round/>
            <a:headEnd len="sm" w="sm" type="none"/>
            <a:tailEnd len="sm" w="sm" type="none"/>
          </a:ln>
        </p:spPr>
      </p:cxnSp>
      <p:sp>
        <p:nvSpPr>
          <p:cNvPr id="18" name="Google Shape;18;p17"/>
          <p:cNvSpPr txBox="1"/>
          <p:nvPr/>
        </p:nvSpPr>
        <p:spPr>
          <a:xfrm>
            <a:off x="2130068" y="1000757"/>
            <a:ext cx="1252266"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50" u="none" cap="none" strike="noStrike">
                <a:solidFill>
                  <a:schemeClr val="lt1"/>
                </a:solidFill>
                <a:latin typeface="Helvetica Neue"/>
                <a:ea typeface="Helvetica Neue"/>
                <a:cs typeface="Helvetica Neue"/>
                <a:sym typeface="Helvetica Neue"/>
              </a:rPr>
              <a:t>National Aeronautics and</a:t>
            </a:r>
            <a:endParaRPr/>
          </a:p>
          <a:p>
            <a:pPr indent="0" lvl="0" marL="0" marR="0" rtl="0" algn="l">
              <a:lnSpc>
                <a:spcPct val="100000"/>
              </a:lnSpc>
              <a:spcBef>
                <a:spcPts val="0"/>
              </a:spcBef>
              <a:spcAft>
                <a:spcPts val="0"/>
              </a:spcAft>
              <a:buNone/>
            </a:pPr>
            <a:r>
              <a:rPr b="0" i="0" lang="en-US" sz="750" u="none" cap="none" strike="noStrike">
                <a:solidFill>
                  <a:schemeClr val="lt1"/>
                </a:solidFill>
                <a:latin typeface="Helvetica Neue"/>
                <a:ea typeface="Helvetica Neue"/>
                <a:cs typeface="Helvetica Neue"/>
                <a:sym typeface="Helvetica Neue"/>
              </a:rPr>
              <a:t>Space Administration</a:t>
            </a:r>
            <a:endParaRPr/>
          </a:p>
        </p:txBody>
      </p:sp>
      <p:pic>
        <p:nvPicPr>
          <p:cNvPr id="19" name="Google Shape;19;p17"/>
          <p:cNvPicPr preferRelativeResize="0"/>
          <p:nvPr/>
        </p:nvPicPr>
        <p:blipFill rotWithShape="1">
          <a:blip r:embed="rId4">
            <a:alphaModFix/>
          </a:blip>
          <a:srcRect b="0" l="0" r="0" t="0"/>
          <a:stretch/>
        </p:blipFill>
        <p:spPr>
          <a:xfrm>
            <a:off x="1377553" y="2057400"/>
            <a:ext cx="3168257" cy="3877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040">
          <p15:clr>
            <a:srgbClr val="FBAE40"/>
          </p15:clr>
        </p15:guide>
        <p15:guide id="2" pos="1128">
          <p15:clr>
            <a:srgbClr val="FBAE40"/>
          </p15:clr>
        </p15:guide>
        <p15:guide id="3" orient="horz" pos="2352">
          <p15:clr>
            <a:srgbClr val="FBAE40"/>
          </p15:clr>
        </p15:guide>
        <p15:guide id="4" orient="horz" pos="26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rgbClr val="6F2801">
            <a:alpha val="72941"/>
          </a:srgbClr>
        </a:solidFill>
      </p:bgPr>
    </p:bg>
    <p:spTree>
      <p:nvGrpSpPr>
        <p:cNvPr id="82" name="Shape 82"/>
        <p:cNvGrpSpPr/>
        <p:nvPr/>
      </p:nvGrpSpPr>
      <p:grpSpPr>
        <a:xfrm>
          <a:off x="0" y="0"/>
          <a:ext cx="0" cy="0"/>
          <a:chOff x="0" y="0"/>
          <a:chExt cx="0" cy="0"/>
        </a:xfrm>
      </p:grpSpPr>
      <p:sp>
        <p:nvSpPr>
          <p:cNvPr id="83" name="Google Shape;83;p27"/>
          <p:cNvSpPr txBox="1"/>
          <p:nvPr>
            <p:ph idx="10" type="dt"/>
          </p:nvPr>
        </p:nvSpPr>
        <p:spPr>
          <a:xfrm>
            <a:off x="70111"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DFBB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DFBB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7"/>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1pPr>
            <a:lvl2pPr indent="0" lvl="1"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2pPr>
            <a:lvl3pPr indent="0" lvl="2"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3pPr>
            <a:lvl4pPr indent="0" lvl="3"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4pPr>
            <a:lvl5pPr indent="0" lvl="4"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5pPr>
            <a:lvl6pPr indent="0" lvl="5"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6pPr>
            <a:lvl7pPr indent="0" lvl="6"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7pPr>
            <a:lvl8pPr indent="0" lvl="7"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8pPr>
            <a:lvl9pPr indent="0" lvl="8"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showMasterSp="0">
  <p:cSld name="1_Title Only">
    <p:bg>
      <p:bgPr>
        <a:solidFill>
          <a:schemeClr val="dk1"/>
        </a:solidFill>
      </p:bgPr>
    </p:bg>
    <p:spTree>
      <p:nvGrpSpPr>
        <p:cNvPr id="86" name="Shape 86"/>
        <p:cNvGrpSpPr/>
        <p:nvPr/>
      </p:nvGrpSpPr>
      <p:grpSpPr>
        <a:xfrm>
          <a:off x="0" y="0"/>
          <a:ext cx="0" cy="0"/>
          <a:chOff x="0" y="0"/>
          <a:chExt cx="0" cy="0"/>
        </a:xfrm>
      </p:grpSpPr>
      <p:sp>
        <p:nvSpPr>
          <p:cNvPr id="87" name="Google Shape;87;p28"/>
          <p:cNvSpPr txBox="1"/>
          <p:nvPr>
            <p:ph idx="10" type="dt"/>
          </p:nvPr>
        </p:nvSpPr>
        <p:spPr>
          <a:xfrm>
            <a:off x="70111"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DFBB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DFBB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8"/>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1pPr>
            <a:lvl2pPr indent="0" lvl="1"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2pPr>
            <a:lvl3pPr indent="0" lvl="2"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3pPr>
            <a:lvl4pPr indent="0" lvl="3"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4pPr>
            <a:lvl5pPr indent="0" lvl="4"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5pPr>
            <a:lvl6pPr indent="0" lvl="5"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6pPr>
            <a:lvl7pPr indent="0" lvl="6"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7pPr>
            <a:lvl8pPr indent="0" lvl="7"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8pPr>
            <a:lvl9pPr indent="0" lvl="8" marL="0" algn="r">
              <a:lnSpc>
                <a:spcPct val="100000"/>
              </a:lnSpc>
              <a:spcBef>
                <a:spcPts val="0"/>
              </a:spcBef>
              <a:spcAft>
                <a:spcPts val="0"/>
              </a:spcAft>
              <a:buNone/>
              <a:defRPr b="0" i="0" sz="900" u="none" cap="none" strike="noStrike">
                <a:solidFill>
                  <a:srgbClr val="FDB38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28"/>
          <p:cNvSpPr txBox="1"/>
          <p:nvPr/>
        </p:nvSpPr>
        <p:spPr>
          <a:xfrm>
            <a:off x="7016489" y="4816755"/>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None/>
            </a:pPr>
            <a:fld id="{00000000-1234-1234-1234-123412341234}" type="slidenum">
              <a:rPr b="0" i="0" lang="en-US" sz="900" u="none" cap="none" strike="noStrike">
                <a:solidFill>
                  <a:srgbClr val="DFBB8B"/>
                </a:solidFill>
                <a:latin typeface="Arial"/>
                <a:ea typeface="Arial"/>
                <a:cs typeface="Arial"/>
                <a:sym typeface="Arial"/>
              </a:rPr>
              <a:t>‹#›</a:t>
            </a:fld>
            <a:endParaRPr b="0" i="0" sz="900" u="none" cap="none" strike="noStrike">
              <a:solidFill>
                <a:srgbClr val="DFBB8B"/>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936">
          <p15:clr>
            <a:srgbClr val="FBAE40"/>
          </p15:clr>
        </p15:guide>
        <p15:guide id="2" pos="48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showMasterSp="0">
  <p:cSld name="2_Title Only">
    <p:bg>
      <p:bgPr>
        <a:solidFill>
          <a:schemeClr val="dk1"/>
        </a:solidFill>
      </p:bgPr>
    </p:bg>
    <p:spTree>
      <p:nvGrpSpPr>
        <p:cNvPr id="91" name="Shape 91"/>
        <p:cNvGrpSpPr/>
        <p:nvPr/>
      </p:nvGrpSpPr>
      <p:grpSpPr>
        <a:xfrm>
          <a:off x="0" y="0"/>
          <a:ext cx="0" cy="0"/>
          <a:chOff x="0" y="0"/>
          <a:chExt cx="0" cy="0"/>
        </a:xfrm>
      </p:grpSpPr>
      <p:sp>
        <p:nvSpPr>
          <p:cNvPr id="92" name="Google Shape;92;p29"/>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29"/>
          <p:cNvSpPr txBox="1"/>
          <p:nvPr/>
        </p:nvSpPr>
        <p:spPr>
          <a:xfrm>
            <a:off x="7016489" y="4816755"/>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None/>
            </a:pPr>
            <a:fld id="{00000000-1234-1234-1234-123412341234}" type="slidenum">
              <a:rPr b="0" i="0" lang="en-US" sz="900" u="none" cap="none" strike="noStrike">
                <a:solidFill>
                  <a:srgbClr val="97B1D4"/>
                </a:solidFill>
                <a:latin typeface="Arial"/>
                <a:ea typeface="Arial"/>
                <a:cs typeface="Arial"/>
                <a:sym typeface="Arial"/>
              </a:rPr>
              <a:t>‹#›</a:t>
            </a:fld>
            <a:endParaRPr b="0" i="0" sz="900" u="none" cap="none" strike="noStrike">
              <a:solidFill>
                <a:srgbClr val="97B1D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936">
          <p15:clr>
            <a:srgbClr val="FBAE40"/>
          </p15:clr>
        </p15:guide>
        <p15:guide id="2" pos="48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and Content" showMasterSp="0">
  <p:cSld name="24_Title and Content">
    <p:spTree>
      <p:nvGrpSpPr>
        <p:cNvPr id="94" name="Shape 94"/>
        <p:cNvGrpSpPr/>
        <p:nvPr/>
      </p:nvGrpSpPr>
      <p:grpSpPr>
        <a:xfrm>
          <a:off x="0" y="0"/>
          <a:ext cx="0" cy="0"/>
          <a:chOff x="0" y="0"/>
          <a:chExt cx="0" cy="0"/>
        </a:xfrm>
      </p:grpSpPr>
      <p:sp>
        <p:nvSpPr>
          <p:cNvPr id="95" name="Google Shape;95;p30"/>
          <p:cNvSpPr txBox="1"/>
          <p:nvPr>
            <p:ph type="title"/>
          </p:nvPr>
        </p:nvSpPr>
        <p:spPr>
          <a:xfrm>
            <a:off x="453683" y="750338"/>
            <a:ext cx="7795260" cy="5078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632900"/>
              </a:buClr>
              <a:buSzPts val="3000"/>
              <a:buFont typeface="Arial"/>
              <a:buNone/>
              <a:defRPr>
                <a:solidFill>
                  <a:srgbClr val="6329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0"/>
          <p:cNvSpPr txBox="1"/>
          <p:nvPr>
            <p:ph idx="1" type="body"/>
          </p:nvPr>
        </p:nvSpPr>
        <p:spPr>
          <a:xfrm>
            <a:off x="487973" y="1416899"/>
            <a:ext cx="7964942" cy="125316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750"/>
              </a:spcBef>
              <a:spcAft>
                <a:spcPts val="0"/>
              </a:spcAft>
              <a:buClr>
                <a:schemeClr val="dk1"/>
              </a:buClr>
              <a:buSzPts val="1350"/>
              <a:buNone/>
              <a:defRPr>
                <a:solidFill>
                  <a:schemeClr val="dk1"/>
                </a:solidFill>
              </a:defRPr>
            </a:lvl1pPr>
            <a:lvl2pPr indent="-228600" lvl="1" marL="914400" algn="l">
              <a:lnSpc>
                <a:spcPct val="90000"/>
              </a:lnSpc>
              <a:spcBef>
                <a:spcPts val="375"/>
              </a:spcBef>
              <a:spcAft>
                <a:spcPts val="0"/>
              </a:spcAft>
              <a:buClr>
                <a:schemeClr val="dk1"/>
              </a:buClr>
              <a:buSzPts val="1350"/>
              <a:buNone/>
              <a:defRPr>
                <a:solidFill>
                  <a:schemeClr val="dk1"/>
                </a:solidFill>
              </a:defRPr>
            </a:lvl2pPr>
            <a:lvl3pPr indent="-228600" lvl="2" marL="1371600" algn="l">
              <a:lnSpc>
                <a:spcPct val="90000"/>
              </a:lnSpc>
              <a:spcBef>
                <a:spcPts val="375"/>
              </a:spcBef>
              <a:spcAft>
                <a:spcPts val="0"/>
              </a:spcAft>
              <a:buClr>
                <a:schemeClr val="dk1"/>
              </a:buClr>
              <a:buSzPts val="1350"/>
              <a:buNone/>
              <a:defRPr>
                <a:solidFill>
                  <a:schemeClr val="dk1"/>
                </a:solidFill>
              </a:defRPr>
            </a:lvl3pPr>
            <a:lvl4pPr indent="-228600" lvl="3" marL="1828800" algn="l">
              <a:lnSpc>
                <a:spcPct val="90000"/>
              </a:lnSpc>
              <a:spcBef>
                <a:spcPts val="375"/>
              </a:spcBef>
              <a:spcAft>
                <a:spcPts val="0"/>
              </a:spcAft>
              <a:buClr>
                <a:schemeClr val="dk1"/>
              </a:buClr>
              <a:buSzPts val="1350"/>
              <a:buNone/>
              <a:defRPr>
                <a:solidFill>
                  <a:schemeClr val="dk1"/>
                </a:solidFill>
              </a:defRPr>
            </a:lvl4pPr>
            <a:lvl5pPr indent="-228600" lvl="4" marL="2286000" algn="l">
              <a:lnSpc>
                <a:spcPct val="90000"/>
              </a:lnSpc>
              <a:spcBef>
                <a:spcPts val="375"/>
              </a:spcBef>
              <a:spcAft>
                <a:spcPts val="0"/>
              </a:spcAft>
              <a:buClr>
                <a:schemeClr val="dk1"/>
              </a:buClr>
              <a:buSzPts val="135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0"/>
          <p:cNvSpPr/>
          <p:nvPr/>
        </p:nvSpPr>
        <p:spPr>
          <a:xfrm>
            <a:off x="0" y="-27910"/>
            <a:ext cx="9144000" cy="371820"/>
          </a:xfrm>
          <a:prstGeom prst="rect">
            <a:avLst/>
          </a:prstGeom>
          <a:solidFill>
            <a:srgbClr val="6329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8" name="Google Shape;98;p30"/>
          <p:cNvSpPr/>
          <p:nvPr/>
        </p:nvSpPr>
        <p:spPr>
          <a:xfrm>
            <a:off x="8445198" y="-27910"/>
            <a:ext cx="698802" cy="371821"/>
          </a:xfrm>
          <a:custGeom>
            <a:rect b="b" l="l" r="r" t="t"/>
            <a:pathLst>
              <a:path extrusionOk="0" h="495761" w="931736">
                <a:moveTo>
                  <a:pt x="0" y="0"/>
                </a:moveTo>
                <a:lnTo>
                  <a:pt x="931736" y="0"/>
                </a:lnTo>
                <a:lnTo>
                  <a:pt x="931736" y="495760"/>
                </a:lnTo>
                <a:lnTo>
                  <a:pt x="499730" y="495761"/>
                </a:lnTo>
                <a:lnTo>
                  <a:pt x="0" y="0"/>
                </a:lnTo>
                <a:close/>
              </a:path>
            </a:pathLst>
          </a:custGeom>
          <a:solidFill>
            <a:srgbClr val="843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9" name="Google Shape;99;p30"/>
          <p:cNvSpPr txBox="1"/>
          <p:nvPr/>
        </p:nvSpPr>
        <p:spPr>
          <a:xfrm>
            <a:off x="7037024" y="32680"/>
            <a:ext cx="2057400" cy="273844"/>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None/>
            </a:pPr>
            <a:fld id="{00000000-1234-1234-1234-123412341234}" type="slidenum">
              <a:rPr b="1" i="0" lang="en-US" sz="900" u="none" cap="none" strike="noStrike">
                <a:solidFill>
                  <a:schemeClr val="lt1"/>
                </a:solidFill>
                <a:latin typeface="Arial Narrow"/>
                <a:ea typeface="Arial Narrow"/>
                <a:cs typeface="Arial Narrow"/>
                <a:sym typeface="Arial Narrow"/>
              </a:rPr>
              <a:t>‹#›</a:t>
            </a:fld>
            <a:endParaRPr b="1" i="0" sz="900" u="none" cap="none" strike="noStrike">
              <a:solidFill>
                <a:schemeClr val="lt1"/>
              </a:solidFill>
              <a:latin typeface="Arial Narrow"/>
              <a:ea typeface="Arial Narrow"/>
              <a:cs typeface="Arial Narrow"/>
              <a:sym typeface="Arial Narrow"/>
            </a:endParaRPr>
          </a:p>
        </p:txBody>
      </p:sp>
      <p:pic>
        <p:nvPicPr>
          <p:cNvPr descr="A picture containing text, clipart, vector graphics&#10;&#10;Description automatically generated" id="100" name="Google Shape;100;p30"/>
          <p:cNvPicPr preferRelativeResize="0"/>
          <p:nvPr/>
        </p:nvPicPr>
        <p:blipFill rotWithShape="1">
          <a:blip r:embed="rId2">
            <a:alphaModFix/>
          </a:blip>
          <a:srcRect b="0" l="0" r="0" t="0"/>
          <a:stretch/>
        </p:blipFill>
        <p:spPr>
          <a:xfrm>
            <a:off x="258845" y="59527"/>
            <a:ext cx="247073" cy="216434"/>
          </a:xfrm>
          <a:prstGeom prst="rect">
            <a:avLst/>
          </a:prstGeom>
          <a:noFill/>
          <a:ln>
            <a:noFill/>
          </a:ln>
        </p:spPr>
      </p:pic>
      <p:sp>
        <p:nvSpPr>
          <p:cNvPr id="101" name="Google Shape;101;p30"/>
          <p:cNvSpPr txBox="1"/>
          <p:nvPr/>
        </p:nvSpPr>
        <p:spPr>
          <a:xfrm>
            <a:off x="472707" y="33139"/>
            <a:ext cx="3619730" cy="300082"/>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Narrow"/>
                <a:ea typeface="Arial Narrow"/>
                <a:cs typeface="Arial Narrow"/>
                <a:sym typeface="Arial Narrow"/>
              </a:rPr>
              <a:t>MARS SAMPLE RETURN </a:t>
            </a:r>
            <a:r>
              <a:rPr b="0" i="0" lang="en-US" sz="1200" u="none" cap="none" strike="noStrike">
                <a:solidFill>
                  <a:schemeClr val="lt1"/>
                </a:solidFill>
                <a:latin typeface="Arial Narrow"/>
                <a:ea typeface="Arial Narrow"/>
                <a:cs typeface="Arial Narrow"/>
                <a:sym typeface="Arial Narrow"/>
              </a:rPr>
              <a:t>(FORMULATION/PHASE B)</a:t>
            </a:r>
            <a:endParaRPr/>
          </a:p>
        </p:txBody>
      </p:sp>
      <p:sp>
        <p:nvSpPr>
          <p:cNvPr id="102" name="Google Shape;102;p30"/>
          <p:cNvSpPr txBox="1"/>
          <p:nvPr/>
        </p:nvSpPr>
        <p:spPr>
          <a:xfrm>
            <a:off x="1454446" y="4992202"/>
            <a:ext cx="6235109" cy="15836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563" u="none" cap="none" strike="noStrike">
                <a:solidFill>
                  <a:srgbClr val="000000"/>
                </a:solidFill>
                <a:latin typeface="Arial"/>
                <a:ea typeface="Arial"/>
                <a:cs typeface="Arial"/>
                <a:sym typeface="Arial"/>
              </a:rPr>
              <a:t>Pre-Decisional Information -- For planning and discussion purposes only.</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31"/>
          <p:cNvSpPr txBox="1"/>
          <p:nvPr>
            <p:ph type="title"/>
          </p:nvPr>
        </p:nvSpPr>
        <p:spPr>
          <a:xfrm>
            <a:off x="3676454" y="816568"/>
            <a:ext cx="5112487" cy="5078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DFBB8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1"/>
          <p:cNvSpPr txBox="1"/>
          <p:nvPr>
            <p:ph idx="10" type="dt"/>
          </p:nvPr>
        </p:nvSpPr>
        <p:spPr>
          <a:xfrm>
            <a:off x="70111"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1"/>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31"/>
          <p:cNvSpPr txBox="1"/>
          <p:nvPr>
            <p:ph idx="11" type="ftr"/>
          </p:nvPr>
        </p:nvSpPr>
        <p:spPr>
          <a:xfrm>
            <a:off x="1472481" y="4986418"/>
            <a:ext cx="6462713" cy="2155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i="1" sz="67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8" name="Shape 108"/>
        <p:cNvGrpSpPr/>
        <p:nvPr/>
      </p:nvGrpSpPr>
      <p:grpSpPr>
        <a:xfrm>
          <a:off x="0" y="0"/>
          <a:ext cx="0" cy="0"/>
          <a:chOff x="0" y="0"/>
          <a:chExt cx="0" cy="0"/>
        </a:xfrm>
      </p:grpSpPr>
      <p:sp>
        <p:nvSpPr>
          <p:cNvPr id="109" name="Google Shape;109;p32"/>
          <p:cNvSpPr txBox="1"/>
          <p:nvPr>
            <p:ph type="title"/>
          </p:nvPr>
        </p:nvSpPr>
        <p:spPr>
          <a:xfrm>
            <a:off x="1352698" y="155830"/>
            <a:ext cx="6550025" cy="383182"/>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757070"/>
              </a:buClr>
              <a:buSzPts val="2100"/>
              <a:buFont typeface="Arial"/>
              <a:buNone/>
              <a:defRPr b="1" sz="2100">
                <a:solidFill>
                  <a:srgbClr val="75707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2"/>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32"/>
          <p:cNvSpPr txBox="1"/>
          <p:nvPr>
            <p:ph idx="1" type="body"/>
          </p:nvPr>
        </p:nvSpPr>
        <p:spPr>
          <a:xfrm>
            <a:off x="230188" y="1102442"/>
            <a:ext cx="8686800" cy="125316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750"/>
              </a:spcBef>
              <a:spcAft>
                <a:spcPts val="0"/>
              </a:spcAft>
              <a:buClr>
                <a:schemeClr val="lt1"/>
              </a:buClr>
              <a:buSzPts val="1800"/>
              <a:buNone/>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800"/>
              <a:buNone/>
              <a:defRPr/>
            </a:lvl3pPr>
            <a:lvl4pPr indent="-228600" lvl="3" marL="1828800" algn="l">
              <a:lnSpc>
                <a:spcPct val="90000"/>
              </a:lnSpc>
              <a:spcBef>
                <a:spcPts val="375"/>
              </a:spcBef>
              <a:spcAft>
                <a:spcPts val="0"/>
              </a:spcAft>
              <a:buClr>
                <a:schemeClr val="dk1"/>
              </a:buClr>
              <a:buSzPts val="1800"/>
              <a:buNone/>
              <a:defRPr/>
            </a:lvl4pPr>
            <a:lvl5pPr indent="-228600" lvl="4" marL="2286000" algn="l">
              <a:lnSpc>
                <a:spcPct val="90000"/>
              </a:lnSpc>
              <a:spcBef>
                <a:spcPts val="375"/>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2"/>
          <p:cNvSpPr txBox="1"/>
          <p:nvPr>
            <p:ph idx="10" type="dt"/>
          </p:nvPr>
        </p:nvSpPr>
        <p:spPr>
          <a:xfrm>
            <a:off x="230188" y="4882753"/>
            <a:ext cx="1122510" cy="2131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6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2"/>
          <p:cNvSpPr txBox="1"/>
          <p:nvPr/>
        </p:nvSpPr>
        <p:spPr>
          <a:xfrm>
            <a:off x="1472481" y="4988124"/>
            <a:ext cx="6462713" cy="215503"/>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1" lang="en-US" sz="675" u="none" cap="none" strike="noStrike">
                <a:solidFill>
                  <a:schemeClr val="dk1"/>
                </a:solidFill>
                <a:latin typeface="Calibri"/>
                <a:ea typeface="Calibri"/>
                <a:cs typeface="Calibri"/>
                <a:sym typeface="Calibri"/>
              </a:rPr>
              <a:t>Pre-Decisional - For planning and discussion purposes only</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 name="Shape 20"/>
        <p:cNvGrpSpPr/>
        <p:nvPr/>
      </p:nvGrpSpPr>
      <p:grpSpPr>
        <a:xfrm>
          <a:off x="0" y="0"/>
          <a:ext cx="0" cy="0"/>
          <a:chOff x="0" y="0"/>
          <a:chExt cx="0" cy="0"/>
        </a:xfrm>
      </p:grpSpPr>
      <p:sp>
        <p:nvSpPr>
          <p:cNvPr id="21" name="Google Shape;21;p22"/>
          <p:cNvSpPr txBox="1"/>
          <p:nvPr>
            <p:ph idx="12" type="sldNum"/>
          </p:nvPr>
        </p:nvSpPr>
        <p:spPr>
          <a:xfrm>
            <a:off x="157940" y="4803964"/>
            <a:ext cx="219612" cy="218008"/>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22" name="Google Shape;22;p22"/>
          <p:cNvSpPr txBox="1"/>
          <p:nvPr>
            <p:ph idx="1" type="body"/>
          </p:nvPr>
        </p:nvSpPr>
        <p:spPr>
          <a:xfrm>
            <a:off x="207265" y="654057"/>
            <a:ext cx="8778796" cy="4102094"/>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90000"/>
              </a:lnSpc>
              <a:spcBef>
                <a:spcPts val="750"/>
              </a:spcBef>
              <a:spcAft>
                <a:spcPts val="0"/>
              </a:spcAft>
              <a:buClr>
                <a:srgbClr val="000000"/>
              </a:buClr>
              <a:buSzPts val="1500"/>
              <a:buFont typeface="Arial"/>
              <a:buChar char="•"/>
              <a:defRPr b="0" i="0" sz="1500" u="none" cap="none" strike="noStrike">
                <a:solidFill>
                  <a:schemeClr val="dk2"/>
                </a:solidFill>
                <a:latin typeface="Arial"/>
                <a:ea typeface="Arial"/>
                <a:cs typeface="Arial"/>
                <a:sym typeface="Arial"/>
              </a:defRPr>
            </a:lvl1pPr>
            <a:lvl2pPr indent="-314325" lvl="1" marL="914400" marR="0" rtl="0" algn="l">
              <a:lnSpc>
                <a:spcPct val="90000"/>
              </a:lnSpc>
              <a:spcBef>
                <a:spcPts val="375"/>
              </a:spcBef>
              <a:spcAft>
                <a:spcPts val="0"/>
              </a:spcAft>
              <a:buClr>
                <a:srgbClr val="000000"/>
              </a:buClr>
              <a:buSzPts val="1350"/>
              <a:buFont typeface="Arial"/>
              <a:buChar char="–"/>
              <a:defRPr b="0" i="0" sz="1350" u="none" cap="none" strike="noStrike">
                <a:solidFill>
                  <a:schemeClr val="dk2"/>
                </a:solidFill>
                <a:latin typeface="Arial"/>
                <a:ea typeface="Arial"/>
                <a:cs typeface="Arial"/>
                <a:sym typeface="Arial"/>
              </a:defRPr>
            </a:lvl2pPr>
            <a:lvl3pPr indent="-304800" lvl="2" marL="1371600" marR="0" rtl="0" algn="l">
              <a:lnSpc>
                <a:spcPct val="90000"/>
              </a:lnSpc>
              <a:spcBef>
                <a:spcPts val="375"/>
              </a:spcBef>
              <a:spcAft>
                <a:spcPts val="0"/>
              </a:spcAft>
              <a:buClr>
                <a:srgbClr val="000000"/>
              </a:buClr>
              <a:buSzPts val="1200"/>
              <a:buFont typeface="Noto Sans Symbols"/>
              <a:buChar char="▪"/>
              <a:defRPr b="0" i="0" sz="1200" u="none" cap="none" strike="noStrike">
                <a:solidFill>
                  <a:schemeClr val="dk2"/>
                </a:solidFill>
                <a:latin typeface="Arial"/>
                <a:ea typeface="Arial"/>
                <a:cs typeface="Arial"/>
                <a:sym typeface="Arial"/>
              </a:defRPr>
            </a:lvl3pPr>
            <a:lvl4pPr indent="-295275" lvl="3" marL="1828800" marR="0" rtl="0" algn="l">
              <a:lnSpc>
                <a:spcPct val="90000"/>
              </a:lnSpc>
              <a:spcBef>
                <a:spcPts val="375"/>
              </a:spcBef>
              <a:spcAft>
                <a:spcPts val="0"/>
              </a:spcAft>
              <a:buClr>
                <a:srgbClr val="000000"/>
              </a:buClr>
              <a:buSzPts val="1050"/>
              <a:buFont typeface="Courier New"/>
              <a:buChar char="o"/>
              <a:defRPr b="0" i="0" sz="1050" u="none" cap="none" strike="noStrike">
                <a:solidFill>
                  <a:schemeClr val="dk2"/>
                </a:solidFill>
                <a:latin typeface="Arial"/>
                <a:ea typeface="Arial"/>
                <a:cs typeface="Arial"/>
                <a:sym typeface="Arial"/>
              </a:defRPr>
            </a:lvl4pPr>
            <a:lvl5pPr indent="-285750" lvl="4" marL="2286000" marR="0" rtl="0" algn="l">
              <a:lnSpc>
                <a:spcPct val="90000"/>
              </a:lnSpc>
              <a:spcBef>
                <a:spcPts val="375"/>
              </a:spcBef>
              <a:spcAft>
                <a:spcPts val="0"/>
              </a:spcAft>
              <a:buClr>
                <a:srgbClr val="000000"/>
              </a:buClr>
              <a:buSzPts val="900"/>
              <a:buFont typeface="Noto Sans Symbols"/>
              <a:buChar char="⮚"/>
              <a:defRPr b="0" i="0" sz="900" u="none" cap="none" strike="noStrike">
                <a:solidFill>
                  <a:schemeClr val="dk2"/>
                </a:solidFill>
                <a:latin typeface="Arial"/>
                <a:ea typeface="Arial"/>
                <a:cs typeface="Arial"/>
                <a:sym typeface="Arial"/>
              </a:defRPr>
            </a:lvl5pPr>
            <a:lvl6pPr indent="-314325" lvl="5" marL="2743200" marR="0" rtl="0" algn="l">
              <a:lnSpc>
                <a:spcPct val="90000"/>
              </a:lnSpc>
              <a:spcBef>
                <a:spcPts val="375"/>
              </a:spcBef>
              <a:spcAft>
                <a:spcPts val="0"/>
              </a:spcAft>
              <a:buClr>
                <a:srgbClr val="000000"/>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rgbClr val="000000"/>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rgbClr val="000000"/>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rgbClr val="000000"/>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 name="Google Shape;23;p22"/>
          <p:cNvSpPr txBox="1"/>
          <p:nvPr>
            <p:ph type="title"/>
          </p:nvPr>
        </p:nvSpPr>
        <p:spPr>
          <a:xfrm>
            <a:off x="207264" y="27432"/>
            <a:ext cx="8478328" cy="46151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24" name="Google Shape;24;p22"/>
          <p:cNvCxnSpPr/>
          <p:nvPr/>
        </p:nvCxnSpPr>
        <p:spPr>
          <a:xfrm>
            <a:off x="283368" y="548640"/>
            <a:ext cx="487518" cy="0"/>
          </a:xfrm>
          <a:prstGeom prst="straightConnector1">
            <a:avLst/>
          </a:prstGeom>
          <a:noFill/>
          <a:ln cap="flat" cmpd="sng" w="31750">
            <a:solidFill>
              <a:srgbClr val="EB1B2C"/>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showMasterSp="0" type="obj">
  <p:cSld name="OBJECT">
    <p:spTree>
      <p:nvGrpSpPr>
        <p:cNvPr id="25" name="Shape 25"/>
        <p:cNvGrpSpPr/>
        <p:nvPr/>
      </p:nvGrpSpPr>
      <p:grpSpPr>
        <a:xfrm>
          <a:off x="0" y="0"/>
          <a:ext cx="0" cy="0"/>
          <a:chOff x="0" y="0"/>
          <a:chExt cx="0" cy="0"/>
        </a:xfrm>
      </p:grpSpPr>
      <p:pic>
        <p:nvPicPr>
          <p:cNvPr id="26" name="Google Shape;26;p23"/>
          <p:cNvPicPr preferRelativeResize="0"/>
          <p:nvPr/>
        </p:nvPicPr>
        <p:blipFill rotWithShape="1">
          <a:blip r:embed="rId2">
            <a:alphaModFix/>
          </a:blip>
          <a:srcRect b="0" l="0" r="0" t="0"/>
          <a:stretch/>
        </p:blipFill>
        <p:spPr>
          <a:xfrm>
            <a:off x="0" y="0"/>
            <a:ext cx="2102079" cy="5143500"/>
          </a:xfrm>
          <a:prstGeom prst="rect">
            <a:avLst/>
          </a:prstGeom>
          <a:noFill/>
          <a:ln>
            <a:noFill/>
          </a:ln>
        </p:spPr>
      </p:pic>
      <p:sp>
        <p:nvSpPr>
          <p:cNvPr id="27" name="Google Shape;27;p23"/>
          <p:cNvSpPr/>
          <p:nvPr/>
        </p:nvSpPr>
        <p:spPr>
          <a:xfrm>
            <a:off x="-346434" y="0"/>
            <a:ext cx="9490434" cy="5143500"/>
          </a:xfrm>
          <a:custGeom>
            <a:rect b="b" l="l" r="r" t="t"/>
            <a:pathLst>
              <a:path extrusionOk="0" h="2160" w="3986">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rgbClr val="2F3F6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8" name="Google Shape;28;p23"/>
          <p:cNvSpPr txBox="1"/>
          <p:nvPr>
            <p:ph type="title"/>
          </p:nvPr>
        </p:nvSpPr>
        <p:spPr>
          <a:xfrm>
            <a:off x="1746316" y="204394"/>
            <a:ext cx="6769034" cy="443198"/>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SzPts val="1400"/>
              <a:buNone/>
              <a:defRPr b="0" i="0" sz="2700" u="none" cap="none" strike="noStrike">
                <a:solidFill>
                  <a:srgbClr val="DFBB8B"/>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23"/>
          <p:cNvSpPr txBox="1"/>
          <p:nvPr>
            <p:ph idx="1" type="body"/>
          </p:nvPr>
        </p:nvSpPr>
        <p:spPr>
          <a:xfrm>
            <a:off x="1283607" y="987035"/>
            <a:ext cx="6938716" cy="1217256"/>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 name="Google Shape;30;p2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B5B5B5"/>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 name="Google Shape;31;p2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DFBB8B"/>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23"/>
          <p:cNvSpPr txBox="1"/>
          <p:nvPr>
            <p:ph idx="12" type="sldNum"/>
          </p:nvPr>
        </p:nvSpPr>
        <p:spPr>
          <a:xfrm>
            <a:off x="157940" y="4803964"/>
            <a:ext cx="219612" cy="218008"/>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1pPr>
            <a:lvl2pPr indent="0" lvl="1"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2pPr>
            <a:lvl3pPr indent="0" lvl="2"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3pPr>
            <a:lvl4pPr indent="0" lvl="3"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4pPr>
            <a:lvl5pPr indent="0" lvl="4"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5pPr>
            <a:lvl6pPr indent="0" lvl="5"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6pPr>
            <a:lvl7pPr indent="0" lvl="6"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7pPr>
            <a:lvl8pPr indent="0" lvl="7"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8pPr>
            <a:lvl9pPr indent="0" lvl="8" marL="0" algn="l">
              <a:lnSpc>
                <a:spcPct val="100000"/>
              </a:lnSpc>
              <a:spcBef>
                <a:spcPts val="0"/>
              </a:spcBef>
              <a:spcAft>
                <a:spcPts val="0"/>
              </a:spcAft>
              <a:buNone/>
              <a:defRPr b="0" i="0" sz="750" u="none" cap="none" strike="noStrike">
                <a:solidFill>
                  <a:srgbClr val="DFBB8B"/>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696">
          <p15:clr>
            <a:srgbClr val="FBAE40"/>
          </p15:clr>
        </p15:guide>
        <p15:guide id="2" pos="14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3" name="Shape 33"/>
        <p:cNvGrpSpPr/>
        <p:nvPr/>
      </p:nvGrpSpPr>
      <p:grpSpPr>
        <a:xfrm>
          <a:off x="0" y="0"/>
          <a:ext cx="0" cy="0"/>
          <a:chOff x="0" y="0"/>
          <a:chExt cx="0" cy="0"/>
        </a:xfrm>
      </p:grpSpPr>
      <p:sp>
        <p:nvSpPr>
          <p:cNvPr id="34" name="Google Shape;34;p24"/>
          <p:cNvSpPr txBox="1"/>
          <p:nvPr>
            <p:ph idx="12" type="sldNum"/>
          </p:nvPr>
        </p:nvSpPr>
        <p:spPr>
          <a:xfrm>
            <a:off x="157940" y="4803964"/>
            <a:ext cx="219612" cy="218008"/>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5" name="Google Shape;35;p24"/>
          <p:cNvSpPr txBox="1"/>
          <p:nvPr>
            <p:ph idx="1" type="body"/>
          </p:nvPr>
        </p:nvSpPr>
        <p:spPr>
          <a:xfrm>
            <a:off x="207265" y="654058"/>
            <a:ext cx="8778796" cy="4102094"/>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90000"/>
              </a:lnSpc>
              <a:spcBef>
                <a:spcPts val="750"/>
              </a:spcBef>
              <a:spcAft>
                <a:spcPts val="0"/>
              </a:spcAft>
              <a:buClr>
                <a:srgbClr val="000000"/>
              </a:buClr>
              <a:buSzPts val="1500"/>
              <a:buFont typeface="Arial"/>
              <a:buChar char="•"/>
              <a:defRPr b="0" i="0" sz="1500" u="none" cap="none" strike="noStrike">
                <a:solidFill>
                  <a:schemeClr val="dk2"/>
                </a:solidFill>
                <a:latin typeface="Arial"/>
                <a:ea typeface="Arial"/>
                <a:cs typeface="Arial"/>
                <a:sym typeface="Arial"/>
              </a:defRPr>
            </a:lvl1pPr>
            <a:lvl2pPr indent="-314325" lvl="1" marL="914400" marR="0" rtl="0" algn="l">
              <a:lnSpc>
                <a:spcPct val="90000"/>
              </a:lnSpc>
              <a:spcBef>
                <a:spcPts val="375"/>
              </a:spcBef>
              <a:spcAft>
                <a:spcPts val="0"/>
              </a:spcAft>
              <a:buClr>
                <a:srgbClr val="000000"/>
              </a:buClr>
              <a:buSzPts val="1350"/>
              <a:buFont typeface="Arial"/>
              <a:buChar char="–"/>
              <a:defRPr b="0" i="0" sz="1350" u="none" cap="none" strike="noStrike">
                <a:solidFill>
                  <a:schemeClr val="dk2"/>
                </a:solidFill>
                <a:latin typeface="Arial"/>
                <a:ea typeface="Arial"/>
                <a:cs typeface="Arial"/>
                <a:sym typeface="Arial"/>
              </a:defRPr>
            </a:lvl2pPr>
            <a:lvl3pPr indent="-304800" lvl="2" marL="1371600" marR="0" rtl="0" algn="l">
              <a:lnSpc>
                <a:spcPct val="90000"/>
              </a:lnSpc>
              <a:spcBef>
                <a:spcPts val="375"/>
              </a:spcBef>
              <a:spcAft>
                <a:spcPts val="0"/>
              </a:spcAft>
              <a:buClr>
                <a:srgbClr val="000000"/>
              </a:buClr>
              <a:buSzPts val="1200"/>
              <a:buFont typeface="Noto Sans Symbols"/>
              <a:buChar char="▪"/>
              <a:defRPr b="0" i="0" sz="1200" u="none" cap="none" strike="noStrike">
                <a:solidFill>
                  <a:schemeClr val="dk2"/>
                </a:solidFill>
                <a:latin typeface="Arial"/>
                <a:ea typeface="Arial"/>
                <a:cs typeface="Arial"/>
                <a:sym typeface="Arial"/>
              </a:defRPr>
            </a:lvl3pPr>
            <a:lvl4pPr indent="-295275" lvl="3" marL="1828800" marR="0" rtl="0" algn="l">
              <a:lnSpc>
                <a:spcPct val="90000"/>
              </a:lnSpc>
              <a:spcBef>
                <a:spcPts val="375"/>
              </a:spcBef>
              <a:spcAft>
                <a:spcPts val="0"/>
              </a:spcAft>
              <a:buClr>
                <a:srgbClr val="000000"/>
              </a:buClr>
              <a:buSzPts val="1050"/>
              <a:buFont typeface="Courier New"/>
              <a:buChar char="o"/>
              <a:defRPr b="0" i="0" sz="1050" u="none" cap="none" strike="noStrike">
                <a:solidFill>
                  <a:schemeClr val="dk2"/>
                </a:solidFill>
                <a:latin typeface="Arial"/>
                <a:ea typeface="Arial"/>
                <a:cs typeface="Arial"/>
                <a:sym typeface="Arial"/>
              </a:defRPr>
            </a:lvl4pPr>
            <a:lvl5pPr indent="-285750" lvl="4" marL="2286000" marR="0" rtl="0" algn="l">
              <a:lnSpc>
                <a:spcPct val="90000"/>
              </a:lnSpc>
              <a:spcBef>
                <a:spcPts val="375"/>
              </a:spcBef>
              <a:spcAft>
                <a:spcPts val="0"/>
              </a:spcAft>
              <a:buClr>
                <a:srgbClr val="000000"/>
              </a:buClr>
              <a:buSzPts val="900"/>
              <a:buFont typeface="Noto Sans Symbols"/>
              <a:buChar char="⮚"/>
              <a:defRPr b="0" i="0" sz="900" u="none" cap="none" strike="noStrike">
                <a:solidFill>
                  <a:schemeClr val="dk2"/>
                </a:solidFill>
                <a:latin typeface="Arial"/>
                <a:ea typeface="Arial"/>
                <a:cs typeface="Arial"/>
                <a:sym typeface="Arial"/>
              </a:defRPr>
            </a:lvl5pPr>
            <a:lvl6pPr indent="-314325" lvl="5" marL="2743200" marR="0" rtl="0" algn="l">
              <a:lnSpc>
                <a:spcPct val="90000"/>
              </a:lnSpc>
              <a:spcBef>
                <a:spcPts val="375"/>
              </a:spcBef>
              <a:spcAft>
                <a:spcPts val="0"/>
              </a:spcAft>
              <a:buClr>
                <a:srgbClr val="000000"/>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rgbClr val="000000"/>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rgbClr val="000000"/>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rgbClr val="000000"/>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36" name="Google Shape;36;p24"/>
          <p:cNvSpPr txBox="1"/>
          <p:nvPr>
            <p:ph type="title"/>
          </p:nvPr>
        </p:nvSpPr>
        <p:spPr>
          <a:xfrm>
            <a:off x="207264" y="27433"/>
            <a:ext cx="8478328" cy="46151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37" name="Google Shape;37;p24"/>
          <p:cNvCxnSpPr/>
          <p:nvPr/>
        </p:nvCxnSpPr>
        <p:spPr>
          <a:xfrm>
            <a:off x="283368" y="548640"/>
            <a:ext cx="487518" cy="0"/>
          </a:xfrm>
          <a:prstGeom prst="straightConnector1">
            <a:avLst/>
          </a:prstGeom>
          <a:noFill/>
          <a:ln cap="flat" cmpd="sng" w="31750">
            <a:solidFill>
              <a:srgbClr val="EB1B2C"/>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showMasterSp="0">
  <p:cSld name="11_Title and Content">
    <p:spTree>
      <p:nvGrpSpPr>
        <p:cNvPr id="38" name="Shape 38"/>
        <p:cNvGrpSpPr/>
        <p:nvPr/>
      </p:nvGrpSpPr>
      <p:grpSpPr>
        <a:xfrm>
          <a:off x="0" y="0"/>
          <a:ext cx="0" cy="0"/>
          <a:chOff x="0" y="0"/>
          <a:chExt cx="0" cy="0"/>
        </a:xfrm>
      </p:grpSpPr>
      <p:grpSp>
        <p:nvGrpSpPr>
          <p:cNvPr id="39" name="Google Shape;39;p25"/>
          <p:cNvGrpSpPr/>
          <p:nvPr/>
        </p:nvGrpSpPr>
        <p:grpSpPr>
          <a:xfrm>
            <a:off x="-13625" y="-7666"/>
            <a:ext cx="9157625" cy="5152018"/>
            <a:chOff x="0" y="-2662"/>
            <a:chExt cx="12192000" cy="6859136"/>
          </a:xfrm>
        </p:grpSpPr>
        <p:sp>
          <p:nvSpPr>
            <p:cNvPr id="40" name="Google Shape;40;p25"/>
            <p:cNvSpPr/>
            <p:nvPr/>
          </p:nvSpPr>
          <p:spPr>
            <a:xfrm>
              <a:off x="0" y="0"/>
              <a:ext cx="12192000" cy="6856474"/>
            </a:xfrm>
            <a:prstGeom prst="rect">
              <a:avLst/>
            </a:prstGeom>
            <a:solidFill>
              <a:srgbClr val="3A38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FFA687"/>
                </a:solidFill>
                <a:latin typeface="Arial"/>
                <a:ea typeface="Arial"/>
                <a:cs typeface="Arial"/>
                <a:sym typeface="Arial"/>
              </a:endParaRPr>
            </a:p>
          </p:txBody>
        </p:sp>
        <p:sp>
          <p:nvSpPr>
            <p:cNvPr id="41" name="Google Shape;41;p25"/>
            <p:cNvSpPr/>
            <p:nvPr/>
          </p:nvSpPr>
          <p:spPr>
            <a:xfrm>
              <a:off x="0" y="-2662"/>
              <a:ext cx="12188952" cy="6856474"/>
            </a:xfrm>
            <a:prstGeom prst="rect">
              <a:avLst/>
            </a:prstGeom>
            <a:gradFill>
              <a:gsLst>
                <a:gs pos="0">
                  <a:srgbClr val="968AAD"/>
                </a:gs>
                <a:gs pos="18000">
                  <a:srgbClr val="968AAD"/>
                </a:gs>
                <a:gs pos="58999">
                  <a:srgbClr val="A1767D"/>
                </a:gs>
                <a:gs pos="95000">
                  <a:srgbClr val="BA8681"/>
                </a:gs>
                <a:gs pos="100000">
                  <a:srgbClr val="BA868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FFA687"/>
                </a:solidFill>
                <a:latin typeface="Arial"/>
                <a:ea typeface="Arial"/>
                <a:cs typeface="Arial"/>
                <a:sym typeface="Arial"/>
              </a:endParaRPr>
            </a:p>
          </p:txBody>
        </p:sp>
      </p:grpSp>
      <p:grpSp>
        <p:nvGrpSpPr>
          <p:cNvPr id="42" name="Google Shape;42;p25"/>
          <p:cNvGrpSpPr/>
          <p:nvPr/>
        </p:nvGrpSpPr>
        <p:grpSpPr>
          <a:xfrm>
            <a:off x="388248" y="-14544"/>
            <a:ext cx="3471112" cy="5167745"/>
            <a:chOff x="3308351" y="2370138"/>
            <a:chExt cx="2760662" cy="4110037"/>
          </a:xfrm>
        </p:grpSpPr>
        <p:sp>
          <p:nvSpPr>
            <p:cNvPr id="43" name="Google Shape;43;p25"/>
            <p:cNvSpPr/>
            <p:nvPr/>
          </p:nvSpPr>
          <p:spPr>
            <a:xfrm>
              <a:off x="4494213" y="2370138"/>
              <a:ext cx="1574800" cy="3676650"/>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B48889"/>
                </a:gs>
                <a:gs pos="74000">
                  <a:srgbClr val="D69E8D"/>
                </a:gs>
                <a:gs pos="83000">
                  <a:srgbClr val="D69E8D"/>
                </a:gs>
                <a:gs pos="100000">
                  <a:srgbClr val="D69E8D"/>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44" name="Google Shape;44;p25"/>
            <p:cNvSpPr/>
            <p:nvPr/>
          </p:nvSpPr>
          <p:spPr>
            <a:xfrm>
              <a:off x="3343276" y="5254625"/>
              <a:ext cx="542925" cy="1223962"/>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gradFill>
              <a:gsLst>
                <a:gs pos="0">
                  <a:srgbClr val="B48889"/>
                </a:gs>
                <a:gs pos="74000">
                  <a:srgbClr val="D69E8D"/>
                </a:gs>
                <a:gs pos="83000">
                  <a:srgbClr val="D69E8D"/>
                </a:gs>
                <a:gs pos="100000">
                  <a:srgbClr val="D69E8D"/>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45" name="Google Shape;45;p25"/>
            <p:cNvSpPr/>
            <p:nvPr/>
          </p:nvSpPr>
          <p:spPr>
            <a:xfrm>
              <a:off x="3308351" y="2376488"/>
              <a:ext cx="2270125" cy="4103687"/>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B48889"/>
                </a:gs>
                <a:gs pos="74000">
                  <a:srgbClr val="D69E8D"/>
                </a:gs>
                <a:gs pos="83000">
                  <a:srgbClr val="D69E8D"/>
                </a:gs>
                <a:gs pos="100000">
                  <a:srgbClr val="D69E8D"/>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sp>
        <p:nvSpPr>
          <p:cNvPr id="46" name="Google Shape;46;p25"/>
          <p:cNvSpPr/>
          <p:nvPr/>
        </p:nvSpPr>
        <p:spPr>
          <a:xfrm>
            <a:off x="-18079" y="120238"/>
            <a:ext cx="9180376" cy="47293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47" name="Google Shape;47;p25"/>
          <p:cNvSpPr txBox="1"/>
          <p:nvPr>
            <p:ph type="title"/>
          </p:nvPr>
        </p:nvSpPr>
        <p:spPr>
          <a:xfrm>
            <a:off x="720090" y="828109"/>
            <a:ext cx="7795260" cy="484748"/>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25"/>
          <p:cNvSpPr txBox="1"/>
          <p:nvPr>
            <p:ph idx="1" type="body"/>
          </p:nvPr>
        </p:nvSpPr>
        <p:spPr>
          <a:xfrm>
            <a:off x="754381" y="1703895"/>
            <a:ext cx="7964942" cy="1217256"/>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25"/>
          <p:cNvSpPr txBox="1"/>
          <p:nvPr>
            <p:ph idx="10" type="dt"/>
          </p:nvPr>
        </p:nvSpPr>
        <p:spPr>
          <a:xfrm>
            <a:off x="115831" y="4818126"/>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25"/>
          <p:cNvSpPr txBox="1"/>
          <p:nvPr>
            <p:ph idx="11" type="ftr"/>
          </p:nvPr>
        </p:nvSpPr>
        <p:spPr>
          <a:xfrm>
            <a:off x="3074670" y="4816958"/>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25"/>
          <p:cNvSpPr txBox="1"/>
          <p:nvPr>
            <p:ph idx="12" type="sldNum"/>
          </p:nvPr>
        </p:nvSpPr>
        <p:spPr>
          <a:xfrm>
            <a:off x="7016489" y="4872591"/>
            <a:ext cx="219612" cy="218008"/>
          </a:xfrm>
          <a:prstGeom prst="rect">
            <a:avLst/>
          </a:prstGeom>
          <a:noFill/>
          <a:ln>
            <a:noFill/>
          </a:ln>
        </p:spPr>
        <p:txBody>
          <a:bodyPr anchorCtr="0" anchor="b" bIns="50800" lIns="50800" spcFirstLastPara="1" rIns="50800" wrap="square" tIns="50800">
            <a:spAutoFit/>
          </a:bodyPr>
          <a:lstStyle>
            <a:lvl1pPr indent="0" lvl="0"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75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showMasterSp="0">
  <p:cSld name="7_Title and Content">
    <p:spTree>
      <p:nvGrpSpPr>
        <p:cNvPr id="58" name="Shape 58"/>
        <p:cNvGrpSpPr/>
        <p:nvPr/>
      </p:nvGrpSpPr>
      <p:grpSpPr>
        <a:xfrm>
          <a:off x="0" y="0"/>
          <a:ext cx="0" cy="0"/>
          <a:chOff x="0" y="0"/>
          <a:chExt cx="0" cy="0"/>
        </a:xfrm>
      </p:grpSpPr>
      <p:pic>
        <p:nvPicPr>
          <p:cNvPr id="59" name="Google Shape;59;p19"/>
          <p:cNvPicPr preferRelativeResize="0"/>
          <p:nvPr/>
        </p:nvPicPr>
        <p:blipFill rotWithShape="1">
          <a:blip r:embed="rId2">
            <a:alphaModFix/>
          </a:blip>
          <a:srcRect b="0" l="0" r="0" t="0"/>
          <a:stretch/>
        </p:blipFill>
        <p:spPr>
          <a:xfrm>
            <a:off x="0" y="0"/>
            <a:ext cx="2102079" cy="5143500"/>
          </a:xfrm>
          <a:prstGeom prst="rect">
            <a:avLst/>
          </a:prstGeom>
          <a:noFill/>
          <a:ln>
            <a:noFill/>
          </a:ln>
        </p:spPr>
      </p:pic>
      <p:sp>
        <p:nvSpPr>
          <p:cNvPr id="60" name="Google Shape;60;p19"/>
          <p:cNvSpPr/>
          <p:nvPr/>
        </p:nvSpPr>
        <p:spPr>
          <a:xfrm>
            <a:off x="-346434" y="0"/>
            <a:ext cx="9490434" cy="5143500"/>
          </a:xfrm>
          <a:custGeom>
            <a:rect b="b" l="l" r="r" t="t"/>
            <a:pathLst>
              <a:path extrusionOk="0" h="2160" w="3986">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rgbClr val="2F3F6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61" name="Google Shape;61;p19"/>
          <p:cNvSpPr txBox="1"/>
          <p:nvPr>
            <p:ph type="title"/>
          </p:nvPr>
        </p:nvSpPr>
        <p:spPr>
          <a:xfrm>
            <a:off x="1746316" y="192853"/>
            <a:ext cx="6769034" cy="46628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DFBB8B"/>
              </a:buClr>
              <a:buSzPts val="2700"/>
              <a:buFont typeface="Arial"/>
              <a:buNone/>
              <a:defRPr sz="2700">
                <a:solidFill>
                  <a:srgbClr val="DFBB8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9"/>
          <p:cNvSpPr txBox="1"/>
          <p:nvPr>
            <p:ph idx="10" type="dt"/>
          </p:nvPr>
        </p:nvSpPr>
        <p:spPr>
          <a:xfrm>
            <a:off x="70111"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D8D8D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DFBB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1pPr>
            <a:lvl2pPr indent="0" lvl="1"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2pPr>
            <a:lvl3pPr indent="0" lvl="2"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3pPr>
            <a:lvl4pPr indent="0" lvl="3"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4pPr>
            <a:lvl5pPr indent="0" lvl="4"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5pPr>
            <a:lvl6pPr indent="0" lvl="5"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6pPr>
            <a:lvl7pPr indent="0" lvl="6"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7pPr>
            <a:lvl8pPr indent="0" lvl="7"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8pPr>
            <a:lvl9pPr indent="0" lvl="8"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19"/>
          <p:cNvSpPr txBox="1"/>
          <p:nvPr>
            <p:ph idx="1" type="body"/>
          </p:nvPr>
        </p:nvSpPr>
        <p:spPr>
          <a:xfrm>
            <a:off x="1304143" y="681293"/>
            <a:ext cx="7226197" cy="409005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750"/>
              </a:spcBef>
              <a:spcAft>
                <a:spcPts val="0"/>
              </a:spcAft>
              <a:buClr>
                <a:schemeClr val="lt2"/>
              </a:buClr>
              <a:buSzPts val="1350"/>
              <a:buNone/>
              <a:defRPr>
                <a:solidFill>
                  <a:schemeClr val="lt2"/>
                </a:solidFill>
              </a:defRPr>
            </a:lvl1pPr>
            <a:lvl2pPr indent="-228600" lvl="1" marL="914400" algn="l">
              <a:lnSpc>
                <a:spcPct val="90000"/>
              </a:lnSpc>
              <a:spcBef>
                <a:spcPts val="375"/>
              </a:spcBef>
              <a:spcAft>
                <a:spcPts val="0"/>
              </a:spcAft>
              <a:buClr>
                <a:schemeClr val="lt2"/>
              </a:buClr>
              <a:buSzPts val="1350"/>
              <a:buNone/>
              <a:defRPr>
                <a:solidFill>
                  <a:schemeClr val="lt2"/>
                </a:solidFill>
              </a:defRPr>
            </a:lvl2pPr>
            <a:lvl3pPr indent="-228600" lvl="2" marL="1371600" algn="l">
              <a:lnSpc>
                <a:spcPct val="90000"/>
              </a:lnSpc>
              <a:spcBef>
                <a:spcPts val="375"/>
              </a:spcBef>
              <a:spcAft>
                <a:spcPts val="0"/>
              </a:spcAft>
              <a:buClr>
                <a:schemeClr val="lt2"/>
              </a:buClr>
              <a:buSzPts val="1350"/>
              <a:buNone/>
              <a:defRPr>
                <a:solidFill>
                  <a:schemeClr val="lt2"/>
                </a:solidFill>
              </a:defRPr>
            </a:lvl3pPr>
            <a:lvl4pPr indent="-228600" lvl="3" marL="1828800" algn="l">
              <a:lnSpc>
                <a:spcPct val="90000"/>
              </a:lnSpc>
              <a:spcBef>
                <a:spcPts val="375"/>
              </a:spcBef>
              <a:spcAft>
                <a:spcPts val="0"/>
              </a:spcAft>
              <a:buClr>
                <a:schemeClr val="lt2"/>
              </a:buClr>
              <a:buSzPts val="1350"/>
              <a:buNone/>
              <a:defRPr>
                <a:solidFill>
                  <a:schemeClr val="lt2"/>
                </a:solidFill>
              </a:defRPr>
            </a:lvl4pPr>
            <a:lvl5pPr indent="-228600" lvl="4" marL="2286000" algn="l">
              <a:lnSpc>
                <a:spcPct val="90000"/>
              </a:lnSpc>
              <a:spcBef>
                <a:spcPts val="375"/>
              </a:spcBef>
              <a:spcAft>
                <a:spcPts val="0"/>
              </a:spcAft>
              <a:buClr>
                <a:schemeClr val="lt2"/>
              </a:buClr>
              <a:buSzPts val="1350"/>
              <a:buNone/>
              <a:defRPr>
                <a:solidFill>
                  <a:schemeClr val="lt2"/>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696">
          <p15:clr>
            <a:srgbClr val="FBAE40"/>
          </p15:clr>
        </p15:guide>
        <p15:guide id="2" pos="14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showMasterSp="0">
  <p:cSld name="5_Title and Content">
    <p:spTree>
      <p:nvGrpSpPr>
        <p:cNvPr id="66" name="Shape 66"/>
        <p:cNvGrpSpPr/>
        <p:nvPr/>
      </p:nvGrpSpPr>
      <p:grpSpPr>
        <a:xfrm>
          <a:off x="0" y="0"/>
          <a:ext cx="0" cy="0"/>
          <a:chOff x="0" y="0"/>
          <a:chExt cx="0" cy="0"/>
        </a:xfrm>
      </p:grpSpPr>
      <p:pic>
        <p:nvPicPr>
          <p:cNvPr descr="A close up of a rock&#10;&#10;Description automatically generated" id="67" name="Google Shape;67;p20"/>
          <p:cNvPicPr preferRelativeResize="0"/>
          <p:nvPr/>
        </p:nvPicPr>
        <p:blipFill rotWithShape="1">
          <a:blip r:embed="rId2">
            <a:alphaModFix/>
          </a:blip>
          <a:srcRect b="0" l="0" r="0" t="0"/>
          <a:stretch/>
        </p:blipFill>
        <p:spPr>
          <a:xfrm>
            <a:off x="0" y="-8681"/>
            <a:ext cx="2074762" cy="5152181"/>
          </a:xfrm>
          <a:prstGeom prst="rect">
            <a:avLst/>
          </a:prstGeom>
          <a:noFill/>
          <a:ln>
            <a:noFill/>
          </a:ln>
        </p:spPr>
      </p:pic>
      <p:sp>
        <p:nvSpPr>
          <p:cNvPr id="68" name="Google Shape;68;p20"/>
          <p:cNvSpPr/>
          <p:nvPr/>
        </p:nvSpPr>
        <p:spPr>
          <a:xfrm>
            <a:off x="-346434" y="0"/>
            <a:ext cx="9490434" cy="5143500"/>
          </a:xfrm>
          <a:custGeom>
            <a:rect b="b" l="l" r="r" t="t"/>
            <a:pathLst>
              <a:path extrusionOk="0" h="2160" w="3986">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rgbClr val="2F3F6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69" name="Google Shape;69;p20"/>
          <p:cNvSpPr txBox="1"/>
          <p:nvPr>
            <p:ph type="title"/>
          </p:nvPr>
        </p:nvSpPr>
        <p:spPr>
          <a:xfrm>
            <a:off x="1746316" y="192856"/>
            <a:ext cx="6769034" cy="46628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DFBB8B"/>
              </a:buClr>
              <a:buSzPts val="2700"/>
              <a:buFont typeface="Arial"/>
              <a:buNone/>
              <a:defRPr sz="2700">
                <a:solidFill>
                  <a:srgbClr val="DFBB8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0" type="dt"/>
          </p:nvPr>
        </p:nvSpPr>
        <p:spPr>
          <a:xfrm>
            <a:off x="70111"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D8D8D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DFBB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1pPr>
            <a:lvl2pPr indent="0" lvl="1"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2pPr>
            <a:lvl3pPr indent="0" lvl="2"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3pPr>
            <a:lvl4pPr indent="0" lvl="3"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4pPr>
            <a:lvl5pPr indent="0" lvl="4"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5pPr>
            <a:lvl6pPr indent="0" lvl="5"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6pPr>
            <a:lvl7pPr indent="0" lvl="6"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7pPr>
            <a:lvl8pPr indent="0" lvl="7"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8pPr>
            <a:lvl9pPr indent="0" lvl="8"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20"/>
          <p:cNvSpPr txBox="1"/>
          <p:nvPr>
            <p:ph idx="1" type="body"/>
          </p:nvPr>
        </p:nvSpPr>
        <p:spPr>
          <a:xfrm>
            <a:off x="1304143" y="681293"/>
            <a:ext cx="7226197" cy="409005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750"/>
              </a:spcBef>
              <a:spcAft>
                <a:spcPts val="0"/>
              </a:spcAft>
              <a:buClr>
                <a:schemeClr val="lt2"/>
              </a:buClr>
              <a:buSzPts val="1350"/>
              <a:buNone/>
              <a:defRPr>
                <a:solidFill>
                  <a:schemeClr val="lt2"/>
                </a:solidFill>
              </a:defRPr>
            </a:lvl1pPr>
            <a:lvl2pPr indent="-228600" lvl="1" marL="914400" algn="l">
              <a:lnSpc>
                <a:spcPct val="90000"/>
              </a:lnSpc>
              <a:spcBef>
                <a:spcPts val="375"/>
              </a:spcBef>
              <a:spcAft>
                <a:spcPts val="0"/>
              </a:spcAft>
              <a:buClr>
                <a:schemeClr val="lt2"/>
              </a:buClr>
              <a:buSzPts val="1350"/>
              <a:buNone/>
              <a:defRPr>
                <a:solidFill>
                  <a:schemeClr val="lt2"/>
                </a:solidFill>
              </a:defRPr>
            </a:lvl2pPr>
            <a:lvl3pPr indent="-228600" lvl="2" marL="1371600" algn="l">
              <a:lnSpc>
                <a:spcPct val="90000"/>
              </a:lnSpc>
              <a:spcBef>
                <a:spcPts val="375"/>
              </a:spcBef>
              <a:spcAft>
                <a:spcPts val="0"/>
              </a:spcAft>
              <a:buClr>
                <a:schemeClr val="lt2"/>
              </a:buClr>
              <a:buSzPts val="1350"/>
              <a:buNone/>
              <a:defRPr>
                <a:solidFill>
                  <a:schemeClr val="lt2"/>
                </a:solidFill>
              </a:defRPr>
            </a:lvl3pPr>
            <a:lvl4pPr indent="-228600" lvl="3" marL="1828800" algn="l">
              <a:lnSpc>
                <a:spcPct val="90000"/>
              </a:lnSpc>
              <a:spcBef>
                <a:spcPts val="375"/>
              </a:spcBef>
              <a:spcAft>
                <a:spcPts val="0"/>
              </a:spcAft>
              <a:buClr>
                <a:schemeClr val="lt2"/>
              </a:buClr>
              <a:buSzPts val="1350"/>
              <a:buNone/>
              <a:defRPr>
                <a:solidFill>
                  <a:schemeClr val="lt2"/>
                </a:solidFill>
              </a:defRPr>
            </a:lvl4pPr>
            <a:lvl5pPr indent="-228600" lvl="4" marL="2286000" algn="l">
              <a:lnSpc>
                <a:spcPct val="90000"/>
              </a:lnSpc>
              <a:spcBef>
                <a:spcPts val="375"/>
              </a:spcBef>
              <a:spcAft>
                <a:spcPts val="0"/>
              </a:spcAft>
              <a:buClr>
                <a:schemeClr val="lt2"/>
              </a:buClr>
              <a:buSzPts val="1350"/>
              <a:buNone/>
              <a:defRPr>
                <a:solidFill>
                  <a:schemeClr val="lt2"/>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696">
          <p15:clr>
            <a:srgbClr val="FBAE40"/>
          </p15:clr>
        </p15:guide>
        <p15:guide id="2" pos="14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showMasterSp="0">
  <p:cSld name="9_Title and Content">
    <p:spTree>
      <p:nvGrpSpPr>
        <p:cNvPr id="74" name="Shape 74"/>
        <p:cNvGrpSpPr/>
        <p:nvPr/>
      </p:nvGrpSpPr>
      <p:grpSpPr>
        <a:xfrm>
          <a:off x="0" y="0"/>
          <a:ext cx="0" cy="0"/>
          <a:chOff x="0" y="0"/>
          <a:chExt cx="0" cy="0"/>
        </a:xfrm>
      </p:grpSpPr>
      <p:sp>
        <p:nvSpPr>
          <p:cNvPr id="75" name="Google Shape;75;p21"/>
          <p:cNvSpPr/>
          <p:nvPr/>
        </p:nvSpPr>
        <p:spPr>
          <a:xfrm>
            <a:off x="0" y="0"/>
            <a:ext cx="9144000" cy="5143500"/>
          </a:xfrm>
          <a:prstGeom prst="rect">
            <a:avLst/>
          </a:prstGeom>
          <a:gradFill>
            <a:gsLst>
              <a:gs pos="0">
                <a:srgbClr val="1D2735"/>
              </a:gs>
              <a:gs pos="26000">
                <a:srgbClr val="1D2735"/>
              </a:gs>
              <a:gs pos="90000">
                <a:srgbClr val="3D4D64"/>
              </a:gs>
              <a:gs pos="100000">
                <a:srgbClr val="3D4D6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6" name="Google Shape;76;p21"/>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1pPr>
            <a:lvl2pPr indent="0" lvl="1"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2pPr>
            <a:lvl3pPr indent="0" lvl="2"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3pPr>
            <a:lvl4pPr indent="0" lvl="3"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4pPr>
            <a:lvl5pPr indent="0" lvl="4"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5pPr>
            <a:lvl6pPr indent="0" lvl="5"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6pPr>
            <a:lvl7pPr indent="0" lvl="6"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7pPr>
            <a:lvl8pPr indent="0" lvl="7"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8pPr>
            <a:lvl9pPr indent="0" lvl="8" marL="0" algn="r">
              <a:lnSpc>
                <a:spcPct val="100000"/>
              </a:lnSpc>
              <a:spcBef>
                <a:spcPts val="0"/>
              </a:spcBef>
              <a:spcAft>
                <a:spcPts val="0"/>
              </a:spcAft>
              <a:buNone/>
              <a:defRPr b="0" i="0" sz="900" u="none" cap="none" strike="noStrike">
                <a:solidFill>
                  <a:srgbClr val="97B1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528">
          <p15:clr>
            <a:srgbClr val="FBAE40"/>
          </p15:clr>
        </p15:guide>
        <p15:guide id="2" pos="34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showMasterSp="0">
  <p:cSld name="8_Title and Content">
    <p:spTree>
      <p:nvGrpSpPr>
        <p:cNvPr id="77" name="Shape 77"/>
        <p:cNvGrpSpPr/>
        <p:nvPr/>
      </p:nvGrpSpPr>
      <p:grpSpPr>
        <a:xfrm>
          <a:off x="0" y="0"/>
          <a:ext cx="0" cy="0"/>
          <a:chOff x="0" y="0"/>
          <a:chExt cx="0" cy="0"/>
        </a:xfrm>
      </p:grpSpPr>
      <p:sp>
        <p:nvSpPr>
          <p:cNvPr id="78" name="Google Shape;78;p26"/>
          <p:cNvSpPr/>
          <p:nvPr/>
        </p:nvSpPr>
        <p:spPr>
          <a:xfrm>
            <a:off x="0" y="0"/>
            <a:ext cx="9144000" cy="5143500"/>
          </a:xfrm>
          <a:prstGeom prst="rect">
            <a:avLst/>
          </a:prstGeom>
          <a:gradFill>
            <a:gsLst>
              <a:gs pos="0">
                <a:schemeClr val="dk1"/>
              </a:gs>
              <a:gs pos="10000">
                <a:schemeClr val="dk1"/>
              </a:gs>
              <a:gs pos="76000">
                <a:srgbClr val="2F3F61"/>
              </a:gs>
              <a:gs pos="100000">
                <a:srgbClr val="2F3F6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9" name="Google Shape;79;p26"/>
          <p:cNvSpPr txBox="1"/>
          <p:nvPr>
            <p:ph idx="10" type="dt"/>
          </p:nvPr>
        </p:nvSpPr>
        <p:spPr>
          <a:xfrm>
            <a:off x="70111"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DFBB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DFBB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6"/>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1pPr>
            <a:lvl2pPr indent="0" lvl="1"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2pPr>
            <a:lvl3pPr indent="0" lvl="2"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3pPr>
            <a:lvl4pPr indent="0" lvl="3"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4pPr>
            <a:lvl5pPr indent="0" lvl="4"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5pPr>
            <a:lvl6pPr indent="0" lvl="5"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6pPr>
            <a:lvl7pPr indent="0" lvl="6"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7pPr>
            <a:lvl8pPr indent="0" lvl="7"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8pPr>
            <a:lvl9pPr indent="0" lvl="8" mar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528">
          <p15:clr>
            <a:srgbClr val="FBAE40"/>
          </p15:clr>
        </p15:guide>
        <p15:guide id="2" pos="3408">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theme" Target="../theme/theme3.xml"/><Relationship Id="rId10" Type="http://schemas.openxmlformats.org/officeDocument/2006/relationships/slideLayout" Target="../slideLayouts/slideLayout15.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ph idx="12" type="sldNum"/>
          </p:nvPr>
        </p:nvSpPr>
        <p:spPr>
          <a:xfrm>
            <a:off x="157940" y="4803964"/>
            <a:ext cx="219612" cy="218008"/>
          </a:xfrm>
          <a:prstGeom prst="rect">
            <a:avLst/>
          </a:prstGeom>
          <a:noFill/>
          <a:ln>
            <a:noFill/>
          </a:ln>
        </p:spPr>
        <p:txBody>
          <a:bodyPr anchorCtr="0" anchor="b" bIns="50800" lIns="50800" spcFirstLastPara="1" rIns="50800" wrap="square" tIns="50800">
            <a:spAutoFit/>
          </a:bodyPr>
          <a:lstStyle>
            <a:lvl1pPr indent="0" lvl="0"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7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p18"/>
          <p:cNvSpPr txBox="1"/>
          <p:nvPr>
            <p:ph type="title"/>
          </p:nvPr>
        </p:nvSpPr>
        <p:spPr>
          <a:xfrm>
            <a:off x="3676454" y="816568"/>
            <a:ext cx="5112487" cy="507831"/>
          </a:xfrm>
          <a:prstGeom prst="rect">
            <a:avLst/>
          </a:prstGeom>
          <a:noFill/>
          <a:ln>
            <a:noFill/>
          </a:ln>
        </p:spPr>
        <p:txBody>
          <a:bodyPr anchorCtr="0" anchor="ctr" bIns="45700" lIns="91425" spcFirstLastPara="1" rIns="91425" wrap="square" tIns="45700">
            <a:spAutoFit/>
          </a:bodyPr>
          <a:lstStyle>
            <a:lvl1pPr lvl="0" marR="0" rtl="0" algn="l">
              <a:lnSpc>
                <a:spcPct val="90000"/>
              </a:lnSpc>
              <a:spcBef>
                <a:spcPts val="0"/>
              </a:spcBef>
              <a:spcAft>
                <a:spcPts val="0"/>
              </a:spcAft>
              <a:buClr>
                <a:srgbClr val="DFBB8B"/>
              </a:buClr>
              <a:buSzPts val="3000"/>
              <a:buFont typeface="Arial"/>
              <a:buNone/>
              <a:defRPr b="0" i="0" sz="3000" u="none" cap="none" strike="noStrike">
                <a:solidFill>
                  <a:srgbClr val="DFBB8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8"/>
          <p:cNvSpPr txBox="1"/>
          <p:nvPr>
            <p:ph idx="1" type="body"/>
          </p:nvPr>
        </p:nvSpPr>
        <p:spPr>
          <a:xfrm>
            <a:off x="3676454" y="1661033"/>
            <a:ext cx="5008578" cy="300082"/>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750"/>
              </a:spcBef>
              <a:spcAft>
                <a:spcPts val="0"/>
              </a:spcAft>
              <a:buClr>
                <a:schemeClr val="lt1"/>
              </a:buClr>
              <a:buSzPts val="1350"/>
              <a:buFont typeface="Arial"/>
              <a:buNone/>
              <a:defRPr b="0" i="0" sz="1350" u="none" cap="none" strike="noStrike">
                <a:solidFill>
                  <a:schemeClr val="lt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5" name="Google Shape;55;p18"/>
          <p:cNvSpPr txBox="1"/>
          <p:nvPr>
            <p:ph idx="10" type="dt"/>
          </p:nvPr>
        </p:nvSpPr>
        <p:spPr>
          <a:xfrm>
            <a:off x="70111"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750" u="none" cap="none" strike="noStrike">
                <a:solidFill>
                  <a:srgbClr val="DFBB8B"/>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 name="Google Shape;56;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750" u="none" cap="none" strike="noStrike">
                <a:solidFill>
                  <a:srgbClr val="DFBB8B"/>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18"/>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DFBB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7.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22.jpg"/><Relationship Id="rId6"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8.png"/><Relationship Id="rId11" Type="http://schemas.openxmlformats.org/officeDocument/2006/relationships/image" Target="../media/image19.jpg"/><Relationship Id="rId10" Type="http://schemas.openxmlformats.org/officeDocument/2006/relationships/image" Target="../media/image21.png"/><Relationship Id="rId12" Type="http://schemas.openxmlformats.org/officeDocument/2006/relationships/image" Target="../media/image30.jpg"/><Relationship Id="rId9" Type="http://schemas.openxmlformats.org/officeDocument/2006/relationships/image" Target="../media/image14.jpg"/><Relationship Id="rId5" Type="http://schemas.openxmlformats.org/officeDocument/2006/relationships/image" Target="../media/image8.jpg"/><Relationship Id="rId6" Type="http://schemas.openxmlformats.org/officeDocument/2006/relationships/image" Target="../media/image26.jpg"/><Relationship Id="rId7" Type="http://schemas.openxmlformats.org/officeDocument/2006/relationships/image" Target="../media/image20.jpg"/><Relationship Id="rId8"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idx="12" type="sldNum"/>
          </p:nvPr>
        </p:nvSpPr>
        <p:spPr>
          <a:xfrm>
            <a:off x="8876544" y="4853677"/>
            <a:ext cx="166712" cy="241092"/>
          </a:xfrm>
          <a:prstGeom prst="rect">
            <a:avLst/>
          </a:prstGeom>
          <a:noFill/>
          <a:ln>
            <a:noFill/>
          </a:ln>
        </p:spPr>
        <p:txBody>
          <a:bodyPr anchorCtr="0" anchor="b" bIns="50800" lIns="50800" spcFirstLastPara="1" rIns="50800" wrap="square" tIns="50800">
            <a:spAutoFit/>
          </a:bodyPr>
          <a:lstStyle/>
          <a:p>
            <a:pPr indent="0" lvl="0" marL="0" rtl="0" algn="r">
              <a:lnSpc>
                <a:spcPct val="100000"/>
              </a:lnSpc>
              <a:spcBef>
                <a:spcPts val="0"/>
              </a:spcBef>
              <a:spcAft>
                <a:spcPts val="0"/>
              </a:spcAft>
              <a:buNone/>
            </a:pPr>
            <a:fld id="{00000000-1234-1234-1234-123412341234}" type="slidenum">
              <a:rPr lang="en-US" sz="900">
                <a:solidFill>
                  <a:srgbClr val="D8D8D8"/>
                </a:solidFill>
              </a:rPr>
              <a:t>‹#›</a:t>
            </a:fld>
            <a:endParaRPr sz="900">
              <a:solidFill>
                <a:srgbClr val="D8D8D8"/>
              </a:solidFill>
            </a:endParaRPr>
          </a:p>
        </p:txBody>
      </p:sp>
      <p:sp>
        <p:nvSpPr>
          <p:cNvPr id="120" name="Google Shape;120;p1"/>
          <p:cNvSpPr txBox="1"/>
          <p:nvPr>
            <p:ph idx="1" type="subTitle"/>
          </p:nvPr>
        </p:nvSpPr>
        <p:spPr>
          <a:xfrm>
            <a:off x="1306640" y="2588764"/>
            <a:ext cx="5575008" cy="1274245"/>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rPr b="1" lang="en-US" sz="1400">
                <a:solidFill>
                  <a:srgbClr val="FFFFFF"/>
                </a:solidFill>
                <a:latin typeface="Arial"/>
                <a:ea typeface="Arial"/>
                <a:cs typeface="Arial"/>
                <a:sym typeface="Arial"/>
              </a:rPr>
              <a:t>Tiffany Morgan</a:t>
            </a:r>
            <a:endParaRPr/>
          </a:p>
          <a:p>
            <a:pPr indent="0" lvl="0" marL="0" rtl="0" algn="l">
              <a:lnSpc>
                <a:spcPct val="100000"/>
              </a:lnSpc>
              <a:spcBef>
                <a:spcPts val="400"/>
              </a:spcBef>
              <a:spcAft>
                <a:spcPts val="0"/>
              </a:spcAft>
              <a:buSzPts val="1400"/>
              <a:buNone/>
            </a:pPr>
            <a:r>
              <a:rPr lang="en-US" sz="1400">
                <a:solidFill>
                  <a:srgbClr val="FFFFFF"/>
                </a:solidFill>
              </a:rPr>
              <a:t>Mars Exploration Program, Deputy Director</a:t>
            </a:r>
            <a:endParaRPr/>
          </a:p>
          <a:p>
            <a:pPr indent="0" lvl="0" marL="0" rtl="0" algn="l">
              <a:lnSpc>
                <a:spcPct val="100000"/>
              </a:lnSpc>
              <a:spcBef>
                <a:spcPts val="400"/>
              </a:spcBef>
              <a:spcAft>
                <a:spcPts val="0"/>
              </a:spcAft>
              <a:buSzPts val="1400"/>
              <a:buNone/>
            </a:pPr>
            <a:r>
              <a:t/>
            </a:r>
            <a:endParaRPr sz="1400">
              <a:solidFill>
                <a:srgbClr val="FFFFFF"/>
              </a:solidFill>
            </a:endParaRPr>
          </a:p>
          <a:p>
            <a:pPr indent="0" lvl="0" marL="0" rtl="0" algn="l">
              <a:lnSpc>
                <a:spcPct val="100000"/>
              </a:lnSpc>
              <a:spcBef>
                <a:spcPts val="400"/>
              </a:spcBef>
              <a:spcAft>
                <a:spcPts val="0"/>
              </a:spcAft>
              <a:buSzPts val="1400"/>
              <a:buNone/>
            </a:pPr>
            <a:r>
              <a:rPr b="1" lang="en-US" sz="1400">
                <a:solidFill>
                  <a:srgbClr val="FFFFFF"/>
                </a:solidFill>
              </a:rPr>
              <a:t>Michael Meyer</a:t>
            </a:r>
            <a:endParaRPr/>
          </a:p>
          <a:p>
            <a:pPr indent="0" lvl="0" marL="0" rtl="0" algn="l">
              <a:lnSpc>
                <a:spcPct val="100000"/>
              </a:lnSpc>
              <a:spcBef>
                <a:spcPts val="400"/>
              </a:spcBef>
              <a:spcAft>
                <a:spcPts val="0"/>
              </a:spcAft>
              <a:buSzPts val="1400"/>
              <a:buNone/>
            </a:pPr>
            <a:r>
              <a:rPr lang="en-US" sz="1400">
                <a:solidFill>
                  <a:srgbClr val="FFFFFF"/>
                </a:solidFill>
              </a:rPr>
              <a:t>Lead Mars Scientist</a:t>
            </a:r>
            <a:endParaRPr/>
          </a:p>
          <a:p>
            <a:pPr indent="0" lvl="0" marL="0" rtl="0" algn="l">
              <a:lnSpc>
                <a:spcPct val="100000"/>
              </a:lnSpc>
              <a:spcBef>
                <a:spcPts val="300"/>
              </a:spcBef>
              <a:spcAft>
                <a:spcPts val="0"/>
              </a:spcAft>
              <a:buSzPts val="1050"/>
              <a:buNone/>
            </a:pPr>
            <a:r>
              <a:t/>
            </a:r>
            <a:endParaRPr sz="1050">
              <a:solidFill>
                <a:srgbClr val="FFFFFF"/>
              </a:solidFill>
            </a:endParaRPr>
          </a:p>
          <a:p>
            <a:pPr indent="0" lvl="0" marL="0" rtl="0" algn="l">
              <a:lnSpc>
                <a:spcPct val="100000"/>
              </a:lnSpc>
              <a:spcBef>
                <a:spcPts val="300"/>
              </a:spcBef>
              <a:spcAft>
                <a:spcPts val="0"/>
              </a:spcAft>
              <a:buSzPts val="1400"/>
              <a:buNone/>
            </a:pPr>
            <a:r>
              <a:rPr b="1" lang="en-US" sz="1400">
                <a:solidFill>
                  <a:srgbClr val="FFFFFF"/>
                </a:solidFill>
              </a:rPr>
              <a:t>NASA Planetary Science Advisory Committee (PAC) Meeting</a:t>
            </a:r>
            <a:endParaRPr/>
          </a:p>
          <a:p>
            <a:pPr indent="0" lvl="0" marL="0" rtl="0" algn="l">
              <a:lnSpc>
                <a:spcPct val="100000"/>
              </a:lnSpc>
              <a:spcBef>
                <a:spcPts val="300"/>
              </a:spcBef>
              <a:spcAft>
                <a:spcPts val="0"/>
              </a:spcAft>
              <a:buSzPts val="1050"/>
              <a:buNone/>
            </a:pPr>
            <a:r>
              <a:rPr lang="en-US" sz="1050">
                <a:solidFill>
                  <a:srgbClr val="FFFFFF"/>
                </a:solidFill>
                <a:latin typeface="Arial"/>
                <a:ea typeface="Arial"/>
                <a:cs typeface="Arial"/>
                <a:sym typeface="Arial"/>
              </a:rPr>
              <a:t>November 2023</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0"/>
          <p:cNvSpPr txBox="1"/>
          <p:nvPr>
            <p:ph type="title"/>
          </p:nvPr>
        </p:nvSpPr>
        <p:spPr>
          <a:xfrm>
            <a:off x="1746316" y="192856"/>
            <a:ext cx="7328572" cy="46628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DFBB8B"/>
              </a:buClr>
              <a:buSzPts val="2700"/>
              <a:buFont typeface="Arial"/>
              <a:buNone/>
            </a:pPr>
            <a:r>
              <a:rPr lang="en-US"/>
              <a:t>MSR Campaign Science Organization</a:t>
            </a:r>
            <a:endParaRPr/>
          </a:p>
        </p:txBody>
      </p:sp>
      <p:sp>
        <p:nvSpPr>
          <p:cNvPr id="250" name="Google Shape;250;p10"/>
          <p:cNvSpPr txBox="1"/>
          <p:nvPr/>
        </p:nvSpPr>
        <p:spPr>
          <a:xfrm>
            <a:off x="991756" y="1495680"/>
            <a:ext cx="5497770" cy="1793283"/>
          </a:xfrm>
          <a:prstGeom prst="rect">
            <a:avLst/>
          </a:prstGeom>
          <a:solidFill>
            <a:srgbClr val="E1EFD8"/>
          </a:solidFill>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MSR Campaign Science Executive Group </a:t>
            </a:r>
            <a:endParaRPr/>
          </a:p>
        </p:txBody>
      </p:sp>
      <p:sp>
        <p:nvSpPr>
          <p:cNvPr id="251" name="Google Shape;251;p10"/>
          <p:cNvSpPr txBox="1"/>
          <p:nvPr/>
        </p:nvSpPr>
        <p:spPr>
          <a:xfrm>
            <a:off x="2605753" y="1071051"/>
            <a:ext cx="2269777" cy="300083"/>
          </a:xfrm>
          <a:prstGeom prst="rect">
            <a:avLst/>
          </a:prstGeom>
          <a:solidFill>
            <a:srgbClr val="E1EFD8"/>
          </a:solid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Dual Agency Leadership</a:t>
            </a:r>
            <a:endParaRPr b="0" i="0" sz="900" u="none" cap="none" strike="noStrike">
              <a:solidFill>
                <a:srgbClr val="FF0000"/>
              </a:solidFill>
              <a:latin typeface="Arial"/>
              <a:ea typeface="Arial"/>
              <a:cs typeface="Arial"/>
              <a:sym typeface="Arial"/>
            </a:endParaRPr>
          </a:p>
        </p:txBody>
      </p:sp>
      <p:sp>
        <p:nvSpPr>
          <p:cNvPr id="252" name="Google Shape;252;p10"/>
          <p:cNvSpPr txBox="1"/>
          <p:nvPr/>
        </p:nvSpPr>
        <p:spPr>
          <a:xfrm>
            <a:off x="2138966" y="1722087"/>
            <a:ext cx="3203350" cy="715580"/>
          </a:xfrm>
          <a:prstGeom prst="rect">
            <a:avLst/>
          </a:prstGeom>
          <a:solidFill>
            <a:srgbClr val="E1EFD8"/>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MSR Science Leadership</a:t>
            </a:r>
            <a:endParaRPr/>
          </a:p>
        </p:txBody>
      </p:sp>
      <p:sp>
        <p:nvSpPr>
          <p:cNvPr id="253" name="Google Shape;253;p10"/>
          <p:cNvSpPr txBox="1"/>
          <p:nvPr/>
        </p:nvSpPr>
        <p:spPr>
          <a:xfrm>
            <a:off x="2351216" y="1954335"/>
            <a:ext cx="1250481" cy="323165"/>
          </a:xfrm>
          <a:prstGeom prst="rect">
            <a:avLst/>
          </a:prstGeom>
          <a:solidFill>
            <a:srgbClr val="D8E2F3"/>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MSR Lead Scientist</a:t>
            </a:r>
            <a:endParaRPr/>
          </a:p>
          <a:p>
            <a:pPr indent="0" lvl="0" marL="0" marR="0" rtl="0" algn="ctr">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Michael Meyer</a:t>
            </a:r>
            <a:endParaRPr b="0" i="0" sz="788" u="none" cap="none" strike="noStrike">
              <a:solidFill>
                <a:srgbClr val="000000"/>
              </a:solidFill>
              <a:latin typeface="Arial"/>
              <a:ea typeface="Arial"/>
              <a:cs typeface="Arial"/>
              <a:sym typeface="Arial"/>
            </a:endParaRPr>
          </a:p>
        </p:txBody>
      </p:sp>
      <p:sp>
        <p:nvSpPr>
          <p:cNvPr id="254" name="Google Shape;254;p10"/>
          <p:cNvSpPr txBox="1"/>
          <p:nvPr/>
        </p:nvSpPr>
        <p:spPr>
          <a:xfrm>
            <a:off x="3831520" y="1953694"/>
            <a:ext cx="1250481" cy="323165"/>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MSR Lead Scientist</a:t>
            </a:r>
            <a:endParaRPr/>
          </a:p>
          <a:p>
            <a:pPr indent="0" lvl="0" marL="0" marR="0" rtl="0" algn="ctr">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Gerhard Kminek</a:t>
            </a:r>
            <a:endParaRPr b="0" i="0" sz="788" u="none" cap="none" strike="noStrike">
              <a:solidFill>
                <a:srgbClr val="000000"/>
              </a:solidFill>
              <a:latin typeface="Arial"/>
              <a:ea typeface="Arial"/>
              <a:cs typeface="Arial"/>
              <a:sym typeface="Arial"/>
            </a:endParaRPr>
          </a:p>
        </p:txBody>
      </p:sp>
      <p:sp>
        <p:nvSpPr>
          <p:cNvPr id="255" name="Google Shape;255;p10"/>
          <p:cNvSpPr txBox="1"/>
          <p:nvPr/>
        </p:nvSpPr>
        <p:spPr>
          <a:xfrm>
            <a:off x="1160030" y="3846376"/>
            <a:ext cx="1239318" cy="900150"/>
          </a:xfrm>
          <a:prstGeom prst="rect">
            <a:avLst/>
          </a:prstGeom>
          <a:solidFill>
            <a:srgbClr val="F8CEB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M2020 Science Office/Team</a:t>
            </a:r>
            <a:endParaRPr b="0" i="0" sz="600" u="none" cap="none" strike="noStrike">
              <a:solidFill>
                <a:srgbClr val="000000"/>
              </a:solidFill>
              <a:latin typeface="Arial"/>
              <a:ea typeface="Arial"/>
              <a:cs typeface="Arial"/>
              <a:sym typeface="Arial"/>
            </a:endParaRPr>
          </a:p>
        </p:txBody>
      </p:sp>
      <p:cxnSp>
        <p:nvCxnSpPr>
          <p:cNvPr id="256" name="Google Shape;256;p10"/>
          <p:cNvCxnSpPr>
            <a:stCxn id="255" idx="0"/>
            <a:endCxn id="257" idx="2"/>
          </p:cNvCxnSpPr>
          <p:nvPr/>
        </p:nvCxnSpPr>
        <p:spPr>
          <a:xfrm rot="-5400000">
            <a:off x="1440239" y="3506326"/>
            <a:ext cx="679500" cy="600"/>
          </a:xfrm>
          <a:prstGeom prst="bentConnector3">
            <a:avLst>
              <a:gd fmla="val 49992" name="adj1"/>
            </a:avLst>
          </a:prstGeom>
          <a:noFill/>
          <a:ln cap="flat" cmpd="sng" w="9525">
            <a:solidFill>
              <a:schemeClr val="lt1"/>
            </a:solidFill>
            <a:prstDash val="solid"/>
            <a:miter lim="800000"/>
            <a:headEnd len="sm" w="sm" type="none"/>
            <a:tailEnd len="sm" w="sm" type="none"/>
          </a:ln>
        </p:spPr>
      </p:cxnSp>
      <p:sp>
        <p:nvSpPr>
          <p:cNvPr id="257" name="Google Shape;257;p10"/>
          <p:cNvSpPr txBox="1"/>
          <p:nvPr/>
        </p:nvSpPr>
        <p:spPr>
          <a:xfrm>
            <a:off x="1253027" y="2843822"/>
            <a:ext cx="1053325" cy="323165"/>
          </a:xfrm>
          <a:prstGeom prst="rect">
            <a:avLst/>
          </a:prstGeom>
          <a:solidFill>
            <a:srgbClr val="D8E2F3"/>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M2020 PS</a:t>
            </a:r>
            <a:endParaRPr/>
          </a:p>
          <a:p>
            <a:pPr indent="0" lvl="0" marL="0" marR="0" rtl="0" algn="ctr">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Ken Farley </a:t>
            </a:r>
            <a:endParaRPr b="0" i="0" sz="600" u="none" cap="none" strike="noStrike">
              <a:solidFill>
                <a:srgbClr val="000000"/>
              </a:solidFill>
              <a:latin typeface="Arial"/>
              <a:ea typeface="Arial"/>
              <a:cs typeface="Arial"/>
              <a:sym typeface="Arial"/>
            </a:endParaRPr>
          </a:p>
        </p:txBody>
      </p:sp>
      <p:sp>
        <p:nvSpPr>
          <p:cNvPr id="258" name="Google Shape;258;p10"/>
          <p:cNvSpPr txBox="1"/>
          <p:nvPr/>
        </p:nvSpPr>
        <p:spPr>
          <a:xfrm>
            <a:off x="2547653" y="2843822"/>
            <a:ext cx="1053325" cy="323165"/>
          </a:xfrm>
          <a:prstGeom prst="rect">
            <a:avLst/>
          </a:prstGeom>
          <a:solidFill>
            <a:srgbClr val="D8E2F3"/>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MSR PS</a:t>
            </a:r>
            <a:endParaRPr/>
          </a:p>
          <a:p>
            <a:pPr indent="0" lvl="0" marL="0" marR="0" rtl="0" algn="ctr">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Mini Wadwha </a:t>
            </a:r>
            <a:endParaRPr b="0" i="0" sz="600" u="none" cap="none" strike="noStrike">
              <a:solidFill>
                <a:srgbClr val="000000"/>
              </a:solidFill>
              <a:latin typeface="Arial"/>
              <a:ea typeface="Arial"/>
              <a:cs typeface="Arial"/>
              <a:sym typeface="Arial"/>
            </a:endParaRPr>
          </a:p>
        </p:txBody>
      </p:sp>
      <p:sp>
        <p:nvSpPr>
          <p:cNvPr id="259" name="Google Shape;259;p10"/>
          <p:cNvSpPr txBox="1"/>
          <p:nvPr/>
        </p:nvSpPr>
        <p:spPr>
          <a:xfrm>
            <a:off x="3749280" y="3607765"/>
            <a:ext cx="2789982" cy="700259"/>
          </a:xfrm>
          <a:prstGeom prst="rect">
            <a:avLst/>
          </a:prstGeom>
          <a:solidFill>
            <a:srgbClr val="E2F0D9"/>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Joint Science Office (JPL/ESA/JSC)</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NASA &amp; ESA Project Scientist (PS)</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Deputy Project Scientists</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Staff</a:t>
            </a:r>
            <a:endParaRPr/>
          </a:p>
        </p:txBody>
      </p:sp>
      <p:sp>
        <p:nvSpPr>
          <p:cNvPr id="260" name="Google Shape;260;p10"/>
          <p:cNvSpPr txBox="1"/>
          <p:nvPr/>
        </p:nvSpPr>
        <p:spPr>
          <a:xfrm>
            <a:off x="3917941" y="2843822"/>
            <a:ext cx="1053325" cy="323165"/>
          </a:xfrm>
          <a:prstGeom prst="rect">
            <a:avLst/>
          </a:prstGeom>
          <a:solidFill>
            <a:srgbClr val="DAE3F3"/>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NASA SRP PS</a:t>
            </a:r>
            <a:endParaRPr/>
          </a:p>
          <a:p>
            <a:pPr indent="0" lvl="0" marL="0" marR="0" rtl="0" algn="ctr">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Dave Beaty</a:t>
            </a:r>
            <a:endParaRPr b="0" i="0" sz="600" u="none" cap="none" strike="noStrike">
              <a:solidFill>
                <a:srgbClr val="000000"/>
              </a:solidFill>
              <a:latin typeface="Arial"/>
              <a:ea typeface="Arial"/>
              <a:cs typeface="Arial"/>
              <a:sym typeface="Arial"/>
            </a:endParaRPr>
          </a:p>
        </p:txBody>
      </p:sp>
      <p:sp>
        <p:nvSpPr>
          <p:cNvPr id="261" name="Google Shape;261;p10"/>
          <p:cNvSpPr txBox="1"/>
          <p:nvPr/>
        </p:nvSpPr>
        <p:spPr>
          <a:xfrm>
            <a:off x="5130016" y="2843822"/>
            <a:ext cx="1053325" cy="323165"/>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ESA SRP PS</a:t>
            </a:r>
            <a:endParaRPr/>
          </a:p>
          <a:p>
            <a:pPr indent="0" lvl="0" marL="0" marR="0" rtl="0" algn="ctr">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Elliot Sefton-Nash</a:t>
            </a:r>
            <a:endParaRPr b="0" i="0" sz="600" u="none" cap="none" strike="noStrike">
              <a:solidFill>
                <a:srgbClr val="000000"/>
              </a:solidFill>
              <a:latin typeface="Arial"/>
              <a:ea typeface="Arial"/>
              <a:cs typeface="Arial"/>
              <a:sym typeface="Arial"/>
            </a:endParaRPr>
          </a:p>
        </p:txBody>
      </p:sp>
      <p:sp>
        <p:nvSpPr>
          <p:cNvPr id="262" name="Google Shape;262;p10"/>
          <p:cNvSpPr txBox="1"/>
          <p:nvPr/>
        </p:nvSpPr>
        <p:spPr>
          <a:xfrm>
            <a:off x="6943990" y="1722087"/>
            <a:ext cx="1474070" cy="715580"/>
          </a:xfrm>
          <a:prstGeom prst="rect">
            <a:avLst/>
          </a:prstGeom>
          <a:solidFill>
            <a:srgbClr val="F8CEB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MSR Campaign Science Group (MSCG)</a:t>
            </a:r>
            <a:endParaRPr b="0" i="0" sz="600" u="none" cap="none" strike="noStrike">
              <a:solidFill>
                <a:srgbClr val="000000"/>
              </a:solidFill>
              <a:latin typeface="Arial"/>
              <a:ea typeface="Arial"/>
              <a:cs typeface="Arial"/>
              <a:sym typeface="Arial"/>
            </a:endParaRPr>
          </a:p>
        </p:txBody>
      </p:sp>
      <p:cxnSp>
        <p:nvCxnSpPr>
          <p:cNvPr id="263" name="Google Shape;263;p10"/>
          <p:cNvCxnSpPr>
            <a:stCxn id="252" idx="3"/>
            <a:endCxn id="262" idx="1"/>
          </p:cNvCxnSpPr>
          <p:nvPr/>
        </p:nvCxnSpPr>
        <p:spPr>
          <a:xfrm>
            <a:off x="5342316" y="2079877"/>
            <a:ext cx="1601700" cy="0"/>
          </a:xfrm>
          <a:prstGeom prst="straightConnector1">
            <a:avLst/>
          </a:prstGeom>
          <a:noFill/>
          <a:ln cap="flat" cmpd="sng" w="9525">
            <a:solidFill>
              <a:schemeClr val="lt1"/>
            </a:solidFill>
            <a:prstDash val="solid"/>
            <a:miter lim="800000"/>
            <a:headEnd len="sm" w="sm" type="none"/>
            <a:tailEnd len="sm" w="sm" type="none"/>
          </a:ln>
        </p:spPr>
      </p:cxnSp>
      <p:cxnSp>
        <p:nvCxnSpPr>
          <p:cNvPr id="264" name="Google Shape;264;p10"/>
          <p:cNvCxnSpPr>
            <a:stCxn id="251" idx="2"/>
            <a:endCxn id="252" idx="0"/>
          </p:cNvCxnSpPr>
          <p:nvPr/>
        </p:nvCxnSpPr>
        <p:spPr>
          <a:xfrm>
            <a:off x="3740642" y="1371134"/>
            <a:ext cx="0" cy="351000"/>
          </a:xfrm>
          <a:prstGeom prst="straightConnector1">
            <a:avLst/>
          </a:prstGeom>
          <a:noFill/>
          <a:ln cap="flat" cmpd="sng" w="9525">
            <a:solidFill>
              <a:schemeClr val="lt1"/>
            </a:solidFill>
            <a:prstDash val="solid"/>
            <a:miter lim="800000"/>
            <a:headEnd len="sm" w="sm" type="none"/>
            <a:tailEnd len="sm" w="sm" type="none"/>
          </a:ln>
        </p:spPr>
      </p:cxnSp>
      <p:sp>
        <p:nvSpPr>
          <p:cNvPr id="265" name="Google Shape;265;p10"/>
          <p:cNvSpPr txBox="1"/>
          <p:nvPr/>
        </p:nvSpPr>
        <p:spPr>
          <a:xfrm>
            <a:off x="2547653" y="3855431"/>
            <a:ext cx="1053323" cy="891095"/>
          </a:xfrm>
          <a:prstGeom prst="rect">
            <a:avLst/>
          </a:prstGeom>
          <a:solidFill>
            <a:srgbClr val="DAE3F3"/>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MSR Program Science Office</a:t>
            </a:r>
            <a:endParaRPr b="0" i="0" sz="600" u="none" cap="none" strike="noStrike">
              <a:solidFill>
                <a:srgbClr val="000000"/>
              </a:solidFill>
              <a:latin typeface="Arial"/>
              <a:ea typeface="Arial"/>
              <a:cs typeface="Arial"/>
              <a:sym typeface="Arial"/>
            </a:endParaRPr>
          </a:p>
        </p:txBody>
      </p:sp>
      <p:cxnSp>
        <p:nvCxnSpPr>
          <p:cNvPr id="266" name="Google Shape;266;p10"/>
          <p:cNvCxnSpPr>
            <a:stCxn id="265" idx="0"/>
            <a:endCxn id="258" idx="2"/>
          </p:cNvCxnSpPr>
          <p:nvPr/>
        </p:nvCxnSpPr>
        <p:spPr>
          <a:xfrm rot="-5400000">
            <a:off x="2730365" y="3510881"/>
            <a:ext cx="688500" cy="600"/>
          </a:xfrm>
          <a:prstGeom prst="bentConnector3">
            <a:avLst>
              <a:gd fmla="val 49996" name="adj1"/>
            </a:avLst>
          </a:prstGeom>
          <a:noFill/>
          <a:ln cap="flat" cmpd="sng" w="9525">
            <a:solidFill>
              <a:schemeClr val="lt1"/>
            </a:solidFill>
            <a:prstDash val="solid"/>
            <a:miter lim="800000"/>
            <a:headEnd len="sm" w="sm" type="none"/>
            <a:tailEnd len="sm" w="sm" type="none"/>
          </a:ln>
        </p:spPr>
      </p:cxnSp>
      <p:sp>
        <p:nvSpPr>
          <p:cNvPr id="267" name="Google Shape;267;p10"/>
          <p:cNvSpPr txBox="1"/>
          <p:nvPr/>
        </p:nvSpPr>
        <p:spPr>
          <a:xfrm>
            <a:off x="3749280" y="4531352"/>
            <a:ext cx="2789982" cy="392366"/>
          </a:xfrm>
          <a:prstGeom prst="rect">
            <a:avLst/>
          </a:prstGeom>
          <a:gradFill>
            <a:gsLst>
              <a:gs pos="0">
                <a:srgbClr val="E3F0D9"/>
              </a:gs>
              <a:gs pos="100000">
                <a:srgbClr val="F8CEB2"/>
              </a:gs>
            </a:gsLst>
            <a:lin ang="10800000" scaled="0"/>
          </a:gra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Subject Specific Working Groups (e.g., SRF Contamination Panel, Rock Team, Gas Team)</a:t>
            </a:r>
            <a:endParaRPr b="0" i="0" sz="600" u="none" cap="none" strike="noStrike">
              <a:solidFill>
                <a:srgbClr val="000000"/>
              </a:solidFill>
              <a:latin typeface="Arial"/>
              <a:ea typeface="Arial"/>
              <a:cs typeface="Arial"/>
              <a:sym typeface="Arial"/>
            </a:endParaRPr>
          </a:p>
        </p:txBody>
      </p:sp>
      <p:cxnSp>
        <p:nvCxnSpPr>
          <p:cNvPr id="268" name="Google Shape;268;p10"/>
          <p:cNvCxnSpPr>
            <a:stCxn id="259" idx="2"/>
            <a:endCxn id="267" idx="0"/>
          </p:cNvCxnSpPr>
          <p:nvPr/>
        </p:nvCxnSpPr>
        <p:spPr>
          <a:xfrm>
            <a:off x="5144271" y="4308024"/>
            <a:ext cx="0" cy="223200"/>
          </a:xfrm>
          <a:prstGeom prst="straightConnector1">
            <a:avLst/>
          </a:prstGeom>
          <a:noFill/>
          <a:ln cap="flat" cmpd="sng" w="9525">
            <a:solidFill>
              <a:schemeClr val="lt1"/>
            </a:solidFill>
            <a:prstDash val="solid"/>
            <a:miter lim="800000"/>
            <a:headEnd len="sm" w="sm" type="none"/>
            <a:tailEnd len="sm" w="sm" type="none"/>
          </a:ln>
        </p:spPr>
      </p:cxnSp>
      <p:cxnSp>
        <p:nvCxnSpPr>
          <p:cNvPr id="269" name="Google Shape;269;p10"/>
          <p:cNvCxnSpPr>
            <a:stCxn id="252" idx="2"/>
            <a:endCxn id="258" idx="0"/>
          </p:cNvCxnSpPr>
          <p:nvPr/>
        </p:nvCxnSpPr>
        <p:spPr>
          <a:xfrm rot="5400000">
            <a:off x="3204391" y="2307617"/>
            <a:ext cx="406200" cy="666300"/>
          </a:xfrm>
          <a:prstGeom prst="bentConnector3">
            <a:avLst>
              <a:gd fmla="val 49994" name="adj1"/>
            </a:avLst>
          </a:prstGeom>
          <a:noFill/>
          <a:ln cap="flat" cmpd="sng" w="9525">
            <a:solidFill>
              <a:srgbClr val="000000"/>
            </a:solidFill>
            <a:prstDash val="dash"/>
            <a:round/>
            <a:headEnd len="sm" w="sm" type="none"/>
            <a:tailEnd len="sm" w="sm" type="none"/>
          </a:ln>
        </p:spPr>
      </p:cxnSp>
      <p:cxnSp>
        <p:nvCxnSpPr>
          <p:cNvPr id="270" name="Google Shape;270;p10"/>
          <p:cNvCxnSpPr/>
          <p:nvPr/>
        </p:nvCxnSpPr>
        <p:spPr>
          <a:xfrm flipH="1">
            <a:off x="1779542" y="2437668"/>
            <a:ext cx="1961100" cy="406200"/>
          </a:xfrm>
          <a:prstGeom prst="bentConnector3">
            <a:avLst>
              <a:gd fmla="val 0" name="adj1"/>
            </a:avLst>
          </a:prstGeom>
          <a:noFill/>
          <a:ln cap="flat" cmpd="sng" w="9525">
            <a:solidFill>
              <a:srgbClr val="000000"/>
            </a:solidFill>
            <a:prstDash val="dash"/>
            <a:round/>
            <a:headEnd len="sm" w="sm" type="none"/>
            <a:tailEnd len="sm" w="sm" type="none"/>
          </a:ln>
        </p:spPr>
      </p:cxnSp>
      <p:cxnSp>
        <p:nvCxnSpPr>
          <p:cNvPr id="271" name="Google Shape;271;p10"/>
          <p:cNvCxnSpPr>
            <a:stCxn id="252" idx="2"/>
            <a:endCxn id="261" idx="0"/>
          </p:cNvCxnSpPr>
          <p:nvPr/>
        </p:nvCxnSpPr>
        <p:spPr>
          <a:xfrm flipH="1" rot="-5400000">
            <a:off x="4495591" y="1682717"/>
            <a:ext cx="406200" cy="1916100"/>
          </a:xfrm>
          <a:prstGeom prst="bentConnector3">
            <a:avLst>
              <a:gd fmla="val 49994" name="adj1"/>
            </a:avLst>
          </a:prstGeom>
          <a:noFill/>
          <a:ln cap="flat" cmpd="sng" w="9525">
            <a:solidFill>
              <a:srgbClr val="000000"/>
            </a:solidFill>
            <a:prstDash val="dash"/>
            <a:round/>
            <a:headEnd len="sm" w="sm" type="none"/>
            <a:tailEnd len="sm" w="sm" type="none"/>
          </a:ln>
        </p:spPr>
      </p:cxnSp>
      <p:cxnSp>
        <p:nvCxnSpPr>
          <p:cNvPr id="272" name="Google Shape;272;p10"/>
          <p:cNvCxnSpPr/>
          <p:nvPr/>
        </p:nvCxnSpPr>
        <p:spPr>
          <a:xfrm>
            <a:off x="3731365" y="2540316"/>
            <a:ext cx="713100" cy="306900"/>
          </a:xfrm>
          <a:prstGeom prst="bentConnector3">
            <a:avLst>
              <a:gd fmla="val 102651" name="adj1"/>
            </a:avLst>
          </a:prstGeom>
          <a:noFill/>
          <a:ln cap="flat" cmpd="sng" w="9525">
            <a:solidFill>
              <a:srgbClr val="000000"/>
            </a:solidFill>
            <a:prstDash val="dash"/>
            <a:round/>
            <a:headEnd len="sm" w="sm" type="none"/>
            <a:tailEnd len="sm" w="sm" type="none"/>
          </a:ln>
        </p:spPr>
      </p:cxnSp>
      <p:cxnSp>
        <p:nvCxnSpPr>
          <p:cNvPr id="273" name="Google Shape;273;p10"/>
          <p:cNvCxnSpPr>
            <a:stCxn id="260" idx="2"/>
            <a:endCxn id="259" idx="0"/>
          </p:cNvCxnSpPr>
          <p:nvPr/>
        </p:nvCxnSpPr>
        <p:spPr>
          <a:xfrm flipH="1" rot="-5400000">
            <a:off x="4574054" y="3037537"/>
            <a:ext cx="440700" cy="699600"/>
          </a:xfrm>
          <a:prstGeom prst="bentConnector3">
            <a:avLst>
              <a:gd fmla="val 50009" name="adj1"/>
            </a:avLst>
          </a:prstGeom>
          <a:noFill/>
          <a:ln cap="flat" cmpd="sng" w="9525">
            <a:solidFill>
              <a:schemeClr val="lt1"/>
            </a:solidFill>
            <a:prstDash val="solid"/>
            <a:miter lim="800000"/>
            <a:headEnd len="sm" w="sm" type="none"/>
            <a:tailEnd len="sm" w="sm" type="none"/>
          </a:ln>
        </p:spPr>
      </p:cxnSp>
      <p:cxnSp>
        <p:nvCxnSpPr>
          <p:cNvPr id="274" name="Google Shape;274;p10"/>
          <p:cNvCxnSpPr>
            <a:stCxn id="261" idx="2"/>
            <a:endCxn id="259" idx="0"/>
          </p:cNvCxnSpPr>
          <p:nvPr/>
        </p:nvCxnSpPr>
        <p:spPr>
          <a:xfrm rot="5400000">
            <a:off x="5180129" y="3131137"/>
            <a:ext cx="440700" cy="512400"/>
          </a:xfrm>
          <a:prstGeom prst="bentConnector3">
            <a:avLst>
              <a:gd fmla="val 50009" name="adj1"/>
            </a:avLst>
          </a:prstGeom>
          <a:noFill/>
          <a:ln cap="flat" cmpd="sng" w="9525">
            <a:solidFill>
              <a:schemeClr val="lt1"/>
            </a:solidFill>
            <a:prstDash val="solid"/>
            <a:miter lim="800000"/>
            <a:headEnd len="sm" w="sm" type="none"/>
            <a:tailEnd len="sm" w="sm" type="none"/>
          </a:ln>
        </p:spPr>
      </p:cxnSp>
      <p:cxnSp>
        <p:nvCxnSpPr>
          <p:cNvPr id="275" name="Google Shape;275;p10"/>
          <p:cNvCxnSpPr>
            <a:endCxn id="259" idx="3"/>
          </p:cNvCxnSpPr>
          <p:nvPr/>
        </p:nvCxnSpPr>
        <p:spPr>
          <a:xfrm rot="5400000">
            <a:off x="5692062" y="2937595"/>
            <a:ext cx="1867500" cy="173100"/>
          </a:xfrm>
          <a:prstGeom prst="bentConnector2">
            <a:avLst/>
          </a:prstGeom>
          <a:noFill/>
          <a:ln cap="flat" cmpd="sng" w="9525">
            <a:solidFill>
              <a:schemeClr val="lt1"/>
            </a:solidFill>
            <a:prstDash val="dash"/>
            <a:round/>
            <a:headEnd len="sm" w="sm" type="none"/>
            <a:tailEnd len="sm" w="sm" type="none"/>
          </a:ln>
        </p:spPr>
      </p:cxnSp>
      <p:cxnSp>
        <p:nvCxnSpPr>
          <p:cNvPr id="276" name="Google Shape;276;p10"/>
          <p:cNvCxnSpPr/>
          <p:nvPr/>
        </p:nvCxnSpPr>
        <p:spPr>
          <a:xfrm>
            <a:off x="5342316" y="2079741"/>
            <a:ext cx="1147210" cy="0"/>
          </a:xfrm>
          <a:prstGeom prst="straightConnector1">
            <a:avLst/>
          </a:prstGeom>
          <a:noFill/>
          <a:ln cap="flat" cmpd="sng" w="9525">
            <a:solidFill>
              <a:schemeClr val="dk1"/>
            </a:solidFill>
            <a:prstDash val="solid"/>
            <a:miter lim="800000"/>
            <a:headEnd len="sm" w="sm" type="none"/>
            <a:tailEnd len="sm" w="sm" type="none"/>
          </a:ln>
        </p:spPr>
      </p:cxnSp>
      <p:cxnSp>
        <p:nvCxnSpPr>
          <p:cNvPr id="277" name="Google Shape;277;p10"/>
          <p:cNvCxnSpPr>
            <a:stCxn id="250" idx="0"/>
          </p:cNvCxnSpPr>
          <p:nvPr/>
        </p:nvCxnSpPr>
        <p:spPr>
          <a:xfrm>
            <a:off x="3740641" y="1495680"/>
            <a:ext cx="1800" cy="226500"/>
          </a:xfrm>
          <a:prstGeom prst="straightConnector1">
            <a:avLst/>
          </a:prstGeom>
          <a:noFill/>
          <a:ln cap="flat" cmpd="sng" w="12700">
            <a:solidFill>
              <a:schemeClr val="dk1"/>
            </a:solidFill>
            <a:prstDash val="solid"/>
            <a:miter lim="800000"/>
            <a:headEnd len="sm" w="sm" type="none"/>
            <a:tailEnd len="sm" w="sm" type="none"/>
          </a:ln>
        </p:spPr>
      </p:cxnSp>
      <p:cxnSp>
        <p:nvCxnSpPr>
          <p:cNvPr id="278" name="Google Shape;278;p10"/>
          <p:cNvCxnSpPr/>
          <p:nvPr/>
        </p:nvCxnSpPr>
        <p:spPr>
          <a:xfrm>
            <a:off x="4444003" y="3163722"/>
            <a:ext cx="0" cy="118872"/>
          </a:xfrm>
          <a:prstGeom prst="straightConnector1">
            <a:avLst/>
          </a:prstGeom>
          <a:noFill/>
          <a:ln cap="flat" cmpd="sng" w="9525">
            <a:solidFill>
              <a:schemeClr val="dk1"/>
            </a:solidFill>
            <a:prstDash val="solid"/>
            <a:miter lim="800000"/>
            <a:headEnd len="sm" w="sm" type="none"/>
            <a:tailEnd len="sm" w="sm" type="none"/>
          </a:ln>
        </p:spPr>
      </p:cxnSp>
      <p:cxnSp>
        <p:nvCxnSpPr>
          <p:cNvPr id="279" name="Google Shape;279;p10"/>
          <p:cNvCxnSpPr/>
          <p:nvPr/>
        </p:nvCxnSpPr>
        <p:spPr>
          <a:xfrm>
            <a:off x="5656678" y="3163722"/>
            <a:ext cx="0" cy="118872"/>
          </a:xfrm>
          <a:prstGeom prst="straightConnector1">
            <a:avLst/>
          </a:prstGeom>
          <a:noFill/>
          <a:ln cap="flat" cmpd="sng" w="9525">
            <a:solidFill>
              <a:schemeClr val="dk1"/>
            </a:solidFill>
            <a:prstDash val="solid"/>
            <a:miter lim="800000"/>
            <a:headEnd len="sm" w="sm" type="none"/>
            <a:tailEnd len="sm" w="sm" type="none"/>
          </a:ln>
        </p:spPr>
      </p:cxnSp>
      <p:cxnSp>
        <p:nvCxnSpPr>
          <p:cNvPr id="280" name="Google Shape;280;p10"/>
          <p:cNvCxnSpPr/>
          <p:nvPr/>
        </p:nvCxnSpPr>
        <p:spPr>
          <a:xfrm>
            <a:off x="3074314" y="3163722"/>
            <a:ext cx="0" cy="118872"/>
          </a:xfrm>
          <a:prstGeom prst="straightConnector1">
            <a:avLst/>
          </a:prstGeom>
          <a:noFill/>
          <a:ln cap="flat" cmpd="sng" w="9525">
            <a:solidFill>
              <a:schemeClr val="dk1"/>
            </a:solidFill>
            <a:prstDash val="solid"/>
            <a:miter lim="800000"/>
            <a:headEnd len="sm" w="sm" type="none"/>
            <a:tailEnd len="sm" w="sm" type="none"/>
          </a:ln>
        </p:spPr>
      </p:cxnSp>
      <p:cxnSp>
        <p:nvCxnSpPr>
          <p:cNvPr id="281" name="Google Shape;281;p10"/>
          <p:cNvCxnSpPr/>
          <p:nvPr/>
        </p:nvCxnSpPr>
        <p:spPr>
          <a:xfrm>
            <a:off x="1778461" y="3163722"/>
            <a:ext cx="0" cy="118872"/>
          </a:xfrm>
          <a:prstGeom prst="straightConnector1">
            <a:avLst/>
          </a:prstGeom>
          <a:noFill/>
          <a:ln cap="flat" cmpd="sng" w="9525">
            <a:solidFill>
              <a:schemeClr val="dk1"/>
            </a:solidFill>
            <a:prstDash val="solid"/>
            <a:miter lim="800000"/>
            <a:headEnd len="sm" w="sm" type="none"/>
            <a:tailEnd len="sm" w="sm" type="none"/>
          </a:ln>
        </p:spPr>
      </p:cxnSp>
      <p:sp>
        <p:nvSpPr>
          <p:cNvPr id="282" name="Google Shape;282;p10"/>
          <p:cNvSpPr/>
          <p:nvPr/>
        </p:nvSpPr>
        <p:spPr>
          <a:xfrm>
            <a:off x="3650712" y="2786267"/>
            <a:ext cx="2987115" cy="1649168"/>
          </a:xfrm>
          <a:prstGeom prst="flowChartAlternateProcess">
            <a:avLst/>
          </a:prstGeom>
          <a:noFill/>
          <a:ln cap="flat" cmpd="sng" w="63500">
            <a:solidFill>
              <a:srgbClr val="E267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83" name="Google Shape;283;p10"/>
          <p:cNvGrpSpPr/>
          <p:nvPr/>
        </p:nvGrpSpPr>
        <p:grpSpPr>
          <a:xfrm>
            <a:off x="6943990" y="3772324"/>
            <a:ext cx="1625168" cy="1151394"/>
            <a:chOff x="6931714" y="3000079"/>
            <a:chExt cx="1690013" cy="1151394"/>
          </a:xfrm>
        </p:grpSpPr>
        <p:sp>
          <p:nvSpPr>
            <p:cNvPr id="284" name="Google Shape;284;p10"/>
            <p:cNvSpPr/>
            <p:nvPr/>
          </p:nvSpPr>
          <p:spPr>
            <a:xfrm>
              <a:off x="6931714" y="3000079"/>
              <a:ext cx="1690013" cy="1151394"/>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285" name="Google Shape;285;p10"/>
            <p:cNvSpPr txBox="1"/>
            <p:nvPr/>
          </p:nvSpPr>
          <p:spPr>
            <a:xfrm>
              <a:off x="7065925" y="3328030"/>
              <a:ext cx="1449426" cy="207749"/>
            </a:xfrm>
            <a:prstGeom prst="rect">
              <a:avLst/>
            </a:prstGeom>
            <a:solidFill>
              <a:srgbClr val="D8E2F3"/>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50" u="none" cap="none" strike="noStrike">
                  <a:solidFill>
                    <a:srgbClr val="000000"/>
                  </a:solidFill>
                  <a:latin typeface="Arial"/>
                  <a:ea typeface="Arial"/>
                  <a:cs typeface="Arial"/>
                  <a:sym typeface="Arial"/>
                </a:rPr>
                <a:t>NASA Appointed</a:t>
              </a:r>
              <a:endParaRPr b="0" i="0" sz="750" u="none" cap="none" strike="noStrike">
                <a:solidFill>
                  <a:srgbClr val="000000"/>
                </a:solidFill>
                <a:latin typeface="Arial"/>
                <a:ea typeface="Arial"/>
                <a:cs typeface="Arial"/>
                <a:sym typeface="Arial"/>
              </a:endParaRPr>
            </a:p>
          </p:txBody>
        </p:sp>
        <p:sp>
          <p:nvSpPr>
            <p:cNvPr id="286" name="Google Shape;286;p10"/>
            <p:cNvSpPr txBox="1"/>
            <p:nvPr/>
          </p:nvSpPr>
          <p:spPr>
            <a:xfrm>
              <a:off x="7065925" y="3609039"/>
              <a:ext cx="1449426" cy="207749"/>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50" u="none" cap="none" strike="noStrike">
                  <a:solidFill>
                    <a:srgbClr val="000000"/>
                  </a:solidFill>
                  <a:latin typeface="Arial"/>
                  <a:ea typeface="Arial"/>
                  <a:cs typeface="Arial"/>
                  <a:sym typeface="Arial"/>
                </a:rPr>
                <a:t>ESA Appointed</a:t>
              </a:r>
              <a:endParaRPr b="0" i="0" sz="750" u="none" cap="none" strike="noStrike">
                <a:solidFill>
                  <a:srgbClr val="000000"/>
                </a:solidFill>
                <a:latin typeface="Arial"/>
                <a:ea typeface="Arial"/>
                <a:cs typeface="Arial"/>
                <a:sym typeface="Arial"/>
              </a:endParaRPr>
            </a:p>
          </p:txBody>
        </p:sp>
        <p:sp>
          <p:nvSpPr>
            <p:cNvPr id="287" name="Google Shape;287;p10"/>
            <p:cNvSpPr txBox="1"/>
            <p:nvPr/>
          </p:nvSpPr>
          <p:spPr>
            <a:xfrm>
              <a:off x="7065925" y="3902815"/>
              <a:ext cx="1449426" cy="207749"/>
            </a:xfrm>
            <a:prstGeom prst="rect">
              <a:avLst/>
            </a:prstGeom>
            <a:solidFill>
              <a:srgbClr val="F8CEB2"/>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50" u="none" cap="none" strike="noStrike">
                  <a:solidFill>
                    <a:srgbClr val="000000"/>
                  </a:solidFill>
                  <a:latin typeface="Arial"/>
                  <a:ea typeface="Arial"/>
                  <a:cs typeface="Arial"/>
                  <a:sym typeface="Arial"/>
                </a:rPr>
                <a:t>Externally Selected</a:t>
              </a:r>
              <a:endParaRPr b="0" i="0" sz="750" u="none" cap="none" strike="noStrike">
                <a:solidFill>
                  <a:srgbClr val="000000"/>
                </a:solidFill>
                <a:latin typeface="Arial"/>
                <a:ea typeface="Arial"/>
                <a:cs typeface="Arial"/>
                <a:sym typeface="Arial"/>
              </a:endParaRPr>
            </a:p>
          </p:txBody>
        </p:sp>
        <p:sp>
          <p:nvSpPr>
            <p:cNvPr id="288" name="Google Shape;288;p10"/>
            <p:cNvSpPr txBox="1"/>
            <p:nvPr/>
          </p:nvSpPr>
          <p:spPr>
            <a:xfrm>
              <a:off x="7065925" y="3042305"/>
              <a:ext cx="1449426" cy="207749"/>
            </a:xfrm>
            <a:prstGeom prst="rect">
              <a:avLst/>
            </a:prstGeom>
            <a:solidFill>
              <a:srgbClr val="E1EFD8"/>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50" u="none" cap="none" strike="noStrike">
                  <a:solidFill>
                    <a:srgbClr val="000000"/>
                  </a:solidFill>
                  <a:latin typeface="Arial"/>
                  <a:ea typeface="Arial"/>
                  <a:cs typeface="Arial"/>
                  <a:sym typeface="Arial"/>
                </a:rPr>
                <a:t>NASA/ESA Jointly Managed</a:t>
              </a:r>
              <a:endParaRPr b="0" i="0" sz="750" u="none" cap="none" strike="noStrike">
                <a:solidFill>
                  <a:srgbClr val="000000"/>
                </a:solidFill>
                <a:latin typeface="Arial"/>
                <a:ea typeface="Arial"/>
                <a:cs typeface="Arial"/>
                <a:sym typeface="Arial"/>
              </a:endParaRPr>
            </a:p>
          </p:txBody>
        </p:sp>
      </p:grpSp>
      <p:grpSp>
        <p:nvGrpSpPr>
          <p:cNvPr id="289" name="Google Shape;289;p10"/>
          <p:cNvGrpSpPr/>
          <p:nvPr/>
        </p:nvGrpSpPr>
        <p:grpSpPr>
          <a:xfrm>
            <a:off x="1792788" y="4793961"/>
            <a:ext cx="1509730" cy="334288"/>
            <a:chOff x="7530035" y="4564956"/>
            <a:chExt cx="1509730" cy="334288"/>
          </a:xfrm>
        </p:grpSpPr>
        <p:cxnSp>
          <p:nvCxnSpPr>
            <p:cNvPr id="290" name="Google Shape;290;p10"/>
            <p:cNvCxnSpPr/>
            <p:nvPr/>
          </p:nvCxnSpPr>
          <p:spPr>
            <a:xfrm rot="10800000">
              <a:off x="7530035" y="4668830"/>
              <a:ext cx="128016" cy="0"/>
            </a:xfrm>
            <a:prstGeom prst="straightConnector1">
              <a:avLst/>
            </a:prstGeom>
            <a:noFill/>
            <a:ln cap="flat" cmpd="sng" w="9525">
              <a:solidFill>
                <a:schemeClr val="lt1"/>
              </a:solidFill>
              <a:prstDash val="dash"/>
              <a:round/>
              <a:headEnd len="sm" w="sm" type="none"/>
              <a:tailEnd len="sm" w="sm" type="none"/>
            </a:ln>
          </p:spPr>
        </p:cxnSp>
        <p:cxnSp>
          <p:nvCxnSpPr>
            <p:cNvPr id="291" name="Google Shape;291;p10"/>
            <p:cNvCxnSpPr/>
            <p:nvPr/>
          </p:nvCxnSpPr>
          <p:spPr>
            <a:xfrm>
              <a:off x="7543659" y="4790184"/>
              <a:ext cx="128016" cy="0"/>
            </a:xfrm>
            <a:prstGeom prst="straightConnector1">
              <a:avLst/>
            </a:prstGeom>
            <a:noFill/>
            <a:ln cap="flat" cmpd="sng" w="9525">
              <a:solidFill>
                <a:schemeClr val="lt1"/>
              </a:solidFill>
              <a:prstDash val="solid"/>
              <a:miter lim="800000"/>
              <a:headEnd len="sm" w="sm" type="none"/>
              <a:tailEnd len="sm" w="sm" type="none"/>
            </a:ln>
          </p:spPr>
        </p:cxnSp>
        <p:sp>
          <p:nvSpPr>
            <p:cNvPr id="292" name="Google Shape;292;p10"/>
            <p:cNvSpPr txBox="1"/>
            <p:nvPr/>
          </p:nvSpPr>
          <p:spPr>
            <a:xfrm>
              <a:off x="7612771" y="4691495"/>
              <a:ext cx="1426994" cy="2077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50" u="none" cap="none" strike="noStrike">
                  <a:solidFill>
                    <a:schemeClr val="lt1"/>
                  </a:solidFill>
                  <a:latin typeface="Arial"/>
                  <a:ea typeface="Arial"/>
                  <a:cs typeface="Arial"/>
                  <a:sym typeface="Arial"/>
                </a:rPr>
                <a:t>Direct Reporting Relationship</a:t>
              </a:r>
              <a:endParaRPr/>
            </a:p>
          </p:txBody>
        </p:sp>
        <p:sp>
          <p:nvSpPr>
            <p:cNvPr id="293" name="Google Shape;293;p10"/>
            <p:cNvSpPr txBox="1"/>
            <p:nvPr/>
          </p:nvSpPr>
          <p:spPr>
            <a:xfrm>
              <a:off x="7612771" y="4564956"/>
              <a:ext cx="1332416" cy="2077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50" u="none" cap="none" strike="noStrike">
                  <a:solidFill>
                    <a:schemeClr val="lt1"/>
                  </a:solidFill>
                  <a:latin typeface="Arial"/>
                  <a:ea typeface="Arial"/>
                  <a:cs typeface="Arial"/>
                  <a:sym typeface="Arial"/>
                </a:rPr>
                <a:t>Programmatic Relationship</a:t>
              </a:r>
              <a:endParaRPr/>
            </a:p>
          </p:txBody>
        </p:sp>
      </p:grpSp>
      <p:grpSp>
        <p:nvGrpSpPr>
          <p:cNvPr id="294" name="Google Shape;294;p10"/>
          <p:cNvGrpSpPr/>
          <p:nvPr/>
        </p:nvGrpSpPr>
        <p:grpSpPr>
          <a:xfrm>
            <a:off x="6625765" y="2666972"/>
            <a:ext cx="2175213" cy="905908"/>
            <a:chOff x="6710003" y="2554243"/>
            <a:chExt cx="2175213" cy="905908"/>
          </a:xfrm>
        </p:grpSpPr>
        <p:sp>
          <p:nvSpPr>
            <p:cNvPr id="295" name="Google Shape;295;p10"/>
            <p:cNvSpPr/>
            <p:nvPr/>
          </p:nvSpPr>
          <p:spPr>
            <a:xfrm>
              <a:off x="7212674" y="2554243"/>
              <a:ext cx="1672542" cy="905908"/>
            </a:xfrm>
            <a:prstGeom prst="roundRect">
              <a:avLst>
                <a:gd fmla="val 16667" name="adj"/>
              </a:avLst>
            </a:prstGeom>
            <a:solidFill>
              <a:srgbClr val="E2671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Current internal SRP science team</a:t>
              </a:r>
              <a:endParaRPr/>
            </a:p>
          </p:txBody>
        </p:sp>
        <p:sp>
          <p:nvSpPr>
            <p:cNvPr id="296" name="Google Shape;296;p10"/>
            <p:cNvSpPr/>
            <p:nvPr/>
          </p:nvSpPr>
          <p:spPr>
            <a:xfrm rot="10800000">
              <a:off x="6710003" y="2774861"/>
              <a:ext cx="492872" cy="468891"/>
            </a:xfrm>
            <a:prstGeom prst="rightArrow">
              <a:avLst>
                <a:gd fmla="val 50000" name="adj1"/>
                <a:gd fmla="val 50000" name="adj2"/>
              </a:avLst>
            </a:prstGeom>
            <a:solidFill>
              <a:srgbClr val="E2671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7" name="Google Shape;297;p10"/>
            <p:cNvSpPr/>
            <p:nvPr/>
          </p:nvSpPr>
          <p:spPr>
            <a:xfrm>
              <a:off x="7193075" y="2899590"/>
              <a:ext cx="64413" cy="219456"/>
            </a:xfrm>
            <a:prstGeom prst="rect">
              <a:avLst/>
            </a:prstGeom>
            <a:solidFill>
              <a:srgbClr val="E2671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98" name="Google Shape;298;p10"/>
          <p:cNvGrpSpPr/>
          <p:nvPr/>
        </p:nvGrpSpPr>
        <p:grpSpPr>
          <a:xfrm>
            <a:off x="6766624" y="810277"/>
            <a:ext cx="2028004" cy="1033421"/>
            <a:chOff x="7097123" y="2709796"/>
            <a:chExt cx="2028004" cy="1033421"/>
          </a:xfrm>
        </p:grpSpPr>
        <p:sp>
          <p:nvSpPr>
            <p:cNvPr id="299" name="Google Shape;299;p10"/>
            <p:cNvSpPr/>
            <p:nvPr/>
          </p:nvSpPr>
          <p:spPr>
            <a:xfrm rot="5400000">
              <a:off x="7857590" y="3253246"/>
              <a:ext cx="492872" cy="487071"/>
            </a:xfrm>
            <a:prstGeom prst="rightArrow">
              <a:avLst>
                <a:gd fmla="val 50000" name="adj1"/>
                <a:gd fmla="val 50000" name="adj2"/>
              </a:avLst>
            </a:prstGeom>
            <a:solidFill>
              <a:srgbClr val="E2671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0" name="Google Shape;300;p10"/>
            <p:cNvSpPr/>
            <p:nvPr/>
          </p:nvSpPr>
          <p:spPr>
            <a:xfrm>
              <a:off x="7097123" y="2709796"/>
              <a:ext cx="2028004" cy="711996"/>
            </a:xfrm>
            <a:prstGeom prst="roundRect">
              <a:avLst>
                <a:gd fmla="val 16667" name="adj"/>
              </a:avLst>
            </a:prstGeom>
            <a:solidFill>
              <a:srgbClr val="E2671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Current community science team</a:t>
              </a:r>
              <a:endParaRPr/>
            </a:p>
          </p:txBody>
        </p:sp>
        <p:sp>
          <p:nvSpPr>
            <p:cNvPr id="301" name="Google Shape;301;p10"/>
            <p:cNvSpPr/>
            <p:nvPr/>
          </p:nvSpPr>
          <p:spPr>
            <a:xfrm rot="5400000">
              <a:off x="8081546" y="3331242"/>
              <a:ext cx="45719" cy="219456"/>
            </a:xfrm>
            <a:prstGeom prst="rect">
              <a:avLst/>
            </a:prstGeom>
            <a:solidFill>
              <a:srgbClr val="E2671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txBox="1"/>
          <p:nvPr>
            <p:ph type="title"/>
          </p:nvPr>
        </p:nvSpPr>
        <p:spPr>
          <a:xfrm>
            <a:off x="1746315" y="192856"/>
            <a:ext cx="7255235" cy="46628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DFBB8B"/>
              </a:buClr>
              <a:buSzPts val="2700"/>
              <a:buFont typeface="Arial"/>
              <a:buNone/>
            </a:pPr>
            <a:r>
              <a:rPr lang="en-US"/>
              <a:t>Notional Plan for SRP Science Team</a:t>
            </a:r>
            <a:endParaRPr/>
          </a:p>
        </p:txBody>
      </p:sp>
      <p:sp>
        <p:nvSpPr>
          <p:cNvPr id="308" name="Google Shape;308;p11"/>
          <p:cNvSpPr txBox="1"/>
          <p:nvPr>
            <p:ph idx="11" type="ftr"/>
          </p:nvPr>
        </p:nvSpPr>
        <p:spPr>
          <a:xfrm>
            <a:off x="3028950" y="4897891"/>
            <a:ext cx="3086100"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Pre-Decisional - For planning and discussion purposes only</a:t>
            </a:r>
            <a:endParaRPr/>
          </a:p>
        </p:txBody>
      </p:sp>
      <p:sp>
        <p:nvSpPr>
          <p:cNvPr id="309" name="Google Shape;309;p11"/>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graphicFrame>
        <p:nvGraphicFramePr>
          <p:cNvPr id="310" name="Google Shape;310;p11"/>
          <p:cNvGraphicFramePr/>
          <p:nvPr/>
        </p:nvGraphicFramePr>
        <p:xfrm>
          <a:off x="1094561" y="2319499"/>
          <a:ext cx="3000000" cy="3000000"/>
        </p:xfrm>
        <a:graphic>
          <a:graphicData uri="http://schemas.openxmlformats.org/drawingml/2006/table">
            <a:tbl>
              <a:tblPr bandRow="1" firstRow="1">
                <a:noFill/>
                <a:tableStyleId>{3C27AD7A-D53D-4E45-9BB8-4065EBDCED2F}</a:tableStyleId>
              </a:tblPr>
              <a:tblGrid>
                <a:gridCol w="608225"/>
                <a:gridCol w="608225"/>
                <a:gridCol w="608225"/>
                <a:gridCol w="608225"/>
                <a:gridCol w="608225"/>
                <a:gridCol w="608225"/>
                <a:gridCol w="608225"/>
                <a:gridCol w="608225"/>
                <a:gridCol w="608225"/>
                <a:gridCol w="608225"/>
                <a:gridCol w="608225"/>
                <a:gridCol w="608225"/>
                <a:gridCol w="608225"/>
              </a:tblGrid>
              <a:tr h="237300">
                <a:tc>
                  <a:txBody>
                    <a:bodyPr/>
                    <a:lstStyle/>
                    <a:p>
                      <a:pPr indent="0" lvl="0" marL="0" marR="0" rtl="0" algn="l">
                        <a:spcBef>
                          <a:spcPts val="0"/>
                        </a:spcBef>
                        <a:spcAft>
                          <a:spcPts val="0"/>
                        </a:spcAft>
                        <a:buNone/>
                      </a:pPr>
                      <a:r>
                        <a:rPr lang="en-US" sz="1000" u="none" cap="none" strike="noStrike"/>
                        <a:t>FY24</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FY25</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FY26</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FY27</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FY28</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FY29</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FY30</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FY31</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FY32</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FY33</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FY34</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FY35</a:t>
                      </a:r>
                      <a:endParaRPr/>
                    </a:p>
                  </a:txBody>
                  <a:tcPr marT="34300" marB="34300" marR="68575" marL="68575">
                    <a:solidFill>
                      <a:srgbClr val="ABACAF"/>
                    </a:solidFill>
                  </a:tcPr>
                </a:tc>
                <a:tc>
                  <a:txBody>
                    <a:bodyPr/>
                    <a:lstStyle/>
                    <a:p>
                      <a:pPr indent="0" lvl="0" marL="0" marR="0" rtl="0" algn="l">
                        <a:spcBef>
                          <a:spcPts val="0"/>
                        </a:spcBef>
                        <a:spcAft>
                          <a:spcPts val="0"/>
                        </a:spcAft>
                        <a:buNone/>
                      </a:pPr>
                      <a:r>
                        <a:rPr lang="en-US" sz="1000"/>
                        <a:t>FY36</a:t>
                      </a:r>
                      <a:endParaRPr/>
                    </a:p>
                  </a:txBody>
                  <a:tcPr marT="34300" marB="34300" marR="68575" marL="68575">
                    <a:solidFill>
                      <a:srgbClr val="ABACAF"/>
                    </a:solidFill>
                  </a:tcPr>
                </a:tc>
              </a:tr>
              <a:tr h="698450">
                <a:tc gridSpan="13">
                  <a:txBody>
                    <a:bodyPr/>
                    <a:lstStyle/>
                    <a:p>
                      <a:pPr indent="0" lvl="0" marL="0" marR="0" rtl="0" algn="l">
                        <a:spcBef>
                          <a:spcPts val="0"/>
                        </a:spcBef>
                        <a:spcAft>
                          <a:spcPts val="0"/>
                        </a:spcAft>
                        <a:buNone/>
                      </a:pPr>
                      <a:r>
                        <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t/>
                      </a:r>
                      <a:endParaRPr sz="1000"/>
                    </a:p>
                  </a:txBody>
                  <a:tcPr marT="34300" marB="34300" marR="68575" marL="68575"/>
                </a:tc>
                <a:tc hMerge="1"/>
                <a:tc hMerge="1"/>
                <a:tc hMerge="1"/>
                <a:tc hMerge="1"/>
                <a:tc hMerge="1"/>
                <a:tc hMerge="1"/>
                <a:tc hMerge="1"/>
                <a:tc hMerge="1"/>
                <a:tc hMerge="1"/>
                <a:tc hMerge="1"/>
                <a:tc hMerge="1"/>
                <a:tc hMerge="1"/>
              </a:tr>
              <a:tr h="698450">
                <a:tc gridSpan="13">
                  <a:txBody>
                    <a:bodyPr/>
                    <a:lstStyle/>
                    <a:p>
                      <a:pPr indent="0" lvl="0" marL="0" marR="0" rtl="0" algn="l">
                        <a:spcBef>
                          <a:spcPts val="0"/>
                        </a:spcBef>
                        <a:spcAft>
                          <a:spcPts val="0"/>
                        </a:spcAft>
                        <a:buNone/>
                      </a:pPr>
                      <a:r>
                        <a:t/>
                      </a:r>
                      <a:endParaRPr sz="1000"/>
                    </a:p>
                  </a:txBody>
                  <a:tcPr marT="34300" marB="34300" marR="68575" marL="68575"/>
                </a:tc>
                <a:tc hMerge="1"/>
                <a:tc hMerge="1"/>
                <a:tc hMerge="1"/>
                <a:tc hMerge="1"/>
                <a:tc hMerge="1"/>
                <a:tc hMerge="1"/>
                <a:tc hMerge="1"/>
                <a:tc hMerge="1"/>
                <a:tc hMerge="1"/>
                <a:tc hMerge="1"/>
                <a:tc hMerge="1"/>
                <a:tc hMerge="1"/>
              </a:tr>
              <a:tr h="698450">
                <a:tc gridSpan="13">
                  <a:txBody>
                    <a:bodyPr/>
                    <a:lstStyle/>
                    <a:p>
                      <a:pPr indent="0" lvl="0" marL="0" marR="0" rtl="0" algn="l">
                        <a:spcBef>
                          <a:spcPts val="0"/>
                        </a:spcBef>
                        <a:spcAft>
                          <a:spcPts val="0"/>
                        </a:spcAft>
                        <a:buNone/>
                      </a:pPr>
                      <a:r>
                        <a:t/>
                      </a:r>
                      <a:endParaRPr sz="1000"/>
                    </a:p>
                  </a:txBody>
                  <a:tcPr marT="34300" marB="34300" marR="68575" marL="68575"/>
                </a:tc>
                <a:tc hMerge="1"/>
                <a:tc hMerge="1"/>
                <a:tc hMerge="1"/>
                <a:tc hMerge="1"/>
                <a:tc hMerge="1"/>
                <a:tc hMerge="1"/>
                <a:tc hMerge="1"/>
                <a:tc hMerge="1"/>
                <a:tc hMerge="1"/>
                <a:tc hMerge="1"/>
                <a:tc hMerge="1"/>
                <a:tc hMerge="1"/>
              </a:tr>
            </a:tbl>
          </a:graphicData>
        </a:graphic>
      </p:graphicFrame>
      <p:sp>
        <p:nvSpPr>
          <p:cNvPr id="311" name="Google Shape;311;p11"/>
          <p:cNvSpPr/>
          <p:nvPr/>
        </p:nvSpPr>
        <p:spPr>
          <a:xfrm>
            <a:off x="1084206" y="3015425"/>
            <a:ext cx="1974433" cy="240030"/>
          </a:xfrm>
          <a:prstGeom prst="rect">
            <a:avLst/>
          </a:prstGeom>
          <a:noFill/>
          <a:ln>
            <a:noFill/>
          </a:ln>
        </p:spPr>
        <p:txBody>
          <a:bodyPr anchorCtr="0" anchor="b" bIns="34275" lIns="68575" spcFirstLastPara="1" rIns="68575" wrap="square" tIns="34275">
            <a:noAutofit/>
          </a:bodyPr>
          <a:lstStyle/>
          <a:p>
            <a:pPr indent="0" lvl="0" marL="0" marR="0" rtl="0" algn="l">
              <a:lnSpc>
                <a:spcPct val="100000"/>
              </a:lnSpc>
              <a:spcBef>
                <a:spcPts val="0"/>
              </a:spcBef>
              <a:spcAft>
                <a:spcPts val="0"/>
              </a:spcAft>
              <a:buNone/>
            </a:pPr>
            <a:r>
              <a:rPr b="1" i="0" lang="en-US" sz="788" u="none" cap="none" strike="noStrike">
                <a:solidFill>
                  <a:srgbClr val="757070"/>
                </a:solidFill>
                <a:latin typeface="Arial"/>
                <a:ea typeface="Arial"/>
                <a:cs typeface="Arial"/>
                <a:sym typeface="Arial"/>
              </a:rPr>
              <a:t>Community sourced science teams</a:t>
            </a:r>
            <a:endParaRPr/>
          </a:p>
        </p:txBody>
      </p:sp>
      <p:grpSp>
        <p:nvGrpSpPr>
          <p:cNvPr id="312" name="Google Shape;312;p11"/>
          <p:cNvGrpSpPr/>
          <p:nvPr/>
        </p:nvGrpSpPr>
        <p:grpSpPr>
          <a:xfrm>
            <a:off x="1084206" y="2554870"/>
            <a:ext cx="7921204" cy="2108999"/>
            <a:chOff x="282551" y="1583266"/>
            <a:chExt cx="8693170" cy="2314533"/>
          </a:xfrm>
        </p:grpSpPr>
        <p:sp>
          <p:nvSpPr>
            <p:cNvPr id="313" name="Google Shape;313;p11"/>
            <p:cNvSpPr/>
            <p:nvPr/>
          </p:nvSpPr>
          <p:spPr>
            <a:xfrm>
              <a:off x="1959428" y="3102428"/>
              <a:ext cx="685800" cy="685800"/>
            </a:xfrm>
            <a:prstGeom prst="rect">
              <a:avLst/>
            </a:prstGeom>
            <a:noFill/>
            <a:ln>
              <a:noFill/>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None/>
              </a:pPr>
              <a:r>
                <a:t/>
              </a:r>
              <a:endParaRPr b="1" i="0" sz="2100" u="none" cap="none" strike="noStrike">
                <a:solidFill>
                  <a:srgbClr val="757070"/>
                </a:solidFill>
                <a:latin typeface="Arial"/>
                <a:ea typeface="Arial"/>
                <a:cs typeface="Arial"/>
                <a:sym typeface="Arial"/>
              </a:endParaRPr>
            </a:p>
          </p:txBody>
        </p:sp>
        <p:sp>
          <p:nvSpPr>
            <p:cNvPr id="314" name="Google Shape;314;p11"/>
            <p:cNvSpPr/>
            <p:nvPr/>
          </p:nvSpPr>
          <p:spPr>
            <a:xfrm>
              <a:off x="293914" y="1698096"/>
              <a:ext cx="4816864" cy="198436"/>
            </a:xfrm>
            <a:prstGeom prst="chevron">
              <a:avLst>
                <a:gd fmla="val 50000"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MCSG1</a:t>
              </a:r>
              <a:endParaRPr b="0" i="0" sz="1350" u="none" cap="none" strike="noStrike">
                <a:solidFill>
                  <a:schemeClr val="lt1"/>
                </a:solidFill>
                <a:latin typeface="Arial"/>
                <a:ea typeface="Arial"/>
                <a:cs typeface="Arial"/>
                <a:sym typeface="Arial"/>
              </a:endParaRPr>
            </a:p>
          </p:txBody>
        </p:sp>
        <p:sp>
          <p:nvSpPr>
            <p:cNvPr id="315" name="Google Shape;315;p11"/>
            <p:cNvSpPr/>
            <p:nvPr/>
          </p:nvSpPr>
          <p:spPr>
            <a:xfrm>
              <a:off x="2884578" y="2431990"/>
              <a:ext cx="236463" cy="240030"/>
            </a:xfrm>
            <a:prstGeom prst="diamond">
              <a:avLst/>
            </a:prstGeom>
            <a:solidFill>
              <a:srgbClr val="D0CECE"/>
            </a:solidFill>
            <a:ln cap="flat" cmpd="sng" w="9525">
              <a:solidFill>
                <a:schemeClr val="dk1"/>
              </a:solidFill>
              <a:prstDash val="solid"/>
              <a:miter lim="800000"/>
              <a:headEnd len="sm" w="sm" type="none"/>
              <a:tailEnd len="sm" w="sm" type="none"/>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None/>
              </a:pPr>
              <a:r>
                <a:t/>
              </a:r>
              <a:endParaRPr b="1" i="0" sz="2100" u="none" cap="none" strike="noStrike">
                <a:solidFill>
                  <a:srgbClr val="757070"/>
                </a:solidFill>
                <a:latin typeface="Arial"/>
                <a:ea typeface="Arial"/>
                <a:cs typeface="Arial"/>
                <a:sym typeface="Arial"/>
              </a:endParaRPr>
            </a:p>
          </p:txBody>
        </p:sp>
        <p:sp>
          <p:nvSpPr>
            <p:cNvPr id="316" name="Google Shape;316;p11"/>
            <p:cNvSpPr/>
            <p:nvPr/>
          </p:nvSpPr>
          <p:spPr>
            <a:xfrm>
              <a:off x="551975" y="2425423"/>
              <a:ext cx="236463" cy="240030"/>
            </a:xfrm>
            <a:prstGeom prst="diamond">
              <a:avLst/>
            </a:prstGeom>
            <a:solidFill>
              <a:srgbClr val="D0CECE"/>
            </a:solidFill>
            <a:ln cap="flat" cmpd="sng" w="9525">
              <a:solidFill>
                <a:schemeClr val="dk1"/>
              </a:solidFill>
              <a:prstDash val="solid"/>
              <a:miter lim="800000"/>
              <a:headEnd len="sm" w="sm" type="none"/>
              <a:tailEnd len="sm" w="sm" type="none"/>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None/>
              </a:pPr>
              <a:r>
                <a:t/>
              </a:r>
              <a:endParaRPr b="1" i="0" sz="2100" u="none" cap="none" strike="noStrike">
                <a:solidFill>
                  <a:srgbClr val="757070"/>
                </a:solidFill>
                <a:latin typeface="Arial"/>
                <a:ea typeface="Arial"/>
                <a:cs typeface="Arial"/>
                <a:sym typeface="Arial"/>
              </a:endParaRPr>
            </a:p>
          </p:txBody>
        </p:sp>
        <p:sp>
          <p:nvSpPr>
            <p:cNvPr id="317" name="Google Shape;317;p11"/>
            <p:cNvSpPr txBox="1"/>
            <p:nvPr/>
          </p:nvSpPr>
          <p:spPr>
            <a:xfrm>
              <a:off x="342814" y="2623574"/>
              <a:ext cx="654784" cy="2786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MDT-1</a:t>
              </a:r>
              <a:endParaRPr/>
            </a:p>
          </p:txBody>
        </p:sp>
        <p:sp>
          <p:nvSpPr>
            <p:cNvPr id="318" name="Google Shape;318;p11"/>
            <p:cNvSpPr/>
            <p:nvPr/>
          </p:nvSpPr>
          <p:spPr>
            <a:xfrm>
              <a:off x="3556602" y="2648692"/>
              <a:ext cx="236463" cy="240030"/>
            </a:xfrm>
            <a:prstGeom prst="diamond">
              <a:avLst/>
            </a:prstGeom>
            <a:solidFill>
              <a:srgbClr val="D0CECE"/>
            </a:solidFill>
            <a:ln cap="flat" cmpd="sng" w="9525">
              <a:solidFill>
                <a:schemeClr val="dk1"/>
              </a:solidFill>
              <a:prstDash val="solid"/>
              <a:miter lim="800000"/>
              <a:headEnd len="sm" w="sm" type="none"/>
              <a:tailEnd len="sm" w="sm" type="none"/>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None/>
              </a:pPr>
              <a:r>
                <a:t/>
              </a:r>
              <a:endParaRPr b="1" i="0" sz="2100" u="none" cap="none" strike="noStrike">
                <a:solidFill>
                  <a:srgbClr val="757070"/>
                </a:solidFill>
                <a:latin typeface="Arial"/>
                <a:ea typeface="Arial"/>
                <a:cs typeface="Arial"/>
                <a:sym typeface="Arial"/>
              </a:endParaRPr>
            </a:p>
          </p:txBody>
        </p:sp>
        <p:sp>
          <p:nvSpPr>
            <p:cNvPr id="319" name="Google Shape;319;p11"/>
            <p:cNvSpPr txBox="1"/>
            <p:nvPr/>
          </p:nvSpPr>
          <p:spPr>
            <a:xfrm>
              <a:off x="2733471" y="2619860"/>
              <a:ext cx="538675" cy="2786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AO 1</a:t>
              </a:r>
              <a:endParaRPr/>
            </a:p>
          </p:txBody>
        </p:sp>
        <p:sp>
          <p:nvSpPr>
            <p:cNvPr id="320" name="Google Shape;320;p11"/>
            <p:cNvSpPr/>
            <p:nvPr/>
          </p:nvSpPr>
          <p:spPr>
            <a:xfrm>
              <a:off x="4324781" y="2443783"/>
              <a:ext cx="236463" cy="240030"/>
            </a:xfrm>
            <a:prstGeom prst="diamond">
              <a:avLst/>
            </a:prstGeom>
            <a:solidFill>
              <a:srgbClr val="D0CECE"/>
            </a:solidFill>
            <a:ln cap="flat" cmpd="sng" w="9525">
              <a:solidFill>
                <a:schemeClr val="dk1"/>
              </a:solidFill>
              <a:prstDash val="solid"/>
              <a:miter lim="800000"/>
              <a:headEnd len="sm" w="sm" type="none"/>
              <a:tailEnd len="sm" w="sm" type="none"/>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None/>
              </a:pPr>
              <a:r>
                <a:t/>
              </a:r>
              <a:endParaRPr b="1" i="0" sz="2100" u="none" cap="none" strike="noStrike">
                <a:solidFill>
                  <a:srgbClr val="757070"/>
                </a:solidFill>
                <a:latin typeface="Arial"/>
                <a:ea typeface="Arial"/>
                <a:cs typeface="Arial"/>
                <a:sym typeface="Arial"/>
              </a:endParaRPr>
            </a:p>
          </p:txBody>
        </p:sp>
        <p:sp>
          <p:nvSpPr>
            <p:cNvPr id="321" name="Google Shape;321;p11"/>
            <p:cNvSpPr txBox="1"/>
            <p:nvPr/>
          </p:nvSpPr>
          <p:spPr>
            <a:xfrm>
              <a:off x="4174878" y="2628960"/>
              <a:ext cx="538675" cy="2786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AO 2</a:t>
              </a:r>
              <a:endParaRPr/>
            </a:p>
          </p:txBody>
        </p:sp>
        <p:cxnSp>
          <p:nvCxnSpPr>
            <p:cNvPr id="322" name="Google Shape;322;p11"/>
            <p:cNvCxnSpPr/>
            <p:nvPr/>
          </p:nvCxnSpPr>
          <p:spPr>
            <a:xfrm flipH="1">
              <a:off x="7052724" y="1583266"/>
              <a:ext cx="9" cy="2301674"/>
            </a:xfrm>
            <a:prstGeom prst="straightConnector1">
              <a:avLst/>
            </a:prstGeom>
            <a:noFill/>
            <a:ln cap="flat" cmpd="sng" w="12700">
              <a:solidFill>
                <a:schemeClr val="accent1"/>
              </a:solidFill>
              <a:prstDash val="solid"/>
              <a:round/>
              <a:headEnd len="sm" w="sm" type="none"/>
              <a:tailEnd len="sm" w="sm" type="none"/>
            </a:ln>
          </p:spPr>
        </p:cxnSp>
        <p:sp>
          <p:nvSpPr>
            <p:cNvPr id="323" name="Google Shape;323;p11"/>
            <p:cNvSpPr txBox="1"/>
            <p:nvPr/>
          </p:nvSpPr>
          <p:spPr>
            <a:xfrm>
              <a:off x="6935202" y="2498538"/>
              <a:ext cx="798488" cy="4559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Arial"/>
                  <a:ea typeface="Arial"/>
                  <a:cs typeface="Arial"/>
                  <a:sym typeface="Arial"/>
                </a:rPr>
                <a:t>Sample Arrival</a:t>
              </a:r>
              <a:endParaRPr/>
            </a:p>
          </p:txBody>
        </p:sp>
        <p:sp>
          <p:nvSpPr>
            <p:cNvPr id="324" name="Google Shape;324;p11"/>
            <p:cNvSpPr/>
            <p:nvPr/>
          </p:nvSpPr>
          <p:spPr>
            <a:xfrm>
              <a:off x="5075098" y="1700033"/>
              <a:ext cx="3900623" cy="194561"/>
            </a:xfrm>
            <a:prstGeom prst="chevron">
              <a:avLst>
                <a:gd fmla="val 50000" name="adj"/>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SRP Science Team (Draft name: MSST)</a:t>
              </a:r>
              <a:endParaRPr/>
            </a:p>
          </p:txBody>
        </p:sp>
        <p:sp>
          <p:nvSpPr>
            <p:cNvPr id="325" name="Google Shape;325;p11"/>
            <p:cNvSpPr txBox="1"/>
            <p:nvPr/>
          </p:nvSpPr>
          <p:spPr>
            <a:xfrm>
              <a:off x="3347442" y="2868300"/>
              <a:ext cx="654784" cy="2786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MDT-2</a:t>
              </a:r>
              <a:endParaRPr/>
            </a:p>
          </p:txBody>
        </p:sp>
        <p:sp>
          <p:nvSpPr>
            <p:cNvPr id="326" name="Google Shape;326;p11"/>
            <p:cNvSpPr/>
            <p:nvPr/>
          </p:nvSpPr>
          <p:spPr>
            <a:xfrm>
              <a:off x="5070863" y="3558471"/>
              <a:ext cx="3900623" cy="194561"/>
            </a:xfrm>
            <a:prstGeom prst="chevron">
              <a:avLst>
                <a:gd fmla="val 50000" name="adj"/>
              </a:avLst>
            </a:prstGeom>
            <a:solidFill>
              <a:srgbClr val="6A554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SRP PSG (Draft name: MCSG2)</a:t>
              </a:r>
              <a:endParaRPr/>
            </a:p>
          </p:txBody>
        </p:sp>
        <p:sp>
          <p:nvSpPr>
            <p:cNvPr id="327" name="Google Shape;327;p11"/>
            <p:cNvSpPr/>
            <p:nvPr/>
          </p:nvSpPr>
          <p:spPr>
            <a:xfrm>
              <a:off x="293915" y="2872522"/>
              <a:ext cx="1974433" cy="240030"/>
            </a:xfrm>
            <a:prstGeom prst="rect">
              <a:avLst/>
            </a:prstGeom>
            <a:noFill/>
            <a:ln>
              <a:noFill/>
            </a:ln>
          </p:spPr>
          <p:txBody>
            <a:bodyPr anchorCtr="0" anchor="b" bIns="34275" lIns="68575" spcFirstLastPara="1" rIns="68575" wrap="square" tIns="34275">
              <a:noAutofit/>
            </a:bodyPr>
            <a:lstStyle/>
            <a:p>
              <a:pPr indent="0" lvl="0" marL="0" marR="0" rtl="0" algn="l">
                <a:lnSpc>
                  <a:spcPct val="100000"/>
                </a:lnSpc>
                <a:spcBef>
                  <a:spcPts val="0"/>
                </a:spcBef>
                <a:spcAft>
                  <a:spcPts val="0"/>
                </a:spcAft>
                <a:buNone/>
              </a:pPr>
              <a:r>
                <a:rPr b="1" i="0" lang="en-US" sz="788" u="none" cap="none" strike="noStrike">
                  <a:solidFill>
                    <a:srgbClr val="757070"/>
                  </a:solidFill>
                  <a:latin typeface="Arial"/>
                  <a:ea typeface="Arial"/>
                  <a:cs typeface="Arial"/>
                  <a:sym typeface="Arial"/>
                </a:rPr>
                <a:t>Key milestones</a:t>
              </a:r>
              <a:endParaRPr/>
            </a:p>
          </p:txBody>
        </p:sp>
        <p:sp>
          <p:nvSpPr>
            <p:cNvPr id="328" name="Google Shape;328;p11"/>
            <p:cNvSpPr/>
            <p:nvPr/>
          </p:nvSpPr>
          <p:spPr>
            <a:xfrm>
              <a:off x="282551" y="3657769"/>
              <a:ext cx="1974433" cy="240030"/>
            </a:xfrm>
            <a:prstGeom prst="rect">
              <a:avLst/>
            </a:prstGeom>
            <a:noFill/>
            <a:ln>
              <a:noFill/>
            </a:ln>
          </p:spPr>
          <p:txBody>
            <a:bodyPr anchorCtr="0" anchor="b" bIns="34275" lIns="68575" spcFirstLastPara="1" rIns="68575" wrap="square" tIns="34275">
              <a:noAutofit/>
            </a:bodyPr>
            <a:lstStyle/>
            <a:p>
              <a:pPr indent="0" lvl="0" marL="0" marR="0" rtl="0" algn="l">
                <a:lnSpc>
                  <a:spcPct val="100000"/>
                </a:lnSpc>
                <a:spcBef>
                  <a:spcPts val="0"/>
                </a:spcBef>
                <a:spcAft>
                  <a:spcPts val="0"/>
                </a:spcAft>
                <a:buNone/>
              </a:pPr>
              <a:r>
                <a:rPr b="1" i="0" lang="en-US" sz="788" u="none" cap="none" strike="noStrike">
                  <a:solidFill>
                    <a:srgbClr val="757070"/>
                  </a:solidFill>
                  <a:latin typeface="Arial"/>
                  <a:ea typeface="Arial"/>
                  <a:cs typeface="Arial"/>
                  <a:sym typeface="Arial"/>
                </a:rPr>
                <a:t>Science management</a:t>
              </a:r>
              <a:endParaRPr/>
            </a:p>
          </p:txBody>
        </p:sp>
        <p:sp>
          <p:nvSpPr>
            <p:cNvPr id="329" name="Google Shape;329;p11"/>
            <p:cNvSpPr/>
            <p:nvPr/>
          </p:nvSpPr>
          <p:spPr>
            <a:xfrm>
              <a:off x="318037" y="3258452"/>
              <a:ext cx="8653449" cy="206356"/>
            </a:xfrm>
            <a:prstGeom prst="chevron">
              <a:avLst>
                <a:gd fmla="val 50000" name="adj"/>
              </a:avLst>
            </a:prstGeom>
            <a:solidFill>
              <a:srgbClr val="947C6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SRP Joint Science Office</a:t>
              </a:r>
              <a:endParaRPr/>
            </a:p>
          </p:txBody>
        </p:sp>
        <p:sp>
          <p:nvSpPr>
            <p:cNvPr id="330" name="Google Shape;330;p11"/>
            <p:cNvSpPr/>
            <p:nvPr/>
          </p:nvSpPr>
          <p:spPr>
            <a:xfrm>
              <a:off x="1833303" y="1967805"/>
              <a:ext cx="5219422" cy="198436"/>
            </a:xfrm>
            <a:prstGeom prst="chevron">
              <a:avLst>
                <a:gd fmla="val 50000" name="adj"/>
              </a:avLst>
            </a:prstGeom>
            <a:solidFill>
              <a:srgbClr val="2E75B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R&amp;A Activities</a:t>
              </a:r>
              <a:endParaRPr/>
            </a:p>
          </p:txBody>
        </p:sp>
        <p:sp>
          <p:nvSpPr>
            <p:cNvPr id="331" name="Google Shape;331;p11"/>
            <p:cNvSpPr/>
            <p:nvPr/>
          </p:nvSpPr>
          <p:spPr>
            <a:xfrm>
              <a:off x="7052724" y="1967805"/>
              <a:ext cx="1918762" cy="198436"/>
            </a:xfrm>
            <a:prstGeom prst="chevron">
              <a:avLst>
                <a:gd fmla="val 50000" name="adj"/>
              </a:avLst>
            </a:prstGeom>
            <a:solidFill>
              <a:srgbClr val="2E75B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Sample Science</a:t>
              </a:r>
              <a:endParaRPr/>
            </a:p>
          </p:txBody>
        </p:sp>
      </p:grpSp>
      <p:sp>
        <p:nvSpPr>
          <p:cNvPr id="332" name="Google Shape;332;p11"/>
          <p:cNvSpPr txBox="1"/>
          <p:nvPr>
            <p:ph idx="1" type="body"/>
          </p:nvPr>
        </p:nvSpPr>
        <p:spPr>
          <a:xfrm>
            <a:off x="1329705" y="804979"/>
            <a:ext cx="7226197" cy="1290372"/>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lt2"/>
              </a:buClr>
              <a:buSzPts val="1200"/>
              <a:buFont typeface="Arial"/>
              <a:buChar char="•"/>
            </a:pPr>
            <a:r>
              <a:rPr lang="en-US" sz="1200"/>
              <a:t>Regardless of phase, a science group will always be in place to participate in relevant activities</a:t>
            </a:r>
            <a:endParaRPr/>
          </a:p>
          <a:p>
            <a:pPr indent="-171450" lvl="0" marL="171450" rtl="0" algn="l">
              <a:lnSpc>
                <a:spcPct val="100000"/>
              </a:lnSpc>
              <a:spcBef>
                <a:spcPts val="750"/>
              </a:spcBef>
              <a:spcAft>
                <a:spcPts val="0"/>
              </a:spcAft>
              <a:buClr>
                <a:schemeClr val="lt2"/>
              </a:buClr>
              <a:buSzPts val="1200"/>
              <a:buFont typeface="Arial"/>
              <a:buChar char="•"/>
            </a:pPr>
            <a:r>
              <a:rPr lang="en-US" sz="1200"/>
              <a:t>AO 1 will cover large instruments that need to be installed in the SRF during construction. AO 2 includes all other instruments both inside and outside the SRF. </a:t>
            </a:r>
            <a:endParaRPr/>
          </a:p>
          <a:p>
            <a:pPr indent="-171450" lvl="0" marL="171450" rtl="0" algn="l">
              <a:lnSpc>
                <a:spcPct val="100000"/>
              </a:lnSpc>
              <a:spcBef>
                <a:spcPts val="750"/>
              </a:spcBef>
              <a:spcAft>
                <a:spcPts val="0"/>
              </a:spcAft>
              <a:buClr>
                <a:schemeClr val="lt2"/>
              </a:buClr>
              <a:buSzPts val="1200"/>
              <a:buFont typeface="Arial"/>
              <a:buChar char="•"/>
            </a:pPr>
            <a:r>
              <a:rPr lang="en-US" sz="1200"/>
              <a:t>PSG is sourced from SRP science team alongside project scientists</a:t>
            </a:r>
            <a:endParaRPr/>
          </a:p>
          <a:p>
            <a:pPr indent="-171450" lvl="0" marL="171450" rtl="0" algn="l">
              <a:lnSpc>
                <a:spcPct val="100000"/>
              </a:lnSpc>
              <a:spcBef>
                <a:spcPts val="750"/>
              </a:spcBef>
              <a:spcAft>
                <a:spcPts val="0"/>
              </a:spcAft>
              <a:buClr>
                <a:schemeClr val="lt2"/>
              </a:buClr>
              <a:buSzPts val="1200"/>
              <a:buFont typeface="Arial"/>
              <a:buChar char="•"/>
            </a:pPr>
            <a:r>
              <a:rPr b="1" lang="en-US" sz="1200"/>
              <a:t>Until AO-2, the community is represented by the MCSG </a:t>
            </a:r>
            <a:endParaRPr sz="1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12"/>
          <p:cNvPicPr preferRelativeResize="0"/>
          <p:nvPr/>
        </p:nvPicPr>
        <p:blipFill rotWithShape="1">
          <a:blip r:embed="rId3">
            <a:alphaModFix/>
          </a:blip>
          <a:srcRect b="0" l="0" r="0" t="0"/>
          <a:stretch/>
        </p:blipFill>
        <p:spPr>
          <a:xfrm>
            <a:off x="0" y="2449641"/>
            <a:ext cx="9144000" cy="2693859"/>
          </a:xfrm>
          <a:prstGeom prst="rect">
            <a:avLst/>
          </a:prstGeom>
          <a:noFill/>
          <a:ln>
            <a:noFill/>
          </a:ln>
        </p:spPr>
      </p:pic>
      <p:sp>
        <p:nvSpPr>
          <p:cNvPr id="339" name="Google Shape;339;p12"/>
          <p:cNvSpPr txBox="1"/>
          <p:nvPr>
            <p:ph type="title"/>
          </p:nvPr>
        </p:nvSpPr>
        <p:spPr>
          <a:xfrm>
            <a:off x="1746316" y="192853"/>
            <a:ext cx="6769034" cy="46628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DFBB8B"/>
              </a:buClr>
              <a:buSzPts val="2400"/>
              <a:buFont typeface="Arial"/>
              <a:buNone/>
            </a:pPr>
            <a:r>
              <a:rPr lang="en-US" sz="2400"/>
              <a:t>Mars Science Laboratory (MSL) Curiosity</a:t>
            </a:r>
            <a:endParaRPr/>
          </a:p>
        </p:txBody>
      </p:sp>
      <p:sp>
        <p:nvSpPr>
          <p:cNvPr id="340" name="Google Shape;340;p12"/>
          <p:cNvSpPr txBox="1"/>
          <p:nvPr>
            <p:ph idx="1" type="body"/>
          </p:nvPr>
        </p:nvSpPr>
        <p:spPr>
          <a:xfrm>
            <a:off x="1304143" y="681293"/>
            <a:ext cx="7226197" cy="159939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1500"/>
              <a:buNone/>
            </a:pPr>
            <a:r>
              <a:rPr lang="en-US" sz="1500">
                <a:solidFill>
                  <a:srgbClr val="97B1D4"/>
                </a:solidFill>
              </a:rPr>
              <a:t> </a:t>
            </a:r>
            <a:r>
              <a:rPr lang="en-US" sz="1400">
                <a:solidFill>
                  <a:srgbClr val="97B1D4"/>
                </a:solidFill>
              </a:rPr>
              <a:t>Curiosity arrived at Gediz Vallis ridge August 14</a:t>
            </a:r>
            <a:r>
              <a:rPr baseline="30000" lang="en-US" sz="1400">
                <a:solidFill>
                  <a:srgbClr val="97B1D4"/>
                </a:solidFill>
              </a:rPr>
              <a:t>th</a:t>
            </a:r>
            <a:r>
              <a:rPr lang="en-US" sz="1400">
                <a:solidFill>
                  <a:srgbClr val="97B1D4"/>
                </a:solidFill>
              </a:rPr>
              <a:t>!</a:t>
            </a:r>
            <a:endParaRPr sz="1500">
              <a:solidFill>
                <a:srgbClr val="97B1D4"/>
              </a:solidFill>
            </a:endParaRPr>
          </a:p>
          <a:p>
            <a:pPr indent="-171450" lvl="0" marL="171450" rtl="0" algn="l">
              <a:lnSpc>
                <a:spcPct val="100000"/>
              </a:lnSpc>
              <a:spcBef>
                <a:spcPts val="900"/>
              </a:spcBef>
              <a:spcAft>
                <a:spcPts val="0"/>
              </a:spcAft>
              <a:buClr>
                <a:srgbClr val="FFFFFF"/>
              </a:buClr>
              <a:buSzPts val="1200"/>
              <a:buFont typeface="Arial"/>
              <a:buChar char="•"/>
            </a:pPr>
            <a:r>
              <a:rPr lang="en-US" sz="1200"/>
              <a:t>“After three years, we finally found a spot where Mars allowed Curiosity to safely access the steep ridge,”  Ashwin Vasavada (Project Scientist) commenting on reaching the ridge after previous attempts were thwarted by gator-back rocks and steep slopes</a:t>
            </a:r>
            <a:endParaRPr/>
          </a:p>
          <a:p>
            <a:pPr indent="-171450" lvl="0" marL="171450" rtl="0" algn="l">
              <a:lnSpc>
                <a:spcPct val="100000"/>
              </a:lnSpc>
              <a:spcBef>
                <a:spcPts val="900"/>
              </a:spcBef>
              <a:spcAft>
                <a:spcPts val="0"/>
              </a:spcAft>
              <a:buClr>
                <a:srgbClr val="FFFFFF"/>
              </a:buClr>
              <a:buSzPts val="1200"/>
              <a:buFont typeface="Arial"/>
              <a:buChar char="•"/>
            </a:pPr>
            <a:r>
              <a:rPr lang="en-US" sz="1200"/>
              <a:t>Curiosity acquired a drilled sample from light-toned bedrock found in the dark-light interlayered bands of the magnesium sulfate-bearing unit. This is the 3</a:t>
            </a:r>
            <a:r>
              <a:rPr baseline="30000" lang="en-US" sz="1200"/>
              <a:t>rd</a:t>
            </a:r>
            <a:r>
              <a:rPr lang="en-US" sz="1200"/>
              <a:t> drill sample since encountering the unit ~115 vertical meters below, and 39</a:t>
            </a:r>
            <a:r>
              <a:rPr baseline="30000" lang="en-US" sz="1200"/>
              <a:t>th</a:t>
            </a:r>
            <a:r>
              <a:rPr lang="en-US" sz="1200"/>
              <a:t> drill sample overall.</a:t>
            </a:r>
            <a:endParaRPr/>
          </a:p>
        </p:txBody>
      </p:sp>
      <p:sp>
        <p:nvSpPr>
          <p:cNvPr id="341" name="Google Shape;341;p12"/>
          <p:cNvSpPr txBox="1"/>
          <p:nvPr>
            <p:ph idx="4294967295" type="sldNum"/>
          </p:nvPr>
        </p:nvSpPr>
        <p:spPr>
          <a:xfrm>
            <a:off x="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solidFill>
                  <a:srgbClr val="B5B5B5"/>
                </a:solidFill>
              </a:rPr>
              <a:t>‹#›</a:t>
            </a:fld>
            <a:endParaRPr>
              <a:solidFill>
                <a:srgbClr val="B5B5B5"/>
              </a:solidFill>
            </a:endParaRPr>
          </a:p>
        </p:txBody>
      </p:sp>
      <p:sp>
        <p:nvSpPr>
          <p:cNvPr id="342" name="Google Shape;342;p12"/>
          <p:cNvSpPr txBox="1"/>
          <p:nvPr/>
        </p:nvSpPr>
        <p:spPr>
          <a:xfrm>
            <a:off x="70111" y="4750296"/>
            <a:ext cx="6357657" cy="307777"/>
          </a:xfrm>
          <a:prstGeom prst="rect">
            <a:avLst/>
          </a:prstGeom>
          <a:solidFill>
            <a:srgbClr val="8E817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FFFFFF"/>
                </a:solidFill>
                <a:latin typeface="Arial"/>
                <a:ea typeface="Arial"/>
                <a:cs typeface="Arial"/>
                <a:sym typeface="Arial"/>
              </a:rPr>
              <a:t>NASA’s Curiosity captured this panorama while parked below Gediz Vallis Ridge (seen at right), a formation that preserves a record of one of the last wet periods seen on this part of Mars. After previous attempts, the rover finally reached the ridge on its fourth try. </a:t>
            </a:r>
            <a:r>
              <a:rPr b="1" i="0" lang="en-US" sz="700" u="none" cap="none" strike="noStrike">
                <a:solidFill>
                  <a:srgbClr val="FFFFFF"/>
                </a:solidFill>
                <a:latin typeface="Arial"/>
                <a:ea typeface="Arial"/>
                <a:cs typeface="Arial"/>
                <a:sym typeface="Arial"/>
              </a:rPr>
              <a:t>Credits: NASA/JPL-Caltech/MSSS</a:t>
            </a:r>
            <a:endParaRPr b="1" i="1" sz="700" u="none" cap="none" strike="noStrike">
              <a:solidFill>
                <a:schemeClr val="lt1"/>
              </a:solidFill>
              <a:latin typeface="Helvetica Neue"/>
              <a:ea typeface="Helvetica Neue"/>
              <a:cs typeface="Helvetica Neue"/>
              <a:sym typeface="Helvetica Neue"/>
            </a:endParaRPr>
          </a:p>
        </p:txBody>
      </p:sp>
      <p:sp>
        <p:nvSpPr>
          <p:cNvPr id="343" name="Google Shape;343;p12"/>
          <p:cNvSpPr txBox="1"/>
          <p:nvPr/>
        </p:nvSpPr>
        <p:spPr>
          <a:xfrm>
            <a:off x="4261143" y="3005452"/>
            <a:ext cx="2492679" cy="30777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Gediz Vallis Ridge</a:t>
            </a:r>
            <a:endParaRPr/>
          </a:p>
        </p:txBody>
      </p:sp>
      <p:sp>
        <p:nvSpPr>
          <p:cNvPr id="344" name="Google Shape;344;p12"/>
          <p:cNvSpPr txBox="1"/>
          <p:nvPr/>
        </p:nvSpPr>
        <p:spPr>
          <a:xfrm>
            <a:off x="1208121" y="3082396"/>
            <a:ext cx="2386343"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Layered Magnesium Sulfate-Bearing Unit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13"/>
          <p:cNvSpPr txBox="1"/>
          <p:nvPr>
            <p:ph type="title"/>
          </p:nvPr>
        </p:nvSpPr>
        <p:spPr>
          <a:xfrm>
            <a:off x="4813299" y="121014"/>
            <a:ext cx="3968748" cy="5228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MRO MARCI Clouds</a:t>
            </a:r>
            <a:endParaRPr/>
          </a:p>
        </p:txBody>
      </p:sp>
      <p:pic>
        <p:nvPicPr>
          <p:cNvPr id="350" name="Google Shape;350;p13"/>
          <p:cNvPicPr preferRelativeResize="0"/>
          <p:nvPr/>
        </p:nvPicPr>
        <p:blipFill rotWithShape="1">
          <a:blip r:embed="rId3">
            <a:alphaModFix/>
          </a:blip>
          <a:srcRect b="0" l="0" r="0" t="0"/>
          <a:stretch/>
        </p:blipFill>
        <p:spPr>
          <a:xfrm>
            <a:off x="-78827" y="-22459"/>
            <a:ext cx="4650828" cy="5230972"/>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351" name="Google Shape;351;p13"/>
          <p:cNvSpPr txBox="1"/>
          <p:nvPr>
            <p:ph idx="12" type="sldNum"/>
          </p:nvPr>
        </p:nvSpPr>
        <p:spPr>
          <a:xfrm>
            <a:off x="360759" y="4767262"/>
            <a:ext cx="514350" cy="273844"/>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fld id="{00000000-1234-1234-1234-123412341234}" type="slidenum">
              <a:rPr lang="en-US">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sp>
        <p:nvSpPr>
          <p:cNvPr id="352" name="Google Shape;352;p13"/>
          <p:cNvSpPr txBox="1"/>
          <p:nvPr>
            <p:ph idx="1" type="body"/>
          </p:nvPr>
        </p:nvSpPr>
        <p:spPr>
          <a:xfrm>
            <a:off x="4493172" y="754541"/>
            <a:ext cx="4650828" cy="371930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DA9DB"/>
              </a:buClr>
              <a:buSzPts val="1600"/>
              <a:buNone/>
            </a:pPr>
            <a:r>
              <a:rPr lang="en-US" sz="1600">
                <a:solidFill>
                  <a:srgbClr val="8DA9DB"/>
                </a:solidFill>
                <a:latin typeface="Times New Roman"/>
                <a:ea typeface="Times New Roman"/>
                <a:cs typeface="Times New Roman"/>
                <a:sym typeface="Times New Roman"/>
              </a:rPr>
              <a:t>The MRO MARs Color Imager (MARCI) observes Mars to build a global picture of the weather on Mars each day</a:t>
            </a:r>
            <a:endParaRPr/>
          </a:p>
          <a:p>
            <a:pPr indent="0" lvl="0" marL="0" rtl="0" algn="l">
              <a:lnSpc>
                <a:spcPct val="90000"/>
              </a:lnSpc>
              <a:spcBef>
                <a:spcPts val="750"/>
              </a:spcBef>
              <a:spcAft>
                <a:spcPts val="0"/>
              </a:spcAft>
              <a:buClr>
                <a:schemeClr val="lt1"/>
              </a:buClr>
              <a:buSzPts val="1400"/>
              <a:buFont typeface="Arial"/>
              <a:buChar char="•"/>
            </a:pPr>
            <a:r>
              <a:rPr lang="en-US" sz="1400">
                <a:solidFill>
                  <a:schemeClr val="lt1"/>
                </a:solidFill>
                <a:latin typeface="Times New Roman"/>
                <a:ea typeface="Times New Roman"/>
                <a:cs typeface="Times New Roman"/>
                <a:sym typeface="Times New Roman"/>
              </a:rPr>
              <a:t>Condensate clouds play an important role in Mars’ energy balance, both reflecting incident solar radiation and trapping heat emitted by the surface</a:t>
            </a:r>
            <a:endParaRPr/>
          </a:p>
          <a:p>
            <a:pPr indent="0" lvl="0" marL="0" rtl="0" algn="l">
              <a:lnSpc>
                <a:spcPct val="90000"/>
              </a:lnSpc>
              <a:spcBef>
                <a:spcPts val="750"/>
              </a:spcBef>
              <a:spcAft>
                <a:spcPts val="0"/>
              </a:spcAft>
              <a:buClr>
                <a:srgbClr val="8DA9DB"/>
              </a:buClr>
              <a:buSzPts val="1600"/>
              <a:buNone/>
            </a:pPr>
            <a:r>
              <a:rPr lang="en-US" sz="1600">
                <a:solidFill>
                  <a:srgbClr val="8DA9DB"/>
                </a:solidFill>
                <a:latin typeface="Times New Roman"/>
                <a:ea typeface="Times New Roman"/>
                <a:cs typeface="Times New Roman"/>
                <a:sym typeface="Times New Roman"/>
              </a:rPr>
              <a:t>Active local, deep vertical transport in the Mars atmosphere is shown in this image as afternoon mesospheric condensate clouds above Sinai Planum in the Southern Tropics   </a:t>
            </a:r>
            <a:endParaRPr/>
          </a:p>
          <a:p>
            <a:pPr indent="0" lvl="0" marL="0" rtl="0" algn="l">
              <a:lnSpc>
                <a:spcPct val="90000"/>
              </a:lnSpc>
              <a:spcBef>
                <a:spcPts val="750"/>
              </a:spcBef>
              <a:spcAft>
                <a:spcPts val="0"/>
              </a:spcAft>
              <a:buClr>
                <a:schemeClr val="lt1"/>
              </a:buClr>
              <a:buSzPts val="1400"/>
              <a:buFont typeface="Arial"/>
              <a:buChar char="•"/>
            </a:pPr>
            <a:r>
              <a:rPr lang="en-US" sz="1400">
                <a:solidFill>
                  <a:schemeClr val="lt1"/>
                </a:solidFill>
                <a:latin typeface="Times New Roman"/>
                <a:ea typeface="Times New Roman"/>
                <a:cs typeface="Times New Roman"/>
                <a:sym typeface="Times New Roman"/>
              </a:rPr>
              <a:t>This autumn cloud phenomena reached heights greater than 50 km as determined from shadow length measurements  </a:t>
            </a:r>
            <a:endParaRPr/>
          </a:p>
          <a:p>
            <a:pPr indent="0" lvl="0" marL="0" rtl="0" algn="l">
              <a:lnSpc>
                <a:spcPct val="90000"/>
              </a:lnSpc>
              <a:spcBef>
                <a:spcPts val="750"/>
              </a:spcBef>
              <a:spcAft>
                <a:spcPts val="0"/>
              </a:spcAft>
              <a:buClr>
                <a:schemeClr val="lt1"/>
              </a:buClr>
              <a:buSzPts val="1400"/>
              <a:buFont typeface="Arial"/>
              <a:buChar char="•"/>
            </a:pPr>
            <a:r>
              <a:rPr lang="en-US" sz="1400">
                <a:solidFill>
                  <a:schemeClr val="lt1"/>
                </a:solidFill>
                <a:latin typeface="Times New Roman"/>
                <a:ea typeface="Times New Roman"/>
                <a:cs typeface="Times New Roman"/>
                <a:sym typeface="Times New Roman"/>
              </a:rPr>
              <a:t>The checkerboard cloud pattern is indicative of organized thermal convection.  </a:t>
            </a:r>
            <a:endParaRPr/>
          </a:p>
          <a:p>
            <a:pPr indent="0" lvl="0" marL="0" rtl="0" algn="l">
              <a:lnSpc>
                <a:spcPct val="90000"/>
              </a:lnSpc>
              <a:spcBef>
                <a:spcPts val="750"/>
              </a:spcBef>
              <a:spcAft>
                <a:spcPts val="0"/>
              </a:spcAft>
              <a:buClr>
                <a:schemeClr val="lt1"/>
              </a:buClr>
              <a:buSzPts val="1400"/>
              <a:buFont typeface="Arial"/>
              <a:buChar char="•"/>
            </a:pPr>
            <a:r>
              <a:rPr lang="en-US" sz="1400">
                <a:solidFill>
                  <a:schemeClr val="lt1"/>
                </a:solidFill>
                <a:latin typeface="Times New Roman"/>
                <a:ea typeface="Times New Roman"/>
                <a:cs typeface="Times New Roman"/>
                <a:sym typeface="Times New Roman"/>
              </a:rPr>
              <a:t>The location of the clouds on the southern boundary of the Noctis Labyrinthus valley and canyon network suggests that upslope flow is working in conjunction with thermal convection to explain how the pattern formed at altitude. </a:t>
            </a:r>
            <a:endParaRPr sz="1400">
              <a:solidFill>
                <a:schemeClr val="lt1"/>
              </a:solidFill>
              <a:latin typeface="Calibri"/>
              <a:ea typeface="Calibri"/>
              <a:cs typeface="Calibri"/>
              <a:sym typeface="Calibri"/>
            </a:endParaRPr>
          </a:p>
          <a:p>
            <a:pPr indent="88900" lvl="0" marL="0" rtl="0" algn="l">
              <a:lnSpc>
                <a:spcPct val="90000"/>
              </a:lnSpc>
              <a:spcBef>
                <a:spcPts val="750"/>
              </a:spcBef>
              <a:spcAft>
                <a:spcPts val="0"/>
              </a:spcAft>
              <a:buClr>
                <a:schemeClr val="lt2"/>
              </a:buClr>
              <a:buSzPts val="1400"/>
              <a:buFont typeface="Arial"/>
              <a:buNone/>
            </a:pPr>
            <a:r>
              <a:t/>
            </a:r>
            <a:endParaRPr sz="14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4"/>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pic>
        <p:nvPicPr>
          <p:cNvPr id="359" name="Google Shape;359;p14"/>
          <p:cNvPicPr preferRelativeResize="0"/>
          <p:nvPr/>
        </p:nvPicPr>
        <p:blipFill rotWithShape="1">
          <a:blip r:embed="rId3">
            <a:alphaModFix/>
          </a:blip>
          <a:srcRect b="0" l="0" r="0" t="0"/>
          <a:stretch/>
        </p:blipFill>
        <p:spPr>
          <a:xfrm>
            <a:off x="1172079" y="5443"/>
            <a:ext cx="6858001" cy="5143500"/>
          </a:xfrm>
          <a:prstGeom prst="rect">
            <a:avLst/>
          </a:prstGeom>
          <a:noFill/>
          <a:ln>
            <a:noFill/>
          </a:ln>
        </p:spPr>
      </p:pic>
      <p:sp>
        <p:nvSpPr>
          <p:cNvPr id="360" name="Google Shape;360;p14"/>
          <p:cNvSpPr txBox="1"/>
          <p:nvPr/>
        </p:nvSpPr>
        <p:spPr>
          <a:xfrm>
            <a:off x="6672421" y="3486338"/>
            <a:ext cx="1082348" cy="438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50" u="none" cap="none" strike="noStrike">
                <a:solidFill>
                  <a:schemeClr val="lt1"/>
                </a:solidFill>
                <a:latin typeface="Arial"/>
                <a:ea typeface="Arial"/>
                <a:cs typeface="Arial"/>
                <a:sym typeface="Arial"/>
              </a:rPr>
              <a:t>with us</a:t>
            </a:r>
            <a:endParaRPr/>
          </a:p>
        </p:txBody>
      </p:sp>
      <p:pic>
        <p:nvPicPr>
          <p:cNvPr id="361" name="Google Shape;361;p14"/>
          <p:cNvPicPr preferRelativeResize="0"/>
          <p:nvPr/>
        </p:nvPicPr>
        <p:blipFill rotWithShape="1">
          <a:blip r:embed="rId4">
            <a:alphaModFix/>
          </a:blip>
          <a:srcRect b="0" l="0" r="0" t="0"/>
          <a:stretch/>
        </p:blipFill>
        <p:spPr>
          <a:xfrm>
            <a:off x="5697173" y="3068481"/>
            <a:ext cx="1977729" cy="4937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15"/>
          <p:cNvPicPr preferRelativeResize="0"/>
          <p:nvPr>
            <p:ph idx="1" type="body"/>
          </p:nvPr>
        </p:nvPicPr>
        <p:blipFill rotWithShape="1">
          <a:blip r:embed="rId3">
            <a:alphaModFix/>
          </a:blip>
          <a:srcRect b="0" l="0" r="0" t="0"/>
          <a:stretch/>
        </p:blipFill>
        <p:spPr>
          <a:xfrm>
            <a:off x="1748064" y="681038"/>
            <a:ext cx="6764741" cy="4135717"/>
          </a:xfrm>
          <a:prstGeom prst="rect">
            <a:avLst/>
          </a:prstGeom>
          <a:noFill/>
          <a:ln>
            <a:noFill/>
          </a:ln>
        </p:spPr>
      </p:pic>
      <p:sp>
        <p:nvSpPr>
          <p:cNvPr id="367" name="Google Shape;367;p15"/>
          <p:cNvSpPr txBox="1"/>
          <p:nvPr>
            <p:ph type="title"/>
          </p:nvPr>
        </p:nvSpPr>
        <p:spPr>
          <a:xfrm>
            <a:off x="1746316" y="185931"/>
            <a:ext cx="8245582" cy="4801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DFBB8B"/>
              </a:buClr>
              <a:buSzPts val="2800"/>
              <a:buFont typeface="Arial"/>
              <a:buNone/>
            </a:pPr>
            <a:r>
              <a:rPr lang="en-US" sz="2800"/>
              <a:t>Inputs into MSR Sample Science Planning</a:t>
            </a:r>
            <a:endParaRPr/>
          </a:p>
        </p:txBody>
      </p:sp>
      <p:sp>
        <p:nvSpPr>
          <p:cNvPr id="368" name="Google Shape;368;p15"/>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grpSp>
        <p:nvGrpSpPr>
          <p:cNvPr id="369" name="Google Shape;369;p15"/>
          <p:cNvGrpSpPr/>
          <p:nvPr/>
        </p:nvGrpSpPr>
        <p:grpSpPr>
          <a:xfrm>
            <a:off x="5802724" y="682062"/>
            <a:ext cx="2709369" cy="678844"/>
            <a:chOff x="5802724" y="682062"/>
            <a:chExt cx="2709369" cy="678844"/>
          </a:xfrm>
        </p:grpSpPr>
        <p:sp>
          <p:nvSpPr>
            <p:cNvPr id="370" name="Google Shape;370;p15"/>
            <p:cNvSpPr txBox="1"/>
            <p:nvPr/>
          </p:nvSpPr>
          <p:spPr>
            <a:xfrm rot="-2708886">
              <a:off x="5726771" y="959928"/>
              <a:ext cx="811551" cy="12311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00" u="none" cap="none" strike="noStrike">
                  <a:solidFill>
                    <a:srgbClr val="000000"/>
                  </a:solidFill>
                  <a:latin typeface="Calibri"/>
                  <a:ea typeface="Calibri"/>
                  <a:cs typeface="Calibri"/>
                  <a:sym typeface="Calibri"/>
                </a:rPr>
                <a:t>Science</a:t>
              </a:r>
              <a:r>
                <a:rPr b="1" i="0" lang="en-US" sz="800" u="none" cap="none" strike="noStrike">
                  <a:solidFill>
                    <a:srgbClr val="000000"/>
                  </a:solidFill>
                  <a:latin typeface="Calibri"/>
                  <a:ea typeface="Calibri"/>
                  <a:cs typeface="Calibri"/>
                  <a:sym typeface="Calibri"/>
                </a:rPr>
                <a:t> </a:t>
              </a:r>
              <a:r>
                <a:rPr b="1" i="0" lang="en-US" sz="700" u="none" cap="none" strike="noStrike">
                  <a:solidFill>
                    <a:srgbClr val="000000"/>
                  </a:solidFill>
                  <a:latin typeface="Calibri"/>
                  <a:ea typeface="Calibri"/>
                  <a:cs typeface="Calibri"/>
                  <a:sym typeface="Calibri"/>
                </a:rPr>
                <a:t>Objectives</a:t>
              </a:r>
              <a:endParaRPr b="1" i="0" sz="800" u="none" cap="none" strike="noStrike">
                <a:solidFill>
                  <a:srgbClr val="000000"/>
                </a:solidFill>
                <a:latin typeface="Calibri"/>
                <a:ea typeface="Calibri"/>
                <a:cs typeface="Calibri"/>
                <a:sym typeface="Calibri"/>
              </a:endParaRPr>
            </a:p>
          </p:txBody>
        </p:sp>
        <p:sp>
          <p:nvSpPr>
            <p:cNvPr id="371" name="Google Shape;371;p15"/>
            <p:cNvSpPr txBox="1"/>
            <p:nvPr/>
          </p:nvSpPr>
          <p:spPr>
            <a:xfrm rot="-2708886">
              <a:off x="6054664" y="972985"/>
              <a:ext cx="811551" cy="107722"/>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00" u="none" cap="none" strike="noStrike">
                  <a:solidFill>
                    <a:srgbClr val="000000"/>
                  </a:solidFill>
                  <a:latin typeface="Calibri"/>
                  <a:ea typeface="Calibri"/>
                  <a:cs typeface="Calibri"/>
                  <a:sym typeface="Calibri"/>
                </a:rPr>
                <a:t>Site Selection</a:t>
              </a:r>
              <a:endParaRPr/>
            </a:p>
          </p:txBody>
        </p:sp>
        <p:sp>
          <p:nvSpPr>
            <p:cNvPr id="372" name="Google Shape;372;p15"/>
            <p:cNvSpPr txBox="1"/>
            <p:nvPr/>
          </p:nvSpPr>
          <p:spPr>
            <a:xfrm rot="-2708886">
              <a:off x="6385256" y="976286"/>
              <a:ext cx="811551" cy="107722"/>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00" u="none" cap="none" strike="noStrike">
                  <a:solidFill>
                    <a:srgbClr val="000000"/>
                  </a:solidFill>
                  <a:latin typeface="Calibri"/>
                  <a:ea typeface="Calibri"/>
                  <a:cs typeface="Calibri"/>
                  <a:sym typeface="Calibri"/>
                </a:rPr>
                <a:t>Sample Selection</a:t>
              </a:r>
              <a:endParaRPr/>
            </a:p>
          </p:txBody>
        </p:sp>
        <p:sp>
          <p:nvSpPr>
            <p:cNvPr id="373" name="Google Shape;373;p15"/>
            <p:cNvSpPr txBox="1"/>
            <p:nvPr/>
          </p:nvSpPr>
          <p:spPr>
            <a:xfrm rot="-2708886">
              <a:off x="6702150" y="976288"/>
              <a:ext cx="811551" cy="107722"/>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00" u="none" cap="none" strike="noStrike">
                  <a:solidFill>
                    <a:srgbClr val="000000"/>
                  </a:solidFill>
                  <a:latin typeface="Calibri"/>
                  <a:ea typeface="Calibri"/>
                  <a:cs typeface="Calibri"/>
                  <a:sym typeface="Calibri"/>
                </a:rPr>
                <a:t>Collection</a:t>
              </a:r>
              <a:endParaRPr/>
            </a:p>
          </p:txBody>
        </p:sp>
        <p:sp>
          <p:nvSpPr>
            <p:cNvPr id="374" name="Google Shape;374;p15"/>
            <p:cNvSpPr txBox="1"/>
            <p:nvPr/>
          </p:nvSpPr>
          <p:spPr>
            <a:xfrm rot="-2708886">
              <a:off x="7020794" y="967623"/>
              <a:ext cx="850392" cy="107722"/>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00" u="none" cap="none" strike="noStrike">
                  <a:solidFill>
                    <a:srgbClr val="000000"/>
                  </a:solidFill>
                  <a:latin typeface="Calibri"/>
                  <a:ea typeface="Calibri"/>
                  <a:cs typeface="Calibri"/>
                  <a:sym typeface="Calibri"/>
                </a:rPr>
                <a:t>Contamination Control</a:t>
              </a:r>
              <a:endParaRPr/>
            </a:p>
          </p:txBody>
        </p:sp>
        <p:sp>
          <p:nvSpPr>
            <p:cNvPr id="375" name="Google Shape;375;p15"/>
            <p:cNvSpPr txBox="1"/>
            <p:nvPr/>
          </p:nvSpPr>
          <p:spPr>
            <a:xfrm rot="-2708886">
              <a:off x="7381781" y="1043347"/>
              <a:ext cx="622021" cy="107722"/>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00" u="none" cap="none" strike="noStrike">
                  <a:solidFill>
                    <a:srgbClr val="000000"/>
                  </a:solidFill>
                  <a:latin typeface="Calibri"/>
                  <a:ea typeface="Calibri"/>
                  <a:cs typeface="Calibri"/>
                  <a:sym typeface="Calibri"/>
                </a:rPr>
                <a:t>Analysis</a:t>
              </a:r>
              <a:endParaRPr/>
            </a:p>
          </p:txBody>
        </p:sp>
        <p:sp>
          <p:nvSpPr>
            <p:cNvPr id="376" name="Google Shape;376;p15"/>
            <p:cNvSpPr txBox="1"/>
            <p:nvPr/>
          </p:nvSpPr>
          <p:spPr>
            <a:xfrm rot="-2708886">
              <a:off x="7675287" y="974575"/>
              <a:ext cx="811551" cy="107722"/>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00" u="none" cap="none" strike="noStrike">
                  <a:solidFill>
                    <a:srgbClr val="000000"/>
                  </a:solidFill>
                  <a:latin typeface="Calibri"/>
                  <a:ea typeface="Calibri"/>
                  <a:cs typeface="Calibri"/>
                  <a:sym typeface="Calibri"/>
                </a:rPr>
                <a:t>Curation</a:t>
              </a:r>
              <a:endParaRPr/>
            </a:p>
          </p:txBody>
        </p:sp>
        <p:sp>
          <p:nvSpPr>
            <p:cNvPr id="377" name="Google Shape;377;p15"/>
            <p:cNvSpPr txBox="1"/>
            <p:nvPr/>
          </p:nvSpPr>
          <p:spPr>
            <a:xfrm rot="-2708886">
              <a:off x="8045100" y="1082385"/>
              <a:ext cx="502920" cy="107722"/>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00" u="none" cap="none" strike="noStrike">
                  <a:solidFill>
                    <a:srgbClr val="000000"/>
                  </a:solidFill>
                  <a:latin typeface="Calibri"/>
                  <a:ea typeface="Calibri"/>
                  <a:cs typeface="Calibri"/>
                  <a:sym typeface="Calibri"/>
                </a:rPr>
                <a:t>Management</a:t>
              </a:r>
              <a:endParaRPr/>
            </a:p>
          </p:txBody>
        </p:sp>
      </p:grpSp>
      <p:sp>
        <p:nvSpPr>
          <p:cNvPr id="378" name="Google Shape;378;p15"/>
          <p:cNvSpPr txBox="1"/>
          <p:nvPr/>
        </p:nvSpPr>
        <p:spPr>
          <a:xfrm>
            <a:off x="1746317" y="4781622"/>
            <a:ext cx="676474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chemeClr val="lt1"/>
                </a:solidFill>
                <a:latin typeface="Arial"/>
                <a:ea typeface="Arial"/>
                <a:cs typeface="Arial"/>
                <a:sym typeface="Arial"/>
              </a:rPr>
              <a:t>The darkness of the blue indicates extent of coverage for that category. Unless noted, all categories refer to the samples, e.g., Sample Management.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
          <p:cNvPicPr preferRelativeResize="0"/>
          <p:nvPr/>
        </p:nvPicPr>
        <p:blipFill rotWithShape="1">
          <a:blip r:embed="rId3">
            <a:alphaModFix/>
          </a:blip>
          <a:srcRect b="0" l="0" r="0" t="0"/>
          <a:stretch/>
        </p:blipFill>
        <p:spPr>
          <a:xfrm>
            <a:off x="4762" y="6350"/>
            <a:ext cx="9308413" cy="5137150"/>
          </a:xfrm>
          <a:prstGeom prst="rect">
            <a:avLst/>
          </a:prstGeom>
          <a:noFill/>
          <a:ln>
            <a:noFill/>
          </a:ln>
        </p:spPr>
      </p:pic>
      <p:sp>
        <p:nvSpPr>
          <p:cNvPr id="126" name="Google Shape;126;p2"/>
          <p:cNvSpPr txBox="1"/>
          <p:nvPr>
            <p:ph type="title"/>
          </p:nvPr>
        </p:nvSpPr>
        <p:spPr>
          <a:xfrm>
            <a:off x="1746316" y="192853"/>
            <a:ext cx="6769034" cy="46628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DFBB8B"/>
              </a:buClr>
              <a:buSzPts val="2700"/>
              <a:buFont typeface="Arial"/>
              <a:buNone/>
            </a:pPr>
            <a:r>
              <a:rPr lang="en-US"/>
              <a:t>Mars Exploration Program Highlights</a:t>
            </a:r>
            <a:endParaRPr/>
          </a:p>
        </p:txBody>
      </p:sp>
      <p:sp>
        <p:nvSpPr>
          <p:cNvPr id="127" name="Google Shape;127;p2"/>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128" name="Google Shape;128;p2"/>
          <p:cNvSpPr txBox="1"/>
          <p:nvPr>
            <p:ph idx="1" type="body"/>
          </p:nvPr>
        </p:nvSpPr>
        <p:spPr>
          <a:xfrm>
            <a:off x="825364" y="682807"/>
            <a:ext cx="8313873" cy="938988"/>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Clr>
                <a:srgbClr val="FFFFFF"/>
              </a:buClr>
              <a:buSzPts val="1600"/>
              <a:buNone/>
            </a:pPr>
            <a:r>
              <a:rPr lang="en-US" sz="1600">
                <a:solidFill>
                  <a:srgbClr val="97B1D4"/>
                </a:solidFill>
              </a:rPr>
              <a:t>- Curiosity arrived at Gediz Valley Ridge!</a:t>
            </a:r>
            <a:endParaRPr/>
          </a:p>
          <a:p>
            <a:pPr indent="0" lvl="1" marL="0" rtl="0" algn="l">
              <a:lnSpc>
                <a:spcPct val="100000"/>
              </a:lnSpc>
              <a:spcBef>
                <a:spcPts val="400"/>
              </a:spcBef>
              <a:spcAft>
                <a:spcPts val="0"/>
              </a:spcAft>
              <a:buClr>
                <a:srgbClr val="FFFFFF"/>
              </a:buClr>
              <a:buSzPts val="1600"/>
              <a:buNone/>
            </a:pPr>
            <a:r>
              <a:rPr lang="en-US" sz="1600">
                <a:solidFill>
                  <a:srgbClr val="97B1D4"/>
                </a:solidFill>
              </a:rPr>
              <a:t>- IMEWG In-person, Tokyo 7-10 Nov, 2023</a:t>
            </a:r>
            <a:endParaRPr/>
          </a:p>
          <a:p>
            <a:pPr indent="0" lvl="1" marL="0" rtl="0" algn="l">
              <a:lnSpc>
                <a:spcPct val="100000"/>
              </a:lnSpc>
              <a:spcBef>
                <a:spcPts val="400"/>
              </a:spcBef>
              <a:spcAft>
                <a:spcPts val="0"/>
              </a:spcAft>
              <a:buClr>
                <a:srgbClr val="FFFFFF"/>
              </a:buClr>
              <a:buSzPts val="1600"/>
              <a:buNone/>
            </a:pPr>
            <a:r>
              <a:rPr lang="en-US" sz="1600">
                <a:solidFill>
                  <a:srgbClr val="97B1D4"/>
                </a:solidFill>
              </a:rPr>
              <a:t>- MAVEN 10 Year Launch Anniversary! Party @ GSFC Nov 20, 2023</a:t>
            </a:r>
            <a:endParaRPr/>
          </a:p>
          <a:p>
            <a:pPr indent="0" lvl="1" marL="0" rtl="0" algn="l">
              <a:lnSpc>
                <a:spcPct val="100000"/>
              </a:lnSpc>
              <a:spcBef>
                <a:spcPts val="400"/>
              </a:spcBef>
              <a:spcAft>
                <a:spcPts val="0"/>
              </a:spcAft>
              <a:buClr>
                <a:srgbClr val="FFFFFF"/>
              </a:buClr>
              <a:buSzPts val="1600"/>
              <a:buNone/>
            </a:pPr>
            <a:r>
              <a:rPr lang="en-US" sz="1600">
                <a:solidFill>
                  <a:srgbClr val="97B1D4"/>
                </a:solidFill>
              </a:rPr>
              <a:t>- Mars Solar Conjunction ~Nov 11-25, 2023</a:t>
            </a:r>
            <a:endParaRPr/>
          </a:p>
        </p:txBody>
      </p:sp>
      <p:sp>
        <p:nvSpPr>
          <p:cNvPr id="129" name="Google Shape;129;p2"/>
          <p:cNvSpPr txBox="1"/>
          <p:nvPr/>
        </p:nvSpPr>
        <p:spPr>
          <a:xfrm>
            <a:off x="825364" y="3187514"/>
            <a:ext cx="7934587" cy="1605568"/>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0" i="0" lang="en-US" sz="1600" u="none" cap="none" strike="noStrike">
                <a:solidFill>
                  <a:srgbClr val="97B1D4"/>
                </a:solidFill>
                <a:latin typeface="Arial"/>
                <a:ea typeface="Arial"/>
                <a:cs typeface="Arial"/>
                <a:sym typeface="Arial"/>
              </a:rPr>
              <a:t>- MDAP 2023 Step-1 submittals increased by ~30% from the recent declining trend; almost back to 2020 levels </a:t>
            </a:r>
            <a:endParaRPr/>
          </a:p>
          <a:p>
            <a:pPr indent="-227013" lvl="1" marL="227013" marR="0" rtl="0" algn="l">
              <a:lnSpc>
                <a:spcPct val="100000"/>
              </a:lnSpc>
              <a:spcBef>
                <a:spcPts val="200"/>
              </a:spcBef>
              <a:spcAft>
                <a:spcPts val="0"/>
              </a:spcAft>
              <a:buClr>
                <a:schemeClr val="lt2"/>
              </a:buClr>
              <a:buSzPts val="1400"/>
              <a:buFont typeface="Arial"/>
              <a:buChar char="•"/>
            </a:pPr>
            <a:r>
              <a:rPr b="0" i="0" lang="en-US" sz="1400" u="none" cap="none" strike="noStrike">
                <a:solidFill>
                  <a:schemeClr val="lt1"/>
                </a:solidFill>
                <a:latin typeface="Arial"/>
                <a:ea typeface="Arial"/>
                <a:cs typeface="Arial"/>
                <a:sym typeface="Arial"/>
              </a:rPr>
              <a:t>Step-2 proposals due Nov 16, 2023</a:t>
            </a:r>
            <a:endParaRPr/>
          </a:p>
          <a:p>
            <a:pPr indent="-227013" lvl="1" marL="227013" marR="0" rtl="0" algn="l">
              <a:lnSpc>
                <a:spcPct val="100000"/>
              </a:lnSpc>
              <a:spcBef>
                <a:spcPts val="200"/>
              </a:spcBef>
              <a:spcAft>
                <a:spcPts val="0"/>
              </a:spcAft>
              <a:buClr>
                <a:schemeClr val="lt2"/>
              </a:buClr>
              <a:buSzPts val="1400"/>
              <a:buFont typeface="Arial"/>
              <a:buChar char="•"/>
            </a:pPr>
            <a:r>
              <a:rPr b="0" i="0" lang="en-US" sz="1400" u="none" cap="none" strike="noStrike">
                <a:solidFill>
                  <a:schemeClr val="lt1"/>
                </a:solidFill>
                <a:latin typeface="Arial"/>
                <a:ea typeface="Arial"/>
                <a:cs typeface="Arial"/>
                <a:sym typeface="Arial"/>
              </a:rPr>
              <a:t>Review panel planned for Feb-Mar 2024</a:t>
            </a:r>
            <a:endParaRPr/>
          </a:p>
          <a:p>
            <a:pPr indent="0" lvl="1" marL="0" marR="0" rtl="0" algn="l">
              <a:lnSpc>
                <a:spcPct val="100000"/>
              </a:lnSpc>
              <a:spcBef>
                <a:spcPts val="400"/>
              </a:spcBef>
              <a:spcAft>
                <a:spcPts val="0"/>
              </a:spcAft>
              <a:buNone/>
            </a:pPr>
            <a:r>
              <a:rPr b="0" i="0" lang="en-US" sz="1600" u="none" cap="none" strike="noStrike">
                <a:solidFill>
                  <a:srgbClr val="97B1D4"/>
                </a:solidFill>
                <a:latin typeface="Arial"/>
                <a:ea typeface="Arial"/>
                <a:cs typeface="Arial"/>
                <a:sym typeface="Arial"/>
              </a:rPr>
              <a:t>- Mars 2020 Participating Scientist Program (PSP) </a:t>
            </a:r>
            <a:endParaRPr/>
          </a:p>
          <a:p>
            <a:pPr indent="-227013" lvl="1" marL="227013" marR="0" rtl="0" algn="l">
              <a:lnSpc>
                <a:spcPct val="100000"/>
              </a:lnSpc>
              <a:spcBef>
                <a:spcPts val="200"/>
              </a:spcBef>
              <a:spcAft>
                <a:spcPts val="0"/>
              </a:spcAft>
              <a:buClr>
                <a:schemeClr val="lt2"/>
              </a:buClr>
              <a:buSzPts val="1400"/>
              <a:buFont typeface="Arial"/>
              <a:buChar char="•"/>
            </a:pPr>
            <a:r>
              <a:rPr b="0" i="0" lang="en-US" sz="1400" u="none" cap="none" strike="noStrike">
                <a:solidFill>
                  <a:schemeClr val="lt1"/>
                </a:solidFill>
                <a:latin typeface="Arial"/>
                <a:ea typeface="Arial"/>
                <a:cs typeface="Arial"/>
                <a:sym typeface="Arial"/>
              </a:rPr>
              <a:t>Due to budget challenges, there will not be a new solicitation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ph type="title"/>
          </p:nvPr>
        </p:nvSpPr>
        <p:spPr>
          <a:xfrm>
            <a:off x="1746316" y="192856"/>
            <a:ext cx="6769034" cy="46628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DFBB8B"/>
              </a:buClr>
              <a:buSzPts val="2700"/>
              <a:buFont typeface="Arial"/>
              <a:buNone/>
            </a:pPr>
            <a:r>
              <a:rPr lang="en-US"/>
              <a:t>MEP Future Plan Activities</a:t>
            </a:r>
            <a:endParaRPr/>
          </a:p>
        </p:txBody>
      </p:sp>
      <p:sp>
        <p:nvSpPr>
          <p:cNvPr id="135" name="Google Shape;135;p3"/>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136" name="Google Shape;136;p3"/>
          <p:cNvSpPr txBox="1"/>
          <p:nvPr>
            <p:ph idx="1" type="body"/>
          </p:nvPr>
        </p:nvSpPr>
        <p:spPr>
          <a:xfrm>
            <a:off x="1304143" y="793213"/>
            <a:ext cx="7769746" cy="445805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DA9DB"/>
              </a:buClr>
              <a:buSzPts val="1800"/>
              <a:buNone/>
            </a:pPr>
            <a:r>
              <a:rPr lang="en-US" sz="1800">
                <a:solidFill>
                  <a:srgbClr val="8DA9DB"/>
                </a:solidFill>
              </a:rPr>
              <a:t>Community Engagement</a:t>
            </a:r>
            <a:endParaRPr/>
          </a:p>
          <a:p>
            <a:pPr indent="-228594" lvl="0" marL="228594" rtl="0" algn="l">
              <a:lnSpc>
                <a:spcPct val="100000"/>
              </a:lnSpc>
              <a:spcBef>
                <a:spcPts val="0"/>
              </a:spcBef>
              <a:spcAft>
                <a:spcPts val="0"/>
              </a:spcAft>
              <a:buClr>
                <a:schemeClr val="lt1"/>
              </a:buClr>
              <a:buSzPts val="1400"/>
              <a:buFont typeface="Arial"/>
              <a:buChar char="•"/>
            </a:pPr>
            <a:r>
              <a:rPr lang="en-US" sz="1400">
                <a:solidFill>
                  <a:schemeClr val="lt1"/>
                </a:solidFill>
              </a:rPr>
              <a:t>Recent/Upcoming draft plan community presentations to solicit feedback</a:t>
            </a:r>
            <a:endParaRPr/>
          </a:p>
          <a:p>
            <a:pPr indent="-228594" lvl="1" marL="571494" rtl="0" algn="l">
              <a:lnSpc>
                <a:spcPct val="90000"/>
              </a:lnSpc>
              <a:spcBef>
                <a:spcPts val="200"/>
              </a:spcBef>
              <a:spcAft>
                <a:spcPts val="0"/>
              </a:spcAft>
              <a:buClr>
                <a:schemeClr val="lt1"/>
              </a:buClr>
              <a:buSzPts val="1400"/>
              <a:buFont typeface="Arial"/>
              <a:buChar char="•"/>
            </a:pPr>
            <a:r>
              <a:rPr lang="en-US" sz="1400">
                <a:solidFill>
                  <a:schemeClr val="lt1"/>
                </a:solidFill>
              </a:rPr>
              <a:t>Astrobiology Townhall, SmallSat Conf, Industry Briefing, Mars Society, AAS DPS, ASCEND, IMEWG, AGU</a:t>
            </a:r>
            <a:endParaRPr/>
          </a:p>
          <a:p>
            <a:pPr indent="-228594" lvl="0" marL="228594" rtl="0" algn="l">
              <a:lnSpc>
                <a:spcPct val="100000"/>
              </a:lnSpc>
              <a:spcBef>
                <a:spcPts val="200"/>
              </a:spcBef>
              <a:spcAft>
                <a:spcPts val="0"/>
              </a:spcAft>
              <a:buClr>
                <a:schemeClr val="lt1"/>
              </a:buClr>
              <a:buSzPts val="1400"/>
              <a:buFont typeface="Arial"/>
              <a:buChar char="•"/>
            </a:pPr>
            <a:r>
              <a:rPr lang="en-US" sz="1400">
                <a:solidFill>
                  <a:schemeClr val="lt1"/>
                </a:solidFill>
              </a:rPr>
              <a:t>Industry Infrastructure/Technology Studies</a:t>
            </a:r>
            <a:endParaRPr/>
          </a:p>
          <a:p>
            <a:pPr indent="-228594" lvl="1" marL="571494" rtl="0" algn="l">
              <a:lnSpc>
                <a:spcPct val="90000"/>
              </a:lnSpc>
              <a:spcBef>
                <a:spcPts val="200"/>
              </a:spcBef>
              <a:spcAft>
                <a:spcPts val="0"/>
              </a:spcAft>
              <a:buClr>
                <a:schemeClr val="lt1"/>
              </a:buClr>
              <a:buSzPts val="1400"/>
              <a:buFont typeface="Arial"/>
              <a:buChar char="•"/>
            </a:pPr>
            <a:r>
              <a:rPr lang="en-US" sz="1400">
                <a:solidFill>
                  <a:schemeClr val="lt1"/>
                </a:solidFill>
              </a:rPr>
              <a:t>Commercial services Guiding Principles and Design Reference Mission scenarios feedback solicited</a:t>
            </a:r>
            <a:endParaRPr/>
          </a:p>
          <a:p>
            <a:pPr indent="-228594" lvl="1" marL="571494" rtl="0" algn="l">
              <a:lnSpc>
                <a:spcPct val="90000"/>
              </a:lnSpc>
              <a:spcBef>
                <a:spcPts val="200"/>
              </a:spcBef>
              <a:spcAft>
                <a:spcPts val="0"/>
              </a:spcAft>
              <a:buClr>
                <a:schemeClr val="lt1"/>
              </a:buClr>
              <a:buSzPts val="1400"/>
              <a:buFont typeface="Arial"/>
              <a:buChar char="•"/>
            </a:pPr>
            <a:r>
              <a:rPr lang="en-US" sz="1400">
                <a:solidFill>
                  <a:schemeClr val="lt1"/>
                </a:solidFill>
              </a:rPr>
              <a:t>Release of MEP Industry Studies RFP in late winter/early spring 2024</a:t>
            </a:r>
            <a:endParaRPr sz="1400">
              <a:solidFill>
                <a:srgbClr val="8DA9DB"/>
              </a:solidFill>
            </a:endParaRPr>
          </a:p>
          <a:p>
            <a:pPr indent="0" lvl="0" marL="0" rtl="0" algn="l">
              <a:lnSpc>
                <a:spcPct val="100000"/>
              </a:lnSpc>
              <a:spcBef>
                <a:spcPts val="950"/>
              </a:spcBef>
              <a:spcAft>
                <a:spcPts val="0"/>
              </a:spcAft>
              <a:buClr>
                <a:srgbClr val="8DA9DB"/>
              </a:buClr>
              <a:buSzPts val="1800"/>
              <a:buNone/>
            </a:pPr>
            <a:r>
              <a:rPr lang="en-US" sz="1800">
                <a:solidFill>
                  <a:srgbClr val="8DA9DB"/>
                </a:solidFill>
              </a:rPr>
              <a:t>Search For Life Planning</a:t>
            </a:r>
            <a:endParaRPr/>
          </a:p>
          <a:p>
            <a:pPr indent="-228594" lvl="0" marL="228594" rtl="0" algn="l">
              <a:lnSpc>
                <a:spcPct val="100000"/>
              </a:lnSpc>
              <a:spcBef>
                <a:spcPts val="0"/>
              </a:spcBef>
              <a:spcAft>
                <a:spcPts val="0"/>
              </a:spcAft>
              <a:buClr>
                <a:schemeClr val="lt1"/>
              </a:buClr>
              <a:buSzPts val="1400"/>
              <a:buFont typeface="Arial"/>
              <a:buChar char="•"/>
            </a:pPr>
            <a:r>
              <a:rPr lang="en-US" sz="1400">
                <a:solidFill>
                  <a:schemeClr val="lt1"/>
                </a:solidFill>
              </a:rPr>
              <a:t>MEP is working with the Astrobiology program to charter a Search for Life (SFL) - Science Analysis Group (SAG) </a:t>
            </a:r>
            <a:endParaRPr sz="1400">
              <a:solidFill>
                <a:schemeClr val="lt1"/>
              </a:solidFill>
            </a:endParaRPr>
          </a:p>
          <a:p>
            <a:pPr indent="-228594" lvl="1" marL="571494" rtl="0" algn="l">
              <a:lnSpc>
                <a:spcPct val="90000"/>
              </a:lnSpc>
              <a:spcBef>
                <a:spcPts val="200"/>
              </a:spcBef>
              <a:spcAft>
                <a:spcPts val="0"/>
              </a:spcAft>
              <a:buClr>
                <a:schemeClr val="lt1"/>
              </a:buClr>
              <a:buSzPts val="1400"/>
              <a:buFont typeface="Arial"/>
              <a:buChar char="•"/>
            </a:pPr>
            <a:r>
              <a:rPr lang="en-US" sz="1400">
                <a:solidFill>
                  <a:schemeClr val="lt1"/>
                </a:solidFill>
              </a:rPr>
              <a:t>Incorporate past activities across different communities into a coherent effort </a:t>
            </a:r>
            <a:endParaRPr/>
          </a:p>
          <a:p>
            <a:pPr indent="-228594" lvl="1" marL="571494" rtl="0" algn="l">
              <a:lnSpc>
                <a:spcPct val="90000"/>
              </a:lnSpc>
              <a:spcBef>
                <a:spcPts val="200"/>
              </a:spcBef>
              <a:spcAft>
                <a:spcPts val="0"/>
              </a:spcAft>
              <a:buClr>
                <a:schemeClr val="lt1"/>
              </a:buClr>
              <a:buSzPts val="1400"/>
              <a:buFont typeface="Arial"/>
              <a:buChar char="•"/>
            </a:pPr>
            <a:r>
              <a:rPr lang="en-US" sz="1400">
                <a:solidFill>
                  <a:schemeClr val="lt1"/>
                </a:solidFill>
              </a:rPr>
              <a:t>Prioritize desired Martian broad-scale environments to search for </a:t>
            </a:r>
            <a:r>
              <a:rPr lang="en-US" sz="1400" u="sng">
                <a:solidFill>
                  <a:schemeClr val="lt1"/>
                </a:solidFill>
              </a:rPr>
              <a:t>extant</a:t>
            </a:r>
            <a:r>
              <a:rPr lang="en-US" sz="1400">
                <a:solidFill>
                  <a:schemeClr val="lt1"/>
                </a:solidFill>
              </a:rPr>
              <a:t> life</a:t>
            </a:r>
            <a:endParaRPr/>
          </a:p>
          <a:p>
            <a:pPr indent="-228594" lvl="1" marL="571494" rtl="0" algn="l">
              <a:lnSpc>
                <a:spcPct val="90000"/>
              </a:lnSpc>
              <a:spcBef>
                <a:spcPts val="200"/>
              </a:spcBef>
              <a:spcAft>
                <a:spcPts val="0"/>
              </a:spcAft>
              <a:buClr>
                <a:schemeClr val="lt1"/>
              </a:buClr>
              <a:buSzPts val="1400"/>
              <a:buFont typeface="Arial"/>
              <a:buChar char="•"/>
            </a:pPr>
            <a:r>
              <a:rPr lang="en-US" sz="1400">
                <a:solidFill>
                  <a:schemeClr val="lt1"/>
                </a:solidFill>
              </a:rPr>
              <a:t>Identify Technology development required to search for life in specified environments</a:t>
            </a:r>
            <a:endParaRPr/>
          </a:p>
          <a:p>
            <a:pPr indent="-228594" lvl="0" marL="228594" rtl="0" algn="l">
              <a:lnSpc>
                <a:spcPct val="100000"/>
              </a:lnSpc>
              <a:spcBef>
                <a:spcPts val="200"/>
              </a:spcBef>
              <a:spcAft>
                <a:spcPts val="0"/>
              </a:spcAft>
              <a:buClr>
                <a:schemeClr val="lt1"/>
              </a:buClr>
              <a:buSzPts val="1400"/>
              <a:buFont typeface="Arial"/>
              <a:buChar char="•"/>
            </a:pPr>
            <a:r>
              <a:rPr lang="en-US" sz="1400">
                <a:solidFill>
                  <a:schemeClr val="lt1"/>
                </a:solidFill>
              </a:rPr>
              <a:t>Planning to begin SFL-SAG member selection in early 2024</a:t>
            </a:r>
            <a:endParaRPr/>
          </a:p>
          <a:p>
            <a:pPr indent="-228594" lvl="1" marL="571494" rtl="0" algn="l">
              <a:lnSpc>
                <a:spcPct val="90000"/>
              </a:lnSpc>
              <a:spcBef>
                <a:spcPts val="200"/>
              </a:spcBef>
              <a:spcAft>
                <a:spcPts val="0"/>
              </a:spcAft>
              <a:buClr>
                <a:schemeClr val="lt1"/>
              </a:buClr>
              <a:buSzPts val="1400"/>
              <a:buFont typeface="Arial"/>
              <a:buChar char="•"/>
            </a:pPr>
            <a:r>
              <a:rPr lang="en-US" sz="1400">
                <a:solidFill>
                  <a:schemeClr val="lt1"/>
                </a:solidFill>
              </a:rPr>
              <a:t>Terms of Reference (ToR) draft underway</a:t>
            </a:r>
            <a:endParaRPr/>
          </a:p>
          <a:p>
            <a:pPr indent="-228594" lvl="1" marL="571494" rtl="0" algn="l">
              <a:lnSpc>
                <a:spcPct val="90000"/>
              </a:lnSpc>
              <a:spcBef>
                <a:spcPts val="200"/>
              </a:spcBef>
              <a:spcAft>
                <a:spcPts val="0"/>
              </a:spcAft>
              <a:buClr>
                <a:schemeClr val="lt1"/>
              </a:buClr>
              <a:buSzPts val="1400"/>
              <a:buFont typeface="Arial"/>
              <a:buChar char="•"/>
            </a:pPr>
            <a:r>
              <a:rPr lang="en-US" sz="1400">
                <a:solidFill>
                  <a:schemeClr val="lt1"/>
                </a:solidFill>
              </a:rPr>
              <a:t>Considering workshop(s) focused on the specific science and technology needs in spring/summer 2024, with a final report anticipated by the end of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type="title"/>
          </p:nvPr>
        </p:nvSpPr>
        <p:spPr>
          <a:xfrm>
            <a:off x="1746316" y="192853"/>
            <a:ext cx="6769034" cy="46628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DFBB8B"/>
              </a:buClr>
              <a:buSzPts val="2700"/>
              <a:buFont typeface="Arial"/>
              <a:buNone/>
            </a:pPr>
            <a:r>
              <a:rPr lang="en-US"/>
              <a:t>Rosalind Franklin Mission</a:t>
            </a:r>
            <a:endParaRPr/>
          </a:p>
        </p:txBody>
      </p:sp>
      <p:sp>
        <p:nvSpPr>
          <p:cNvPr id="142" name="Google Shape;142;p4"/>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143" name="Google Shape;143;p4"/>
          <p:cNvSpPr txBox="1"/>
          <p:nvPr>
            <p:ph idx="1" type="body"/>
          </p:nvPr>
        </p:nvSpPr>
        <p:spPr>
          <a:xfrm>
            <a:off x="1143277" y="961782"/>
            <a:ext cx="5130524" cy="4090056"/>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Clr>
                <a:schemeClr val="lt1"/>
              </a:buClr>
              <a:buSzPts val="1400"/>
              <a:buNone/>
            </a:pPr>
            <a:r>
              <a:rPr lang="en-US" sz="1400">
                <a:solidFill>
                  <a:srgbClr val="97B1D4"/>
                </a:solidFill>
              </a:rPr>
              <a:t>Collaborating with ESA to ensure RFM has all essential elements for a 2028 Launch</a:t>
            </a:r>
            <a:endParaRPr/>
          </a:p>
          <a:p>
            <a:pPr indent="-166688" lvl="1" marL="166688" rtl="0" algn="l">
              <a:lnSpc>
                <a:spcPct val="100000"/>
              </a:lnSpc>
              <a:spcBef>
                <a:spcPts val="600"/>
              </a:spcBef>
              <a:spcAft>
                <a:spcPts val="0"/>
              </a:spcAft>
              <a:buClr>
                <a:schemeClr val="lt1"/>
              </a:buClr>
              <a:buSzPts val="1200"/>
              <a:buFont typeface="Arial"/>
              <a:buChar char="•"/>
            </a:pPr>
            <a:r>
              <a:rPr lang="en-US" sz="1200"/>
              <a:t>ESA Check Point Review late-November 2023 for mission procurement approval</a:t>
            </a:r>
            <a:endParaRPr sz="1400">
              <a:solidFill>
                <a:srgbClr val="97B1D4"/>
              </a:solidFill>
            </a:endParaRPr>
          </a:p>
          <a:p>
            <a:pPr indent="0" lvl="1" marL="0" rtl="0" algn="l">
              <a:lnSpc>
                <a:spcPct val="100000"/>
              </a:lnSpc>
              <a:spcBef>
                <a:spcPts val="600"/>
              </a:spcBef>
              <a:spcAft>
                <a:spcPts val="0"/>
              </a:spcAft>
              <a:buClr>
                <a:schemeClr val="lt1"/>
              </a:buClr>
              <a:buSzPts val="1400"/>
              <a:buNone/>
            </a:pPr>
            <a:r>
              <a:rPr lang="en-US" sz="1400">
                <a:solidFill>
                  <a:srgbClr val="97B1D4"/>
                </a:solidFill>
              </a:rPr>
              <a:t>Continuing MOMA-MS* preparations for launch</a:t>
            </a:r>
            <a:endParaRPr/>
          </a:p>
          <a:p>
            <a:pPr indent="-171450" lvl="1" marL="171450" rtl="0" algn="l">
              <a:lnSpc>
                <a:spcPct val="100000"/>
              </a:lnSpc>
              <a:spcBef>
                <a:spcPts val="600"/>
              </a:spcBef>
              <a:spcAft>
                <a:spcPts val="0"/>
              </a:spcAft>
              <a:buClr>
                <a:schemeClr val="lt1"/>
              </a:buClr>
              <a:buSzPts val="1200"/>
              <a:buFont typeface="Arial"/>
              <a:buChar char="•"/>
            </a:pPr>
            <a:r>
              <a:rPr lang="en-US" sz="1200"/>
              <a:t>PH power card replacement in process for risk reduction</a:t>
            </a:r>
            <a:endParaRPr/>
          </a:p>
          <a:p>
            <a:pPr indent="0" lvl="1" marL="0" rtl="0" algn="l">
              <a:lnSpc>
                <a:spcPct val="100000"/>
              </a:lnSpc>
              <a:spcBef>
                <a:spcPts val="200"/>
              </a:spcBef>
              <a:spcAft>
                <a:spcPts val="0"/>
              </a:spcAft>
              <a:buClr>
                <a:schemeClr val="lt1"/>
              </a:buClr>
              <a:buSzPts val="1400"/>
              <a:buNone/>
            </a:pPr>
            <a:r>
              <a:rPr lang="en-US" sz="1400">
                <a:solidFill>
                  <a:srgbClr val="97B1D4"/>
                </a:solidFill>
              </a:rPr>
              <a:t>*</a:t>
            </a:r>
            <a:r>
              <a:rPr lang="en-US" sz="1200">
                <a:solidFill>
                  <a:srgbClr val="97B1D4"/>
                </a:solidFill>
              </a:rPr>
              <a:t>Mars Organic Molecule Analyser – Mass Spectrometer</a:t>
            </a:r>
            <a:endParaRPr sz="1400">
              <a:solidFill>
                <a:srgbClr val="97B1D4"/>
              </a:solidFill>
            </a:endParaRPr>
          </a:p>
          <a:p>
            <a:pPr indent="0" lvl="1" marL="0" rtl="0" algn="l">
              <a:lnSpc>
                <a:spcPct val="100000"/>
              </a:lnSpc>
              <a:spcBef>
                <a:spcPts val="600"/>
              </a:spcBef>
              <a:spcAft>
                <a:spcPts val="0"/>
              </a:spcAft>
              <a:buClr>
                <a:schemeClr val="lt1"/>
              </a:buClr>
              <a:buSzPts val="1400"/>
              <a:buNone/>
            </a:pPr>
            <a:r>
              <a:rPr lang="en-US" sz="1400">
                <a:solidFill>
                  <a:srgbClr val="97B1D4"/>
                </a:solidFill>
              </a:rPr>
              <a:t>Launch Service </a:t>
            </a:r>
            <a:endParaRPr/>
          </a:p>
          <a:p>
            <a:pPr indent="-171450" lvl="1" marL="171450" rtl="0" algn="l">
              <a:lnSpc>
                <a:spcPct val="100000"/>
              </a:lnSpc>
              <a:spcBef>
                <a:spcPts val="600"/>
              </a:spcBef>
              <a:spcAft>
                <a:spcPts val="0"/>
              </a:spcAft>
              <a:buClr>
                <a:schemeClr val="lt1"/>
              </a:buClr>
              <a:buSzPts val="1200"/>
              <a:buFont typeface="Arial"/>
              <a:buChar char="•"/>
            </a:pPr>
            <a:r>
              <a:rPr lang="en-US" sz="1200"/>
              <a:t>Preparing for acquisition of launch vehicle via NLS-II contract action </a:t>
            </a:r>
            <a:endParaRPr sz="1400">
              <a:solidFill>
                <a:srgbClr val="97B1D4"/>
              </a:solidFill>
            </a:endParaRPr>
          </a:p>
          <a:p>
            <a:pPr indent="0" lvl="1" marL="0" rtl="0" algn="l">
              <a:lnSpc>
                <a:spcPct val="100000"/>
              </a:lnSpc>
              <a:spcBef>
                <a:spcPts val="600"/>
              </a:spcBef>
              <a:spcAft>
                <a:spcPts val="0"/>
              </a:spcAft>
              <a:buClr>
                <a:schemeClr val="lt1"/>
              </a:buClr>
              <a:buSzPts val="1400"/>
              <a:buNone/>
            </a:pPr>
            <a:r>
              <a:rPr lang="en-US" sz="1400">
                <a:solidFill>
                  <a:srgbClr val="97B1D4"/>
                </a:solidFill>
              </a:rPr>
              <a:t>Lander Descent Engines</a:t>
            </a:r>
            <a:endParaRPr/>
          </a:p>
          <a:p>
            <a:pPr indent="-166688" lvl="1" marL="169863" rtl="0" algn="l">
              <a:lnSpc>
                <a:spcPct val="100000"/>
              </a:lnSpc>
              <a:spcBef>
                <a:spcPts val="600"/>
              </a:spcBef>
              <a:spcAft>
                <a:spcPts val="0"/>
              </a:spcAft>
              <a:buClr>
                <a:schemeClr val="lt1"/>
              </a:buClr>
              <a:buSzPts val="1200"/>
              <a:buFont typeface="Arial"/>
              <a:buChar char="•"/>
            </a:pPr>
            <a:r>
              <a:rPr lang="en-US" sz="1200"/>
              <a:t>Procuring Long Lead Items from Aerojet &amp; MOOG </a:t>
            </a:r>
            <a:endParaRPr sz="1400">
              <a:solidFill>
                <a:srgbClr val="97B1D4"/>
              </a:solidFill>
            </a:endParaRPr>
          </a:p>
          <a:p>
            <a:pPr indent="0" lvl="1" marL="0" rtl="0" algn="l">
              <a:lnSpc>
                <a:spcPct val="100000"/>
              </a:lnSpc>
              <a:spcBef>
                <a:spcPts val="600"/>
              </a:spcBef>
              <a:spcAft>
                <a:spcPts val="0"/>
              </a:spcAft>
              <a:buClr>
                <a:schemeClr val="lt1"/>
              </a:buClr>
              <a:buSzPts val="1400"/>
              <a:buNone/>
            </a:pPr>
            <a:r>
              <a:rPr lang="en-US" sz="1400">
                <a:solidFill>
                  <a:srgbClr val="97B1D4"/>
                </a:solidFill>
              </a:rPr>
              <a:t>Radioisotope Heater Units (RHUs)</a:t>
            </a:r>
            <a:endParaRPr/>
          </a:p>
          <a:p>
            <a:pPr indent="-171450" lvl="1" marL="171450" rtl="0" algn="l">
              <a:lnSpc>
                <a:spcPct val="100000"/>
              </a:lnSpc>
              <a:spcBef>
                <a:spcPts val="600"/>
              </a:spcBef>
              <a:spcAft>
                <a:spcPts val="0"/>
              </a:spcAft>
              <a:buClr>
                <a:schemeClr val="lt1"/>
              </a:buClr>
              <a:buSzPts val="1200"/>
              <a:buFont typeface="Arial"/>
              <a:buChar char="•"/>
            </a:pPr>
            <a:r>
              <a:rPr lang="en-US" sz="1200"/>
              <a:t>NASA is working with the Department of Energy to restart production of RHUs that will heat the rover</a:t>
            </a:r>
            <a:endParaRPr/>
          </a:p>
          <a:p>
            <a:pPr indent="0" lvl="1" marL="342900" rtl="0" algn="l">
              <a:lnSpc>
                <a:spcPct val="90000"/>
              </a:lnSpc>
              <a:spcBef>
                <a:spcPts val="375"/>
              </a:spcBef>
              <a:spcAft>
                <a:spcPts val="0"/>
              </a:spcAft>
              <a:buClr>
                <a:schemeClr val="lt1"/>
              </a:buClr>
              <a:buSzPts val="1350"/>
              <a:buNone/>
            </a:pPr>
            <a:r>
              <a:t/>
            </a:r>
            <a:endParaRPr>
              <a:solidFill>
                <a:srgbClr val="97B1D4"/>
              </a:solidFill>
            </a:endParaRPr>
          </a:p>
          <a:p>
            <a:pPr indent="-137795" lvl="1" marL="213995" rtl="0" algn="l">
              <a:lnSpc>
                <a:spcPct val="90000"/>
              </a:lnSpc>
              <a:spcBef>
                <a:spcPts val="375"/>
              </a:spcBef>
              <a:spcAft>
                <a:spcPts val="0"/>
              </a:spcAft>
              <a:buClr>
                <a:schemeClr val="lt1"/>
              </a:buClr>
              <a:buSzPts val="1200"/>
              <a:buFont typeface="Arial"/>
              <a:buNone/>
            </a:pPr>
            <a:r>
              <a:t/>
            </a:r>
            <a:endParaRPr sz="1200">
              <a:solidFill>
                <a:srgbClr val="FFFFFF"/>
              </a:solidFill>
            </a:endParaRPr>
          </a:p>
          <a:p>
            <a:pPr indent="-137795" lvl="1" marL="213995" rtl="0" algn="l">
              <a:lnSpc>
                <a:spcPct val="90000"/>
              </a:lnSpc>
              <a:spcBef>
                <a:spcPts val="375"/>
              </a:spcBef>
              <a:spcAft>
                <a:spcPts val="0"/>
              </a:spcAft>
              <a:buClr>
                <a:schemeClr val="lt1"/>
              </a:buClr>
              <a:buSzPts val="1200"/>
              <a:buFont typeface="Arial"/>
              <a:buNone/>
            </a:pPr>
            <a:r>
              <a:t/>
            </a:r>
            <a:endParaRPr sz="1200">
              <a:solidFill>
                <a:srgbClr val="FFFFFF"/>
              </a:solidFill>
            </a:endParaRPr>
          </a:p>
          <a:p>
            <a:pPr indent="-137795" lvl="1" marL="213995" rtl="0" algn="l">
              <a:lnSpc>
                <a:spcPct val="90000"/>
              </a:lnSpc>
              <a:spcBef>
                <a:spcPts val="375"/>
              </a:spcBef>
              <a:spcAft>
                <a:spcPts val="0"/>
              </a:spcAft>
              <a:buClr>
                <a:schemeClr val="lt1"/>
              </a:buClr>
              <a:buSzPts val="1200"/>
              <a:buFont typeface="Arial"/>
              <a:buNone/>
            </a:pPr>
            <a:r>
              <a:t/>
            </a:r>
            <a:endParaRPr sz="1200"/>
          </a:p>
        </p:txBody>
      </p:sp>
      <p:pic>
        <p:nvPicPr>
          <p:cNvPr descr="A model of a space ship&#10;&#10;Description automatically generated with low confidence" id="144" name="Google Shape;144;p4"/>
          <p:cNvPicPr preferRelativeResize="0"/>
          <p:nvPr/>
        </p:nvPicPr>
        <p:blipFill rotWithShape="1">
          <a:blip r:embed="rId3">
            <a:alphaModFix/>
          </a:blip>
          <a:srcRect b="0" l="0" r="0" t="0"/>
          <a:stretch/>
        </p:blipFill>
        <p:spPr>
          <a:xfrm>
            <a:off x="5130833" y="903225"/>
            <a:ext cx="4135031" cy="3584769"/>
          </a:xfrm>
          <a:prstGeom prst="rect">
            <a:avLst/>
          </a:prstGeom>
          <a:noFill/>
          <a:ln>
            <a:noFill/>
          </a:ln>
        </p:spPr>
      </p:pic>
      <p:sp>
        <p:nvSpPr>
          <p:cNvPr id="145" name="Google Shape;145;p4"/>
          <p:cNvSpPr txBox="1"/>
          <p:nvPr/>
        </p:nvSpPr>
        <p:spPr>
          <a:xfrm>
            <a:off x="7609052" y="4451809"/>
            <a:ext cx="132981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C8BEB0"/>
                </a:solidFill>
                <a:latin typeface="Arial"/>
                <a:ea typeface="Arial"/>
                <a:cs typeface="Arial"/>
                <a:sym typeface="Arial"/>
              </a:rPr>
              <a:t>Credit: ESA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type="title"/>
          </p:nvPr>
        </p:nvSpPr>
        <p:spPr>
          <a:xfrm>
            <a:off x="1746316" y="192856"/>
            <a:ext cx="6769034" cy="46628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DFBB8B"/>
              </a:buClr>
              <a:buSzPts val="2700"/>
              <a:buFont typeface="Arial"/>
              <a:buNone/>
            </a:pPr>
            <a:r>
              <a:rPr lang="en-US"/>
              <a:t>Sample Receiving Project</a:t>
            </a:r>
            <a:endParaRPr/>
          </a:p>
        </p:txBody>
      </p:sp>
      <p:sp>
        <p:nvSpPr>
          <p:cNvPr id="152" name="Google Shape;152;p5"/>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153" name="Google Shape;153;p5"/>
          <p:cNvSpPr txBox="1"/>
          <p:nvPr>
            <p:ph idx="1" type="body"/>
          </p:nvPr>
        </p:nvSpPr>
        <p:spPr>
          <a:xfrm>
            <a:off x="1116531" y="680423"/>
            <a:ext cx="4639376" cy="44101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7B1D4"/>
              </a:buClr>
              <a:buSzPts val="1600"/>
              <a:buNone/>
            </a:pPr>
            <a:r>
              <a:rPr lang="en-US" sz="1600">
                <a:solidFill>
                  <a:srgbClr val="97B1D4"/>
                </a:solidFill>
              </a:rPr>
              <a:t>Measurement Definition Team (MDT)</a:t>
            </a:r>
            <a:endParaRPr/>
          </a:p>
          <a:p>
            <a:pPr indent="-228594" lvl="0" marL="228594" rtl="0" algn="l">
              <a:lnSpc>
                <a:spcPct val="100000"/>
              </a:lnSpc>
              <a:spcBef>
                <a:spcPts val="200"/>
              </a:spcBef>
              <a:spcAft>
                <a:spcPts val="0"/>
              </a:spcAft>
              <a:buClr>
                <a:schemeClr val="lt1"/>
              </a:buClr>
              <a:buSzPts val="1400"/>
              <a:buFont typeface="Arial"/>
              <a:buChar char="•"/>
            </a:pPr>
            <a:r>
              <a:rPr lang="en-US" sz="1400">
                <a:solidFill>
                  <a:schemeClr val="lt1"/>
                </a:solidFill>
              </a:rPr>
              <a:t>Developing strawman set of instruments needed within the high-containment facility to accomplish sample safety assessment, curation, and science</a:t>
            </a:r>
            <a:endParaRPr/>
          </a:p>
          <a:p>
            <a:pPr indent="-228594" lvl="0" marL="228594" rtl="0" algn="l">
              <a:lnSpc>
                <a:spcPct val="100000"/>
              </a:lnSpc>
              <a:spcBef>
                <a:spcPts val="200"/>
              </a:spcBef>
              <a:spcAft>
                <a:spcPts val="0"/>
              </a:spcAft>
              <a:buClr>
                <a:schemeClr val="lt1"/>
              </a:buClr>
              <a:buSzPts val="1400"/>
              <a:buFont typeface="Arial"/>
              <a:buChar char="•"/>
            </a:pPr>
            <a:r>
              <a:rPr lang="en-US" sz="1400">
                <a:solidFill>
                  <a:schemeClr val="lt1"/>
                </a:solidFill>
              </a:rPr>
              <a:t>23 selected of 147 applicants, plus 6 ex-officio members</a:t>
            </a:r>
            <a:endParaRPr/>
          </a:p>
          <a:p>
            <a:pPr indent="-228594" lvl="0" marL="228594" rtl="0" algn="l">
              <a:lnSpc>
                <a:spcPct val="100000"/>
              </a:lnSpc>
              <a:spcBef>
                <a:spcPts val="200"/>
              </a:spcBef>
              <a:spcAft>
                <a:spcPts val="0"/>
              </a:spcAft>
              <a:buClr>
                <a:schemeClr val="lt1"/>
              </a:buClr>
              <a:buSzPts val="1400"/>
              <a:buFont typeface="Arial"/>
              <a:buChar char="•"/>
            </a:pPr>
            <a:r>
              <a:rPr lang="en-US" sz="1400">
                <a:solidFill>
                  <a:schemeClr val="lt1"/>
                </a:solidFill>
              </a:rPr>
              <a:t>Report expected in April 2024</a:t>
            </a:r>
            <a:endParaRPr/>
          </a:p>
          <a:p>
            <a:pPr indent="-228594" lvl="0" marL="228594" rtl="0" algn="l">
              <a:lnSpc>
                <a:spcPct val="100000"/>
              </a:lnSpc>
              <a:spcBef>
                <a:spcPts val="800"/>
              </a:spcBef>
              <a:spcAft>
                <a:spcPts val="0"/>
              </a:spcAft>
              <a:buClr>
                <a:srgbClr val="97B1D4"/>
              </a:buClr>
              <a:buSzPts val="1600"/>
              <a:buNone/>
            </a:pPr>
            <a:r>
              <a:rPr lang="en-US" sz="1600">
                <a:solidFill>
                  <a:srgbClr val="97B1D4"/>
                </a:solidFill>
              </a:rPr>
              <a:t>Returned Sample Safety Assessment</a:t>
            </a:r>
            <a:endParaRPr sz="1600"/>
          </a:p>
          <a:p>
            <a:pPr indent="-228594" lvl="2" marL="228594" rtl="0" algn="l">
              <a:lnSpc>
                <a:spcPct val="100000"/>
              </a:lnSpc>
              <a:spcBef>
                <a:spcPts val="200"/>
              </a:spcBef>
              <a:spcAft>
                <a:spcPts val="0"/>
              </a:spcAft>
              <a:buClr>
                <a:srgbClr val="FFFFFF"/>
              </a:buClr>
              <a:buSzPts val="1400"/>
              <a:buFont typeface="Arial"/>
              <a:buChar char="•"/>
            </a:pPr>
            <a:r>
              <a:rPr lang="en-US" sz="1400">
                <a:solidFill>
                  <a:schemeClr val="lt1"/>
                </a:solidFill>
              </a:rPr>
              <a:t>Developing protocol to determine if returned samples pose a hazard to Earth’s biosphere and are safe to release from high-containment laboratories</a:t>
            </a:r>
            <a:endParaRPr/>
          </a:p>
          <a:p>
            <a:pPr indent="-228594" lvl="4" marL="228594" rtl="0" algn="l">
              <a:lnSpc>
                <a:spcPct val="100000"/>
              </a:lnSpc>
              <a:spcBef>
                <a:spcPts val="200"/>
              </a:spcBef>
              <a:spcAft>
                <a:spcPts val="0"/>
              </a:spcAft>
              <a:buClr>
                <a:srgbClr val="FFFFFF"/>
              </a:buClr>
              <a:buSzPts val="1400"/>
              <a:buFont typeface="Arial"/>
              <a:buChar char="•"/>
            </a:pPr>
            <a:r>
              <a:rPr lang="en-US" sz="1400">
                <a:solidFill>
                  <a:schemeClr val="lt1"/>
                </a:solidFill>
              </a:rPr>
              <a:t>Kick-off meeting held Sept 2023</a:t>
            </a:r>
            <a:endParaRPr/>
          </a:p>
          <a:p>
            <a:pPr indent="-228594" lvl="4" marL="228594" rtl="0" algn="l">
              <a:lnSpc>
                <a:spcPct val="100000"/>
              </a:lnSpc>
              <a:spcBef>
                <a:spcPts val="200"/>
              </a:spcBef>
              <a:spcAft>
                <a:spcPts val="0"/>
              </a:spcAft>
              <a:buClr>
                <a:srgbClr val="FFFFFF"/>
              </a:buClr>
              <a:buSzPts val="1400"/>
              <a:buFont typeface="Arial"/>
              <a:buChar char="•"/>
            </a:pPr>
            <a:r>
              <a:rPr lang="en-US" sz="1400">
                <a:solidFill>
                  <a:schemeClr val="lt1"/>
                </a:solidFill>
              </a:rPr>
              <a:t>Coordinating with MDT to ensure alignment with instrument and measurement recommendations</a:t>
            </a:r>
            <a:endParaRPr/>
          </a:p>
          <a:p>
            <a:pPr indent="-228594" lvl="4" marL="228594" rtl="0" algn="l">
              <a:lnSpc>
                <a:spcPct val="100000"/>
              </a:lnSpc>
              <a:spcBef>
                <a:spcPts val="200"/>
              </a:spcBef>
              <a:spcAft>
                <a:spcPts val="0"/>
              </a:spcAft>
              <a:buClr>
                <a:srgbClr val="FFFFFF"/>
              </a:buClr>
              <a:buSzPts val="1400"/>
              <a:buFont typeface="Arial"/>
              <a:buChar char="•"/>
            </a:pPr>
            <a:r>
              <a:rPr lang="en-US" sz="1400">
                <a:solidFill>
                  <a:srgbClr val="FFFFFF"/>
                </a:solidFill>
              </a:rPr>
              <a:t>Interim report in Dec 2023; Final report in Mar 2024</a:t>
            </a:r>
            <a:endParaRPr/>
          </a:p>
          <a:p>
            <a:pPr indent="0" lvl="0" marL="0" rtl="0" algn="l">
              <a:lnSpc>
                <a:spcPct val="100000"/>
              </a:lnSpc>
              <a:spcBef>
                <a:spcPts val="800"/>
              </a:spcBef>
              <a:spcAft>
                <a:spcPts val="0"/>
              </a:spcAft>
              <a:buClr>
                <a:srgbClr val="97B1D4"/>
              </a:buClr>
              <a:buSzPts val="1600"/>
              <a:buNone/>
            </a:pPr>
            <a:r>
              <a:rPr lang="en-US" sz="1600">
                <a:solidFill>
                  <a:srgbClr val="97B1D4"/>
                </a:solidFill>
              </a:rPr>
              <a:t>Investigating potential partnerships and collaboration opportunities for the Sample Receiving Facility</a:t>
            </a:r>
            <a:endParaRPr/>
          </a:p>
        </p:txBody>
      </p:sp>
      <p:sp>
        <p:nvSpPr>
          <p:cNvPr id="154" name="Google Shape;154;p5"/>
          <p:cNvSpPr txBox="1"/>
          <p:nvPr/>
        </p:nvSpPr>
        <p:spPr>
          <a:xfrm>
            <a:off x="5617726" y="1098676"/>
            <a:ext cx="3456165" cy="1415772"/>
          </a:xfrm>
          <a:prstGeom prst="rect">
            <a:avLst/>
          </a:prstGeom>
          <a:noFill/>
          <a:ln cap="flat" cmpd="sng" w="9525">
            <a:solidFill>
              <a:srgbClr val="C89D7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DFBB8B"/>
                </a:solidFill>
                <a:latin typeface="Arial"/>
                <a:ea typeface="Arial"/>
                <a:cs typeface="Arial"/>
                <a:sym typeface="Arial"/>
              </a:rPr>
              <a:t>The SRP is the final element of the MSR Campaign that has a defined mission to recover, contain, transport, assess safety of, curate and scientifically investigate the samples returned to Earth by MSR </a:t>
            </a:r>
            <a:endParaRPr/>
          </a:p>
          <a:p>
            <a:pPr indent="0" lvl="0" marL="0" marR="0" rtl="0" algn="l">
              <a:lnSpc>
                <a:spcPct val="100000"/>
              </a:lnSpc>
              <a:spcBef>
                <a:spcPts val="0"/>
              </a:spcBef>
              <a:spcAft>
                <a:spcPts val="0"/>
              </a:spcAft>
              <a:buNone/>
            </a:pPr>
            <a:r>
              <a:t/>
            </a:r>
            <a:endParaRPr b="0" i="0" sz="1050" u="none" cap="none" strike="noStrike">
              <a:solidFill>
                <a:srgbClr val="DFBB8B"/>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sng" cap="none" strike="noStrike">
                <a:solidFill>
                  <a:srgbClr val="E7E6E6"/>
                </a:solidFill>
                <a:latin typeface="Arial"/>
                <a:ea typeface="Arial"/>
                <a:cs typeface="Arial"/>
                <a:sym typeface="Arial"/>
              </a:rPr>
              <a:t>Primary Goal: Enable safe and rapid release of the returned samples to world-wide labs for science investigations</a:t>
            </a:r>
            <a:endParaRPr/>
          </a:p>
        </p:txBody>
      </p:sp>
      <p:pic>
        <p:nvPicPr>
          <p:cNvPr descr="Diagram of the proposed containment and transport stages for returned samples, including Bag Enclosure, Case Enclosure, Transport to Staging, Vault Enclosure, and the Sample Receiving Facility." id="155" name="Google Shape;155;p5"/>
          <p:cNvPicPr preferRelativeResize="0"/>
          <p:nvPr/>
        </p:nvPicPr>
        <p:blipFill rotWithShape="1">
          <a:blip r:embed="rId3">
            <a:alphaModFix/>
          </a:blip>
          <a:srcRect b="0" l="0" r="0" t="0"/>
          <a:stretch/>
        </p:blipFill>
        <p:spPr>
          <a:xfrm>
            <a:off x="5617726" y="2641879"/>
            <a:ext cx="3456164" cy="1914522"/>
          </a:xfrm>
          <a:prstGeom prst="rect">
            <a:avLst/>
          </a:prstGeom>
          <a:noFill/>
          <a:ln cap="flat" cmpd="sng" w="952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1746316" y="192856"/>
            <a:ext cx="6769034" cy="46628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DFBB8B"/>
              </a:buClr>
              <a:buSzPts val="2700"/>
              <a:buFont typeface="Arial"/>
              <a:buNone/>
            </a:pPr>
            <a:r>
              <a:rPr lang="en-US"/>
              <a:t>MEP Orbiters</a:t>
            </a:r>
            <a:endParaRPr/>
          </a:p>
        </p:txBody>
      </p:sp>
      <p:sp>
        <p:nvSpPr>
          <p:cNvPr id="162" name="Google Shape;162;p6"/>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163" name="Google Shape;163;p6"/>
          <p:cNvSpPr txBox="1"/>
          <p:nvPr>
            <p:ph idx="1" type="body"/>
          </p:nvPr>
        </p:nvSpPr>
        <p:spPr>
          <a:xfrm>
            <a:off x="1304143" y="681293"/>
            <a:ext cx="7226197" cy="409005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7B1D4"/>
              </a:buClr>
              <a:buSzPts val="1400"/>
              <a:buNone/>
            </a:pPr>
            <a:r>
              <a:rPr lang="en-US" sz="1400">
                <a:solidFill>
                  <a:srgbClr val="97B1D4"/>
                </a:solidFill>
              </a:rPr>
              <a:t>Mars Relay Network (MRN)</a:t>
            </a:r>
            <a:endParaRPr/>
          </a:p>
          <a:p>
            <a:pPr indent="-213995" lvl="0" marL="213995" rtl="0" algn="l">
              <a:lnSpc>
                <a:spcPct val="100000"/>
              </a:lnSpc>
              <a:spcBef>
                <a:spcPts val="200"/>
              </a:spcBef>
              <a:spcAft>
                <a:spcPts val="0"/>
              </a:spcAft>
              <a:buClr>
                <a:srgbClr val="FFFFFF"/>
              </a:buClr>
              <a:buSzPts val="1200"/>
              <a:buFont typeface="Arial"/>
              <a:buChar char="•"/>
            </a:pPr>
            <a:r>
              <a:rPr lang="en-US" sz="1200"/>
              <a:t>MEP successfully managing network activities with aging orbiters that are well into their extended missions</a:t>
            </a:r>
            <a:endParaRPr/>
          </a:p>
          <a:p>
            <a:pPr indent="-213994" lvl="1" marL="556895" rtl="0" algn="l">
              <a:lnSpc>
                <a:spcPct val="100000"/>
              </a:lnSpc>
              <a:spcBef>
                <a:spcPts val="200"/>
              </a:spcBef>
              <a:spcAft>
                <a:spcPts val="0"/>
              </a:spcAft>
              <a:buClr>
                <a:srgbClr val="FFFFFF"/>
              </a:buClr>
              <a:buSzPts val="1200"/>
              <a:buFont typeface="Arial"/>
              <a:buChar char="•"/>
            </a:pPr>
            <a:r>
              <a:rPr lang="en-US" sz="1200"/>
              <a:t>Spacecraft are operating nominally with instruments functioning properly</a:t>
            </a:r>
            <a:endParaRPr/>
          </a:p>
          <a:p>
            <a:pPr indent="-213994" lvl="1" marL="556895" rtl="0" algn="l">
              <a:lnSpc>
                <a:spcPct val="100000"/>
              </a:lnSpc>
              <a:spcBef>
                <a:spcPts val="200"/>
              </a:spcBef>
              <a:spcAft>
                <a:spcPts val="0"/>
              </a:spcAft>
              <a:buClr>
                <a:srgbClr val="FFFFFF"/>
              </a:buClr>
              <a:buSzPts val="1200"/>
              <a:buFont typeface="Arial"/>
              <a:buChar char="•"/>
            </a:pPr>
            <a:r>
              <a:rPr lang="en-US" sz="1200"/>
              <a:t>Projects are managing all consumables to extend science and relay operations</a:t>
            </a:r>
            <a:endParaRPr/>
          </a:p>
          <a:p>
            <a:pPr indent="0" lvl="0" marL="0" rtl="0" algn="l">
              <a:lnSpc>
                <a:spcPct val="100000"/>
              </a:lnSpc>
              <a:spcBef>
                <a:spcPts val="200"/>
              </a:spcBef>
              <a:spcAft>
                <a:spcPts val="0"/>
              </a:spcAft>
              <a:buClr>
                <a:srgbClr val="97B1D4"/>
              </a:buClr>
              <a:buSzPts val="1400"/>
              <a:buNone/>
            </a:pPr>
            <a:r>
              <a:rPr lang="en-US" sz="1400">
                <a:solidFill>
                  <a:srgbClr val="97B1D4"/>
                </a:solidFill>
              </a:rPr>
              <a:t>Odyssey </a:t>
            </a:r>
            <a:endParaRPr/>
          </a:p>
          <a:p>
            <a:pPr indent="-213995" lvl="1" marL="213995" rtl="0" algn="l">
              <a:lnSpc>
                <a:spcPct val="100000"/>
              </a:lnSpc>
              <a:spcBef>
                <a:spcPts val="200"/>
              </a:spcBef>
              <a:spcAft>
                <a:spcPts val="0"/>
              </a:spcAft>
              <a:buClr>
                <a:srgbClr val="FFFFFF"/>
              </a:buClr>
              <a:buSzPts val="1200"/>
              <a:buFont typeface="Arial"/>
              <a:buChar char="•"/>
            </a:pPr>
            <a:r>
              <a:rPr lang="en-US" sz="1200"/>
              <a:t>Results of propellant investigation now estimates remaining propellant at 4 kg +/- 2 kg, usage 1 kg/year</a:t>
            </a:r>
            <a:endParaRPr/>
          </a:p>
          <a:p>
            <a:pPr indent="-213995" lvl="1" marL="213995" rtl="0" algn="l">
              <a:lnSpc>
                <a:spcPct val="100000"/>
              </a:lnSpc>
              <a:spcBef>
                <a:spcPts val="200"/>
              </a:spcBef>
              <a:spcAft>
                <a:spcPts val="0"/>
              </a:spcAft>
              <a:buClr>
                <a:srgbClr val="FFFFFF"/>
              </a:buClr>
              <a:buSzPts val="1200"/>
              <a:buFont typeface="Arial"/>
              <a:buChar char="•"/>
            </a:pPr>
            <a:r>
              <a:rPr lang="en-US" sz="1200"/>
              <a:t>Project began its 9th extended mission in October 2022</a:t>
            </a:r>
            <a:endParaRPr/>
          </a:p>
          <a:p>
            <a:pPr indent="0" lvl="1" marL="0" rtl="0" algn="l">
              <a:lnSpc>
                <a:spcPct val="100000"/>
              </a:lnSpc>
              <a:spcBef>
                <a:spcPts val="200"/>
              </a:spcBef>
              <a:spcAft>
                <a:spcPts val="0"/>
              </a:spcAft>
              <a:buClr>
                <a:srgbClr val="FFFFFF"/>
              </a:buClr>
              <a:buSzPts val="1400"/>
              <a:buNone/>
            </a:pPr>
            <a:r>
              <a:rPr lang="en-US" sz="1400">
                <a:solidFill>
                  <a:srgbClr val="97B1D4"/>
                </a:solidFill>
              </a:rPr>
              <a:t>MAVEN </a:t>
            </a:r>
            <a:endParaRPr/>
          </a:p>
          <a:p>
            <a:pPr indent="-213995" lvl="1" marL="213995" rtl="0" algn="l">
              <a:lnSpc>
                <a:spcPct val="100000"/>
              </a:lnSpc>
              <a:spcBef>
                <a:spcPts val="200"/>
              </a:spcBef>
              <a:spcAft>
                <a:spcPts val="0"/>
              </a:spcAft>
              <a:buClr>
                <a:srgbClr val="FFFFFF"/>
              </a:buClr>
              <a:buSzPts val="1200"/>
              <a:buFont typeface="Arial"/>
              <a:buChar char="•"/>
            </a:pPr>
            <a:r>
              <a:rPr lang="en-US" sz="1200" u="sng"/>
              <a:t>No safe mode events since Feb 2023</a:t>
            </a:r>
            <a:endParaRPr/>
          </a:p>
          <a:p>
            <a:pPr indent="-213995" lvl="1" marL="213995" rtl="0" algn="l">
              <a:lnSpc>
                <a:spcPct val="100000"/>
              </a:lnSpc>
              <a:spcBef>
                <a:spcPts val="200"/>
              </a:spcBef>
              <a:spcAft>
                <a:spcPts val="0"/>
              </a:spcAft>
              <a:buClr>
                <a:srgbClr val="FFFFFF"/>
              </a:buClr>
              <a:buSzPts val="1200"/>
              <a:buFont typeface="Arial"/>
              <a:buChar char="•"/>
            </a:pPr>
            <a:r>
              <a:rPr lang="en-US" sz="1200"/>
              <a:t>MAVEN operating in all-stellar attitude sensing mode to preserve lifetime of remaining IMU</a:t>
            </a:r>
            <a:endParaRPr/>
          </a:p>
          <a:p>
            <a:pPr indent="-213995" lvl="1" marL="213995" rtl="0" algn="l">
              <a:lnSpc>
                <a:spcPct val="100000"/>
              </a:lnSpc>
              <a:spcBef>
                <a:spcPts val="200"/>
              </a:spcBef>
              <a:spcAft>
                <a:spcPts val="0"/>
              </a:spcAft>
              <a:buClr>
                <a:srgbClr val="FFFFFF"/>
              </a:buClr>
              <a:buSzPts val="1200"/>
              <a:buFont typeface="Arial"/>
              <a:buChar char="•"/>
            </a:pPr>
            <a:r>
              <a:rPr lang="en-US" sz="1200"/>
              <a:t>Project began its 5th extended mission in October 2022</a:t>
            </a:r>
            <a:endParaRPr/>
          </a:p>
          <a:p>
            <a:pPr indent="0" lvl="0" marL="0" rtl="0" algn="l">
              <a:lnSpc>
                <a:spcPct val="100000"/>
              </a:lnSpc>
              <a:spcBef>
                <a:spcPts val="200"/>
              </a:spcBef>
              <a:spcAft>
                <a:spcPts val="0"/>
              </a:spcAft>
              <a:buClr>
                <a:srgbClr val="97B1D4"/>
              </a:buClr>
              <a:buSzPts val="1400"/>
              <a:buNone/>
            </a:pPr>
            <a:r>
              <a:rPr lang="en-US" sz="1400">
                <a:solidFill>
                  <a:srgbClr val="97B1D4"/>
                </a:solidFill>
              </a:rPr>
              <a:t>MRO</a:t>
            </a:r>
            <a:endParaRPr/>
          </a:p>
          <a:p>
            <a:pPr indent="-213995" lvl="0" marL="213995" rtl="0" algn="l">
              <a:lnSpc>
                <a:spcPct val="100000"/>
              </a:lnSpc>
              <a:spcBef>
                <a:spcPts val="200"/>
              </a:spcBef>
              <a:spcAft>
                <a:spcPts val="0"/>
              </a:spcAft>
              <a:buClr>
                <a:srgbClr val="FFFFFF"/>
              </a:buClr>
              <a:buSzPts val="1200"/>
              <a:buFont typeface="Arial"/>
              <a:buChar char="•"/>
            </a:pPr>
            <a:r>
              <a:rPr lang="en-US" sz="1200" u="sng"/>
              <a:t>No safe mode events since Nov 2022 </a:t>
            </a:r>
            <a:endParaRPr/>
          </a:p>
          <a:p>
            <a:pPr indent="-213995" lvl="1" marL="213995" rtl="0" algn="l">
              <a:lnSpc>
                <a:spcPct val="100000"/>
              </a:lnSpc>
              <a:spcBef>
                <a:spcPts val="200"/>
              </a:spcBef>
              <a:spcAft>
                <a:spcPts val="0"/>
              </a:spcAft>
              <a:buClr>
                <a:srgbClr val="FFFFFF"/>
              </a:buClr>
              <a:buSzPts val="1200"/>
              <a:buFont typeface="Arial"/>
              <a:buChar char="•"/>
            </a:pPr>
            <a:r>
              <a:rPr lang="en-US" sz="1200"/>
              <a:t>Project began its 6th extended mission in October 2022</a:t>
            </a:r>
            <a:endParaRPr/>
          </a:p>
          <a:p>
            <a:pPr indent="0" lvl="0" marL="0" rtl="0" algn="l">
              <a:lnSpc>
                <a:spcPct val="100000"/>
              </a:lnSpc>
              <a:spcBef>
                <a:spcPts val="200"/>
              </a:spcBef>
              <a:spcAft>
                <a:spcPts val="0"/>
              </a:spcAft>
              <a:buClr>
                <a:srgbClr val="97B1D4"/>
              </a:buClr>
              <a:buSzPts val="1200"/>
              <a:buNone/>
            </a:pPr>
            <a:r>
              <a:rPr lang="en-US" sz="1200">
                <a:solidFill>
                  <a:srgbClr val="97B1D4"/>
                </a:solidFill>
              </a:rPr>
              <a:t>ExoMars/TGO </a:t>
            </a:r>
            <a:endParaRPr sz="1200"/>
          </a:p>
          <a:p>
            <a:pPr indent="-213995" lvl="0" marL="213995" rtl="0" algn="l">
              <a:lnSpc>
                <a:spcPct val="100000"/>
              </a:lnSpc>
              <a:spcBef>
                <a:spcPts val="200"/>
              </a:spcBef>
              <a:spcAft>
                <a:spcPts val="0"/>
              </a:spcAft>
              <a:buClr>
                <a:srgbClr val="FFFFFF"/>
              </a:buClr>
              <a:buSzPts val="1200"/>
              <a:buFont typeface="Arial"/>
              <a:buChar char="•"/>
            </a:pPr>
            <a:r>
              <a:rPr lang="en-US" sz="1200"/>
              <a:t>Continuing to support relay operations for MEP; returning &gt;50% relay data of landed assets</a:t>
            </a:r>
            <a:endParaRPr/>
          </a:p>
        </p:txBody>
      </p:sp>
      <p:pic>
        <p:nvPicPr>
          <p:cNvPr id="164" name="Google Shape;164;p6"/>
          <p:cNvPicPr preferRelativeResize="0"/>
          <p:nvPr/>
        </p:nvPicPr>
        <p:blipFill rotWithShape="1">
          <a:blip r:embed="rId3">
            <a:alphaModFix/>
          </a:blip>
          <a:srcRect b="0" l="0" r="0" t="0"/>
          <a:stretch/>
        </p:blipFill>
        <p:spPr>
          <a:xfrm>
            <a:off x="6926781" y="54916"/>
            <a:ext cx="2135479" cy="2135479"/>
          </a:xfrm>
          <a:prstGeom prst="rect">
            <a:avLst/>
          </a:prstGeom>
          <a:noFill/>
          <a:ln>
            <a:noFill/>
          </a:ln>
        </p:spPr>
      </p:pic>
      <p:pic>
        <p:nvPicPr>
          <p:cNvPr descr="A planet in space&#10;&#10;Description automatically generated with low confidence" id="165" name="Google Shape;165;p6"/>
          <p:cNvPicPr preferRelativeResize="0"/>
          <p:nvPr/>
        </p:nvPicPr>
        <p:blipFill rotWithShape="1">
          <a:blip r:embed="rId4">
            <a:alphaModFix/>
          </a:blip>
          <a:srcRect b="0" l="0" r="0" t="0"/>
          <a:stretch/>
        </p:blipFill>
        <p:spPr>
          <a:xfrm>
            <a:off x="6915153" y="2239415"/>
            <a:ext cx="2135480" cy="2135480"/>
          </a:xfrm>
          <a:prstGeom prst="rect">
            <a:avLst/>
          </a:prstGeom>
          <a:noFill/>
          <a:ln>
            <a:noFill/>
          </a:ln>
        </p:spPr>
      </p:pic>
      <p:sp>
        <p:nvSpPr>
          <p:cNvPr id="166" name="Google Shape;166;p6"/>
          <p:cNvSpPr txBox="1"/>
          <p:nvPr/>
        </p:nvSpPr>
        <p:spPr>
          <a:xfrm>
            <a:off x="6926781" y="4431539"/>
            <a:ext cx="2135480" cy="630942"/>
          </a:xfrm>
          <a:prstGeom prst="rect">
            <a:avLst/>
          </a:prstGeom>
          <a:solidFill>
            <a:srgbClr val="8E817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FFFFFF"/>
                </a:solidFill>
                <a:latin typeface="Arial"/>
                <a:ea typeface="Arial"/>
                <a:cs typeface="Arial"/>
                <a:sym typeface="Arial"/>
              </a:rPr>
              <a:t>MAVEN’s Imaging Ultraviolet spectrograph (IUVS) instrument obtained these infrared views of Mars when the planet was near opposite ends of its elliptical orbit. Credit: NASA/LASP/CU Boulder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7"/>
          <p:cNvPicPr preferRelativeResize="0"/>
          <p:nvPr/>
        </p:nvPicPr>
        <p:blipFill rotWithShape="1">
          <a:blip r:embed="rId3">
            <a:alphaModFix/>
          </a:blip>
          <a:srcRect b="0" l="0" r="0" t="0"/>
          <a:stretch/>
        </p:blipFill>
        <p:spPr>
          <a:xfrm>
            <a:off x="0" y="0"/>
            <a:ext cx="9131862" cy="5143500"/>
          </a:xfrm>
          <a:prstGeom prst="rect">
            <a:avLst/>
          </a:prstGeom>
          <a:noFill/>
          <a:ln>
            <a:noFill/>
          </a:ln>
        </p:spPr>
      </p:pic>
      <p:sp>
        <p:nvSpPr>
          <p:cNvPr id="173" name="Google Shape;173;p7"/>
          <p:cNvSpPr txBox="1"/>
          <p:nvPr>
            <p:ph idx="12" type="sldNum"/>
          </p:nvPr>
        </p:nvSpPr>
        <p:spPr>
          <a:xfrm>
            <a:off x="7074462" y="4769964"/>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174" name="Google Shape;174;p7"/>
          <p:cNvSpPr txBox="1"/>
          <p:nvPr/>
        </p:nvSpPr>
        <p:spPr>
          <a:xfrm>
            <a:off x="4213761" y="2433250"/>
            <a:ext cx="101341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FFFFFF"/>
                </a:solidFill>
                <a:latin typeface="Arial"/>
                <a:ea typeface="Arial"/>
                <a:cs typeface="Arial"/>
                <a:sym typeface="Arial"/>
              </a:rPr>
              <a:t>Three Forks</a:t>
            </a:r>
            <a:endParaRPr/>
          </a:p>
        </p:txBody>
      </p:sp>
      <p:sp>
        <p:nvSpPr>
          <p:cNvPr id="175" name="Google Shape;175;p7"/>
          <p:cNvSpPr txBox="1"/>
          <p:nvPr/>
        </p:nvSpPr>
        <p:spPr>
          <a:xfrm>
            <a:off x="6457275" y="154868"/>
            <a:ext cx="1865343" cy="443198"/>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700"/>
              <a:buFont typeface="Arial"/>
              <a:buNone/>
            </a:pPr>
            <a:r>
              <a:rPr b="0" i="0" lang="en-US" sz="2700" u="none" cap="none" strike="noStrike">
                <a:solidFill>
                  <a:srgbClr val="FEE599"/>
                </a:solidFill>
                <a:latin typeface="Arial"/>
                <a:ea typeface="Arial"/>
                <a:cs typeface="Arial"/>
                <a:sym typeface="Arial"/>
              </a:rPr>
              <a:t>Mars 2020</a:t>
            </a:r>
            <a:endParaRPr/>
          </a:p>
        </p:txBody>
      </p:sp>
      <p:sp>
        <p:nvSpPr>
          <p:cNvPr id="176" name="Google Shape;176;p7"/>
          <p:cNvSpPr txBox="1"/>
          <p:nvPr/>
        </p:nvSpPr>
        <p:spPr>
          <a:xfrm>
            <a:off x="6237818" y="625651"/>
            <a:ext cx="2906181" cy="654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50" u="none" cap="none" strike="noStrike">
                <a:solidFill>
                  <a:schemeClr val="lt1"/>
                </a:solidFill>
                <a:latin typeface="Arial"/>
                <a:ea typeface="Arial"/>
                <a:cs typeface="Arial"/>
                <a:sym typeface="Arial"/>
              </a:rPr>
              <a:t>Perseverance Odometer: 22.98 km*</a:t>
            </a:r>
            <a:endParaRPr/>
          </a:p>
          <a:p>
            <a:pPr indent="0" lvl="0" marL="0" marR="0" rtl="0" algn="l">
              <a:lnSpc>
                <a:spcPct val="100000"/>
              </a:lnSpc>
              <a:spcBef>
                <a:spcPts val="300"/>
              </a:spcBef>
              <a:spcAft>
                <a:spcPts val="0"/>
              </a:spcAft>
              <a:buNone/>
            </a:pPr>
            <a:r>
              <a:rPr b="1" i="0" lang="en-US" sz="1050" u="none" cap="none" strike="noStrike">
                <a:solidFill>
                  <a:schemeClr val="lt1"/>
                </a:solidFill>
                <a:latin typeface="Arial"/>
                <a:ea typeface="Arial"/>
                <a:cs typeface="Arial"/>
                <a:sym typeface="Arial"/>
              </a:rPr>
              <a:t>Ingenuity Log: 66 flights, 14.9 km*</a:t>
            </a:r>
            <a:endParaRPr/>
          </a:p>
          <a:p>
            <a:pPr indent="0" lvl="0" marL="0" marR="0" rtl="0" algn="l">
              <a:lnSpc>
                <a:spcPct val="100000"/>
              </a:lnSpc>
              <a:spcBef>
                <a:spcPts val="300"/>
              </a:spcBef>
              <a:spcAft>
                <a:spcPts val="0"/>
              </a:spcAft>
              <a:buNone/>
            </a:pPr>
            <a:r>
              <a:rPr b="1" i="0" lang="en-US" sz="1050" u="none" cap="none" strike="noStrike">
                <a:solidFill>
                  <a:schemeClr val="lt1"/>
                </a:solidFill>
                <a:latin typeface="Arial"/>
                <a:ea typeface="Arial"/>
                <a:cs typeface="Arial"/>
                <a:sym typeface="Arial"/>
              </a:rPr>
              <a:t>* As of November 7, 2023 </a:t>
            </a:r>
            <a:endParaRPr b="1" i="0" sz="1050" u="none" cap="none" strike="noStrike">
              <a:solidFill>
                <a:schemeClr val="lt1"/>
              </a:solidFill>
              <a:latin typeface="Arial"/>
              <a:ea typeface="Arial"/>
              <a:cs typeface="Arial"/>
              <a:sym typeface="Arial"/>
            </a:endParaRPr>
          </a:p>
        </p:txBody>
      </p:sp>
      <p:sp>
        <p:nvSpPr>
          <p:cNvPr id="177" name="Google Shape;177;p7"/>
          <p:cNvSpPr txBox="1"/>
          <p:nvPr/>
        </p:nvSpPr>
        <p:spPr>
          <a:xfrm>
            <a:off x="3421406" y="1064904"/>
            <a:ext cx="106375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Delta Top Campaign</a:t>
            </a:r>
            <a:endParaRPr b="0" i="0" sz="1200" u="none" cap="none" strike="noStrike">
              <a:solidFill>
                <a:schemeClr val="lt1"/>
              </a:solidFill>
              <a:latin typeface="Arial"/>
              <a:ea typeface="Arial"/>
              <a:cs typeface="Arial"/>
              <a:sym typeface="Arial"/>
            </a:endParaRPr>
          </a:p>
        </p:txBody>
      </p:sp>
      <p:sp>
        <p:nvSpPr>
          <p:cNvPr id="178" name="Google Shape;178;p7"/>
          <p:cNvSpPr txBox="1"/>
          <p:nvPr/>
        </p:nvSpPr>
        <p:spPr>
          <a:xfrm>
            <a:off x="1604535" y="572461"/>
            <a:ext cx="147989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Margin Campaign  </a:t>
            </a:r>
            <a:endParaRPr/>
          </a:p>
        </p:txBody>
      </p:sp>
      <p:pic>
        <p:nvPicPr>
          <p:cNvPr descr="Map&#10;&#10;Description automatically generated" id="179" name="Google Shape;179;p7"/>
          <p:cNvPicPr preferRelativeResize="0"/>
          <p:nvPr/>
        </p:nvPicPr>
        <p:blipFill rotWithShape="1">
          <a:blip r:embed="rId4">
            <a:alphaModFix/>
          </a:blip>
          <a:srcRect b="0" l="-85" r="0" t="0"/>
          <a:stretch/>
        </p:blipFill>
        <p:spPr>
          <a:xfrm>
            <a:off x="0" y="4850151"/>
            <a:ext cx="2323930" cy="293349"/>
          </a:xfrm>
          <a:prstGeom prst="rect">
            <a:avLst/>
          </a:prstGeom>
          <a:noFill/>
          <a:ln>
            <a:noFill/>
          </a:ln>
        </p:spPr>
      </p:pic>
      <p:sp>
        <p:nvSpPr>
          <p:cNvPr id="180" name="Google Shape;180;p7"/>
          <p:cNvSpPr txBox="1"/>
          <p:nvPr/>
        </p:nvSpPr>
        <p:spPr>
          <a:xfrm>
            <a:off x="6771786" y="3123682"/>
            <a:ext cx="2266097" cy="400110"/>
          </a:xfrm>
          <a:prstGeom prst="rect">
            <a:avLst/>
          </a:prstGeom>
          <a:solidFill>
            <a:srgbClr val="07476F"/>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158750" marR="0" rtl="0" algn="l">
              <a:lnSpc>
                <a:spcPct val="100000"/>
              </a:lnSpc>
              <a:spcBef>
                <a:spcPts val="0"/>
              </a:spcBef>
              <a:spcAft>
                <a:spcPts val="0"/>
              </a:spcAft>
              <a:buClr>
                <a:srgbClr val="000000"/>
              </a:buClr>
              <a:buSzPts val="1100"/>
              <a:buFont typeface="Arial"/>
              <a:buNone/>
            </a:pPr>
            <a:r>
              <a:rPr b="0" i="0" lang="en-US" sz="1000" u="none" cap="none" strike="noStrike">
                <a:solidFill>
                  <a:srgbClr val="FFFFFF"/>
                </a:solidFill>
                <a:latin typeface="Arial"/>
                <a:ea typeface="Arial"/>
                <a:cs typeface="Arial"/>
                <a:sym typeface="Arial"/>
              </a:rPr>
              <a:t>Ingenuity Flt 66, NavCam Image Credit: NASA/JPL-Caltech </a:t>
            </a:r>
            <a:endParaRPr/>
          </a:p>
        </p:txBody>
      </p:sp>
      <p:pic>
        <p:nvPicPr>
          <p:cNvPr id="181" name="Google Shape;181;p7"/>
          <p:cNvPicPr preferRelativeResize="0"/>
          <p:nvPr/>
        </p:nvPicPr>
        <p:blipFill rotWithShape="1">
          <a:blip r:embed="rId5">
            <a:alphaModFix/>
          </a:blip>
          <a:srcRect b="0" l="0" r="0" t="0"/>
          <a:stretch/>
        </p:blipFill>
        <p:spPr>
          <a:xfrm>
            <a:off x="70187" y="2093976"/>
            <a:ext cx="3248614" cy="2705022"/>
          </a:xfrm>
          <a:prstGeom prst="rect">
            <a:avLst/>
          </a:prstGeom>
          <a:noFill/>
          <a:ln cap="flat" cmpd="sng" w="12700">
            <a:solidFill>
              <a:schemeClr val="dk1"/>
            </a:solidFill>
            <a:prstDash val="solid"/>
            <a:round/>
            <a:headEnd len="sm" w="sm" type="none"/>
            <a:tailEnd len="sm" w="sm" type="none"/>
          </a:ln>
        </p:spPr>
      </p:pic>
      <p:sp>
        <p:nvSpPr>
          <p:cNvPr id="182" name="Google Shape;182;p7"/>
          <p:cNvSpPr txBox="1"/>
          <p:nvPr/>
        </p:nvSpPr>
        <p:spPr>
          <a:xfrm>
            <a:off x="3388988" y="3937224"/>
            <a:ext cx="3777779" cy="861774"/>
          </a:xfrm>
          <a:prstGeom prst="rect">
            <a:avLst/>
          </a:prstGeom>
          <a:solidFill>
            <a:srgbClr val="07476F"/>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158750" marR="0" rtl="0" algn="l">
              <a:lnSpc>
                <a:spcPct val="100000"/>
              </a:lnSpc>
              <a:spcBef>
                <a:spcPts val="0"/>
              </a:spcBef>
              <a:spcAft>
                <a:spcPts val="0"/>
              </a:spcAft>
              <a:buClr>
                <a:srgbClr val="000000"/>
              </a:buClr>
              <a:buSzPts val="1100"/>
              <a:buFont typeface="Arial"/>
              <a:buNone/>
            </a:pPr>
            <a:r>
              <a:rPr b="0" i="0" lang="en-US" sz="1000" u="none" cap="none" strike="noStrike">
                <a:solidFill>
                  <a:srgbClr val="FFFFFF"/>
                </a:solidFill>
                <a:latin typeface="Arial"/>
                <a:ea typeface="Arial"/>
                <a:cs typeface="Arial"/>
                <a:sym typeface="Arial"/>
              </a:rPr>
              <a:t>Annotated composite image shows the path Perseverance took through a dense section of boulders. The pale blue line indicates the course of the center of the rover’s front wheel hubs, while the darker blue lines show the paths taken by the bottom of the rover’s six wheels. Credit: NASA/JPL-Caltech</a:t>
            </a:r>
            <a:endParaRPr/>
          </a:p>
        </p:txBody>
      </p:sp>
      <p:pic>
        <p:nvPicPr>
          <p:cNvPr descr="A picture containing white, clock&#10;&#10;Description automatically generated" id="183" name="Google Shape;183;p7"/>
          <p:cNvPicPr preferRelativeResize="0"/>
          <p:nvPr/>
        </p:nvPicPr>
        <p:blipFill rotWithShape="1">
          <a:blip r:embed="rId6">
            <a:alphaModFix/>
          </a:blip>
          <a:srcRect b="0" l="0" r="0" t="0"/>
          <a:stretch/>
        </p:blipFill>
        <p:spPr>
          <a:xfrm>
            <a:off x="6731063" y="1316405"/>
            <a:ext cx="2361038" cy="1770779"/>
          </a:xfrm>
          <a:prstGeom prst="rect">
            <a:avLst/>
          </a:prstGeom>
          <a:noFill/>
          <a:ln cap="flat" cmpd="sng" w="12700">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8"/>
          <p:cNvPicPr preferRelativeResize="0"/>
          <p:nvPr/>
        </p:nvPicPr>
        <p:blipFill rotWithShape="1">
          <a:blip r:embed="rId3">
            <a:alphaModFix/>
          </a:blip>
          <a:srcRect b="0" l="0" r="0" t="0"/>
          <a:stretch/>
        </p:blipFill>
        <p:spPr>
          <a:xfrm>
            <a:off x="0" y="0"/>
            <a:ext cx="9149899" cy="5155067"/>
          </a:xfrm>
          <a:prstGeom prst="rect">
            <a:avLst/>
          </a:prstGeom>
          <a:noFill/>
          <a:ln>
            <a:noFill/>
          </a:ln>
        </p:spPr>
      </p:pic>
      <p:cxnSp>
        <p:nvCxnSpPr>
          <p:cNvPr id="189" name="Google Shape;189;p8"/>
          <p:cNvCxnSpPr>
            <a:stCxn id="190" idx="1"/>
          </p:cNvCxnSpPr>
          <p:nvPr/>
        </p:nvCxnSpPr>
        <p:spPr>
          <a:xfrm rot="10800000">
            <a:off x="6270665" y="3984767"/>
            <a:ext cx="294900" cy="452700"/>
          </a:xfrm>
          <a:prstGeom prst="straightConnector1">
            <a:avLst/>
          </a:prstGeom>
          <a:noFill/>
          <a:ln cap="flat" cmpd="sng" w="22225">
            <a:solidFill>
              <a:schemeClr val="dk1"/>
            </a:solidFill>
            <a:prstDash val="solid"/>
            <a:miter lim="800000"/>
            <a:headEnd len="sm" w="sm" type="none"/>
            <a:tailEnd len="sm" w="sm" type="none"/>
          </a:ln>
        </p:spPr>
      </p:cxnSp>
      <p:grpSp>
        <p:nvGrpSpPr>
          <p:cNvPr id="191" name="Google Shape;191;p8"/>
          <p:cNvGrpSpPr/>
          <p:nvPr/>
        </p:nvGrpSpPr>
        <p:grpSpPr>
          <a:xfrm>
            <a:off x="6660047" y="542888"/>
            <a:ext cx="2444129" cy="1224304"/>
            <a:chOff x="8854676" y="779093"/>
            <a:chExt cx="3258839" cy="1632405"/>
          </a:xfrm>
        </p:grpSpPr>
        <p:pic>
          <p:nvPicPr>
            <p:cNvPr descr="A comparison of a rock and a rock&#10;&#10;Description automatically generated" id="192" name="Google Shape;192;p8"/>
            <p:cNvPicPr preferRelativeResize="0"/>
            <p:nvPr/>
          </p:nvPicPr>
          <p:blipFill rotWithShape="1">
            <a:blip r:embed="rId4">
              <a:alphaModFix/>
            </a:blip>
            <a:srcRect b="0" l="0" r="0" t="0"/>
            <a:stretch/>
          </p:blipFill>
          <p:spPr>
            <a:xfrm>
              <a:off x="8854676" y="779093"/>
              <a:ext cx="3258839" cy="1632405"/>
            </a:xfrm>
            <a:prstGeom prst="rect">
              <a:avLst/>
            </a:prstGeom>
            <a:noFill/>
            <a:ln>
              <a:noFill/>
            </a:ln>
          </p:spPr>
        </p:pic>
        <p:sp>
          <p:nvSpPr>
            <p:cNvPr id="193" name="Google Shape;193;p8"/>
            <p:cNvSpPr/>
            <p:nvPr/>
          </p:nvSpPr>
          <p:spPr>
            <a:xfrm>
              <a:off x="11022485" y="2270541"/>
              <a:ext cx="85725" cy="95250"/>
            </a:xfrm>
            <a:prstGeom prst="rect">
              <a:avLst/>
            </a:prstGeom>
            <a:solidFill>
              <a:srgbClr val="4F4E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94" name="Google Shape;194;p8"/>
            <p:cNvSpPr/>
            <p:nvPr/>
          </p:nvSpPr>
          <p:spPr>
            <a:xfrm>
              <a:off x="11127260" y="2270541"/>
              <a:ext cx="85725" cy="95250"/>
            </a:xfrm>
            <a:prstGeom prst="rect">
              <a:avLst/>
            </a:prstGeom>
            <a:solidFill>
              <a:srgbClr val="4F4E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95" name="Google Shape;195;p8"/>
            <p:cNvSpPr/>
            <p:nvPr/>
          </p:nvSpPr>
          <p:spPr>
            <a:xfrm>
              <a:off x="11006463" y="2232439"/>
              <a:ext cx="270022" cy="171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750" u="none" cap="none" strike="noStrike">
                  <a:solidFill>
                    <a:srgbClr val="FFFFFF"/>
                  </a:solidFill>
                  <a:latin typeface="Libre Franklin Black"/>
                  <a:ea typeface="Libre Franklin Black"/>
                  <a:cs typeface="Libre Franklin Black"/>
                  <a:sym typeface="Libre Franklin Black"/>
                </a:rPr>
                <a:t>17</a:t>
              </a:r>
              <a:endParaRPr/>
            </a:p>
          </p:txBody>
        </p:sp>
      </p:grpSp>
      <p:cxnSp>
        <p:nvCxnSpPr>
          <p:cNvPr id="196" name="Google Shape;196;p8"/>
          <p:cNvCxnSpPr>
            <a:stCxn id="192" idx="2"/>
          </p:cNvCxnSpPr>
          <p:nvPr/>
        </p:nvCxnSpPr>
        <p:spPr>
          <a:xfrm flipH="1">
            <a:off x="4711712" y="1767192"/>
            <a:ext cx="3170400" cy="909300"/>
          </a:xfrm>
          <a:prstGeom prst="straightConnector1">
            <a:avLst/>
          </a:prstGeom>
          <a:noFill/>
          <a:ln cap="flat" cmpd="sng" w="22225">
            <a:solidFill>
              <a:schemeClr val="dk1"/>
            </a:solidFill>
            <a:prstDash val="solid"/>
            <a:miter lim="800000"/>
            <a:headEnd len="sm" w="sm" type="none"/>
            <a:tailEnd len="sm" w="sm" type="none"/>
          </a:ln>
        </p:spPr>
      </p:cxnSp>
      <p:grpSp>
        <p:nvGrpSpPr>
          <p:cNvPr id="197" name="Google Shape;197;p8"/>
          <p:cNvGrpSpPr/>
          <p:nvPr/>
        </p:nvGrpSpPr>
        <p:grpSpPr>
          <a:xfrm>
            <a:off x="6565565" y="3808828"/>
            <a:ext cx="2514557" cy="1257278"/>
            <a:chOff x="4965248" y="6302258"/>
            <a:chExt cx="3273942" cy="1636971"/>
          </a:xfrm>
        </p:grpSpPr>
        <p:pic>
          <p:nvPicPr>
            <p:cNvPr descr="A picture containing screenshot&#10;&#10;Description automatically generated" id="190" name="Google Shape;190;p8"/>
            <p:cNvPicPr preferRelativeResize="0"/>
            <p:nvPr/>
          </p:nvPicPr>
          <p:blipFill rotWithShape="1">
            <a:blip r:embed="rId5">
              <a:alphaModFix/>
            </a:blip>
            <a:srcRect b="0" l="0" r="0" t="0"/>
            <a:stretch/>
          </p:blipFill>
          <p:spPr>
            <a:xfrm>
              <a:off x="4965248" y="6302258"/>
              <a:ext cx="3273942" cy="1636971"/>
            </a:xfrm>
            <a:prstGeom prst="rect">
              <a:avLst/>
            </a:prstGeom>
            <a:noFill/>
            <a:ln>
              <a:noFill/>
            </a:ln>
          </p:spPr>
        </p:pic>
        <p:sp>
          <p:nvSpPr>
            <p:cNvPr id="198" name="Google Shape;198;p8"/>
            <p:cNvSpPr/>
            <p:nvPr/>
          </p:nvSpPr>
          <p:spPr>
            <a:xfrm>
              <a:off x="7143342" y="7801840"/>
              <a:ext cx="85725" cy="95250"/>
            </a:xfrm>
            <a:prstGeom prst="rect">
              <a:avLst/>
            </a:prstGeom>
            <a:solidFill>
              <a:srgbClr val="4F4E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99" name="Google Shape;199;p8"/>
            <p:cNvSpPr/>
            <p:nvPr/>
          </p:nvSpPr>
          <p:spPr>
            <a:xfrm>
              <a:off x="7248117" y="7801840"/>
              <a:ext cx="85725" cy="95250"/>
            </a:xfrm>
            <a:prstGeom prst="rect">
              <a:avLst/>
            </a:prstGeom>
            <a:solidFill>
              <a:srgbClr val="4F4E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200" name="Google Shape;200;p8"/>
            <p:cNvSpPr/>
            <p:nvPr/>
          </p:nvSpPr>
          <p:spPr>
            <a:xfrm>
              <a:off x="7127320" y="7763738"/>
              <a:ext cx="270022" cy="171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750" u="none" cap="none" strike="noStrike">
                  <a:solidFill>
                    <a:srgbClr val="FFFFFF"/>
                  </a:solidFill>
                  <a:latin typeface="Libre Franklin Black"/>
                  <a:ea typeface="Libre Franklin Black"/>
                  <a:cs typeface="Libre Franklin Black"/>
                  <a:sym typeface="Libre Franklin Black"/>
                </a:rPr>
                <a:t>16</a:t>
              </a:r>
              <a:endParaRPr/>
            </a:p>
          </p:txBody>
        </p:sp>
      </p:grpSp>
      <p:sp>
        <p:nvSpPr>
          <p:cNvPr descr="preview url image" id="201" name="Google Shape;201;p8"/>
          <p:cNvSpPr/>
          <p:nvPr/>
        </p:nvSpPr>
        <p:spPr>
          <a:xfrm>
            <a:off x="4390243" y="3332969"/>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Calibri"/>
              <a:ea typeface="Calibri"/>
              <a:cs typeface="Calibri"/>
              <a:sym typeface="Calibri"/>
            </a:endParaRPr>
          </a:p>
        </p:txBody>
      </p:sp>
      <p:grpSp>
        <p:nvGrpSpPr>
          <p:cNvPr id="202" name="Google Shape;202;p8"/>
          <p:cNvGrpSpPr/>
          <p:nvPr/>
        </p:nvGrpSpPr>
        <p:grpSpPr>
          <a:xfrm>
            <a:off x="2611260" y="3837889"/>
            <a:ext cx="2600876" cy="1258037"/>
            <a:chOff x="189870" y="1952724"/>
            <a:chExt cx="3467835" cy="1677383"/>
          </a:xfrm>
        </p:grpSpPr>
        <p:grpSp>
          <p:nvGrpSpPr>
            <p:cNvPr id="203" name="Google Shape;203;p8"/>
            <p:cNvGrpSpPr/>
            <p:nvPr/>
          </p:nvGrpSpPr>
          <p:grpSpPr>
            <a:xfrm>
              <a:off x="189870" y="1952724"/>
              <a:ext cx="1752603" cy="1677383"/>
              <a:chOff x="353992" y="2116847"/>
              <a:chExt cx="1752603" cy="1677383"/>
            </a:xfrm>
          </p:grpSpPr>
          <p:cxnSp>
            <p:nvCxnSpPr>
              <p:cNvPr id="204" name="Google Shape;204;p8"/>
              <p:cNvCxnSpPr/>
              <p:nvPr/>
            </p:nvCxnSpPr>
            <p:spPr>
              <a:xfrm flipH="1" rot="10800000">
                <a:off x="1455143" y="3030924"/>
                <a:ext cx="51" cy="333165"/>
              </a:xfrm>
              <a:prstGeom prst="straightConnector1">
                <a:avLst/>
              </a:prstGeom>
              <a:noFill/>
              <a:ln cap="flat" cmpd="sng" w="22225">
                <a:solidFill>
                  <a:schemeClr val="dk1"/>
                </a:solidFill>
                <a:prstDash val="solid"/>
                <a:miter lim="800000"/>
                <a:headEnd len="sm" w="sm" type="none"/>
                <a:tailEnd len="sm" w="sm" type="none"/>
              </a:ln>
            </p:spPr>
          </p:cxnSp>
          <p:pic>
            <p:nvPicPr>
              <p:cNvPr descr="This image was taken by SHERLOC_WATSON onboard NASA's Mars rover Perseverance on Sol 877" id="205" name="Google Shape;205;p8"/>
              <p:cNvPicPr preferRelativeResize="0"/>
              <p:nvPr/>
            </p:nvPicPr>
            <p:blipFill rotWithShape="1">
              <a:blip r:embed="rId6">
                <a:alphaModFix/>
              </a:blip>
              <a:srcRect b="0" l="0" r="0" t="0"/>
              <a:stretch/>
            </p:blipFill>
            <p:spPr>
              <a:xfrm>
                <a:off x="406401" y="2118088"/>
                <a:ext cx="1633416" cy="1634274"/>
              </a:xfrm>
              <a:prstGeom prst="rect">
                <a:avLst/>
              </a:prstGeom>
              <a:noFill/>
              <a:ln cap="flat" cmpd="sng" w="19050">
                <a:solidFill>
                  <a:srgbClr val="A51F18"/>
                </a:solidFill>
                <a:prstDash val="solid"/>
                <a:round/>
                <a:headEnd len="sm" w="sm" type="none"/>
                <a:tailEnd len="sm" w="sm" type="none"/>
              </a:ln>
            </p:spPr>
          </p:pic>
          <p:sp>
            <p:nvSpPr>
              <p:cNvPr id="206" name="Google Shape;206;p8"/>
              <p:cNvSpPr/>
              <p:nvPr/>
            </p:nvSpPr>
            <p:spPr>
              <a:xfrm>
                <a:off x="353992" y="2116847"/>
                <a:ext cx="1752603" cy="167738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US" sz="975" u="none" cap="none" strike="noStrike">
                    <a:solidFill>
                      <a:srgbClr val="FFFFFF"/>
                    </a:solidFill>
                    <a:latin typeface="Libre Franklin Black"/>
                    <a:ea typeface="Libre Franklin Black"/>
                    <a:cs typeface="Libre Franklin Black"/>
                    <a:sym typeface="Libre Franklin Black"/>
                  </a:rPr>
                  <a:t>GABLETOP MOUNTAIN</a:t>
                </a:r>
                <a:endParaRPr/>
              </a:p>
              <a:p>
                <a:pPr indent="0" lvl="0" marL="0" marR="0" rtl="0" algn="ctr">
                  <a:lnSpc>
                    <a:spcPct val="100000"/>
                  </a:lnSpc>
                  <a:spcBef>
                    <a:spcPts val="0"/>
                  </a:spcBef>
                  <a:spcAft>
                    <a:spcPts val="0"/>
                  </a:spcAft>
                  <a:buNone/>
                </a:pPr>
                <a:r>
                  <a:t/>
                </a:r>
                <a:endParaRPr b="1" i="0" sz="975"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4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rPr b="1" i="0" lang="en-US" sz="750" u="none" cap="none" strike="noStrike">
                    <a:solidFill>
                      <a:srgbClr val="FFFFFF"/>
                    </a:solidFill>
                    <a:latin typeface="Libre Franklin Black"/>
                    <a:ea typeface="Libre Franklin Black"/>
                    <a:cs typeface="Libre Franklin Black"/>
                    <a:sym typeface="Libre Franklin Black"/>
                  </a:rPr>
                  <a:t>ABRADE  SOL877</a:t>
                </a:r>
                <a:endParaRPr/>
              </a:p>
            </p:txBody>
          </p:sp>
        </p:grpSp>
        <p:grpSp>
          <p:nvGrpSpPr>
            <p:cNvPr id="207" name="Google Shape;207;p8"/>
            <p:cNvGrpSpPr/>
            <p:nvPr/>
          </p:nvGrpSpPr>
          <p:grpSpPr>
            <a:xfrm>
              <a:off x="1853931" y="1953218"/>
              <a:ext cx="1803774" cy="1664382"/>
              <a:chOff x="10414835" y="1938215"/>
              <a:chExt cx="1752603" cy="1617166"/>
            </a:xfrm>
          </p:grpSpPr>
          <p:pic>
            <p:nvPicPr>
              <p:cNvPr descr="A close-up of a round object&#10;&#10;Description automatically generated" id="208" name="Google Shape;208;p8"/>
              <p:cNvPicPr preferRelativeResize="0"/>
              <p:nvPr/>
            </p:nvPicPr>
            <p:blipFill rotWithShape="1">
              <a:blip r:embed="rId7">
                <a:alphaModFix/>
              </a:blip>
              <a:srcRect b="0" l="0" r="0" t="0"/>
              <a:stretch/>
            </p:blipFill>
            <p:spPr>
              <a:xfrm>
                <a:off x="10471150" y="1938215"/>
                <a:ext cx="1597025" cy="1586524"/>
              </a:xfrm>
              <a:prstGeom prst="rect">
                <a:avLst/>
              </a:prstGeom>
              <a:noFill/>
              <a:ln cap="flat" cmpd="sng" w="19050">
                <a:solidFill>
                  <a:schemeClr val="dk1"/>
                </a:solidFill>
                <a:prstDash val="solid"/>
                <a:round/>
                <a:headEnd len="sm" w="sm" type="none"/>
                <a:tailEnd len="sm" w="sm" type="none"/>
              </a:ln>
            </p:spPr>
          </p:pic>
          <p:sp>
            <p:nvSpPr>
              <p:cNvPr id="209" name="Google Shape;209;p8"/>
              <p:cNvSpPr/>
              <p:nvPr/>
            </p:nvSpPr>
            <p:spPr>
              <a:xfrm>
                <a:off x="10414835" y="1955489"/>
                <a:ext cx="1752603" cy="159989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US" sz="975" u="none" cap="none" strike="noStrike">
                    <a:solidFill>
                      <a:srgbClr val="FFFFFF"/>
                    </a:solidFill>
                    <a:latin typeface="Libre Franklin Black"/>
                    <a:ea typeface="Libre Franklin Black"/>
                    <a:cs typeface="Libre Franklin Black"/>
                    <a:sym typeface="Libre Franklin Black"/>
                  </a:rPr>
                  <a:t>PILOT MOUNTAIN</a:t>
                </a:r>
                <a:endParaRPr/>
              </a:p>
              <a:p>
                <a:pPr indent="0" lvl="0" marL="0" marR="0" rtl="0" algn="ctr">
                  <a:lnSpc>
                    <a:spcPct val="100000"/>
                  </a:lnSpc>
                  <a:spcBef>
                    <a:spcPts val="0"/>
                  </a:spcBef>
                  <a:spcAft>
                    <a:spcPts val="0"/>
                  </a:spcAft>
                  <a:buNone/>
                </a:pPr>
                <a:r>
                  <a:t/>
                </a:r>
                <a:endParaRPr b="1" i="0" sz="975"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4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7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rPr b="1" i="0" lang="en-US" sz="750" u="none" cap="none" strike="noStrike">
                    <a:solidFill>
                      <a:srgbClr val="FFFFFF"/>
                    </a:solidFill>
                    <a:latin typeface="Libre Franklin Black"/>
                    <a:ea typeface="Libre Franklin Black"/>
                    <a:cs typeface="Libre Franklin Black"/>
                    <a:sym typeface="Libre Franklin Black"/>
                  </a:rPr>
                  <a:t>CORE18  SOL882</a:t>
                </a:r>
                <a:endParaRPr/>
              </a:p>
            </p:txBody>
          </p:sp>
        </p:grpSp>
      </p:grpSp>
      <p:cxnSp>
        <p:nvCxnSpPr>
          <p:cNvPr id="210" name="Google Shape;210;p8"/>
          <p:cNvCxnSpPr/>
          <p:nvPr/>
        </p:nvCxnSpPr>
        <p:spPr>
          <a:xfrm flipH="1">
            <a:off x="3898646" y="2571750"/>
            <a:ext cx="78676" cy="1257831"/>
          </a:xfrm>
          <a:prstGeom prst="straightConnector1">
            <a:avLst/>
          </a:prstGeom>
          <a:noFill/>
          <a:ln cap="flat" cmpd="sng" w="22225">
            <a:solidFill>
              <a:schemeClr val="dk1"/>
            </a:solidFill>
            <a:prstDash val="solid"/>
            <a:miter lim="800000"/>
            <a:headEnd len="sm" w="sm" type="none"/>
            <a:tailEnd len="sm" w="sm" type="none"/>
          </a:ln>
        </p:spPr>
      </p:cxnSp>
      <p:sp>
        <p:nvSpPr>
          <p:cNvPr id="211" name="Google Shape;211;p8"/>
          <p:cNvSpPr txBox="1"/>
          <p:nvPr/>
        </p:nvSpPr>
        <p:spPr>
          <a:xfrm>
            <a:off x="7521279" y="101944"/>
            <a:ext cx="1853915" cy="235449"/>
          </a:xfrm>
          <a:prstGeom prst="rect">
            <a:avLst/>
          </a:prstGeom>
          <a:noFill/>
          <a:ln>
            <a:noFill/>
          </a:ln>
          <a:effectLst>
            <a:outerShdw blurRad="50800" rotWithShape="0" algn="tl" dir="2700000" dist="38100">
              <a:srgbClr val="000000">
                <a:alpha val="40000"/>
              </a:srgbClr>
            </a:outerShdw>
          </a:effectLst>
        </p:spPr>
        <p:txBody>
          <a:bodyPr anchorCtr="0" anchor="ctr" bIns="34275" lIns="68575" spcFirstLastPara="1" rIns="68575" wrap="square" tIns="34275">
            <a:sp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As of Nov 2, 2023</a:t>
            </a:r>
            <a:endParaRPr b="0" i="0" sz="900" u="none" cap="none" strike="noStrike">
              <a:solidFill>
                <a:srgbClr val="FFFFFF"/>
              </a:solidFill>
              <a:latin typeface="Arial"/>
              <a:ea typeface="Arial"/>
              <a:cs typeface="Arial"/>
              <a:sym typeface="Arial"/>
            </a:endParaRPr>
          </a:p>
        </p:txBody>
      </p:sp>
      <p:sp>
        <p:nvSpPr>
          <p:cNvPr id="212" name="Google Shape;212;p8"/>
          <p:cNvSpPr/>
          <p:nvPr/>
        </p:nvSpPr>
        <p:spPr>
          <a:xfrm>
            <a:off x="5571727" y="3984907"/>
            <a:ext cx="821066" cy="25391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US" sz="1200" u="none" cap="none" strike="noStrike">
                <a:solidFill>
                  <a:srgbClr val="CBEAFF"/>
                </a:solidFill>
                <a:latin typeface="Libre Franklin Black"/>
                <a:ea typeface="Libre Franklin Black"/>
                <a:cs typeface="Libre Franklin Black"/>
                <a:sym typeface="Libre Franklin Black"/>
              </a:rPr>
              <a:t>TENBY</a:t>
            </a:r>
            <a:endParaRPr b="1" i="0" sz="1200" u="none" cap="none" strike="noStrike">
              <a:solidFill>
                <a:srgbClr val="CBEAFF"/>
              </a:solidFill>
              <a:latin typeface="Libre Franklin Black"/>
              <a:ea typeface="Libre Franklin Black"/>
              <a:cs typeface="Libre Franklin Black"/>
              <a:sym typeface="Libre Franklin Black"/>
            </a:endParaRPr>
          </a:p>
        </p:txBody>
      </p:sp>
      <p:grpSp>
        <p:nvGrpSpPr>
          <p:cNvPr id="213" name="Google Shape;213;p8"/>
          <p:cNvGrpSpPr/>
          <p:nvPr/>
        </p:nvGrpSpPr>
        <p:grpSpPr>
          <a:xfrm>
            <a:off x="0" y="3829581"/>
            <a:ext cx="2618381" cy="1244406"/>
            <a:chOff x="0" y="5106106"/>
            <a:chExt cx="3491174" cy="1659208"/>
          </a:xfrm>
        </p:grpSpPr>
        <p:grpSp>
          <p:nvGrpSpPr>
            <p:cNvPr id="214" name="Google Shape;214;p8"/>
            <p:cNvGrpSpPr/>
            <p:nvPr/>
          </p:nvGrpSpPr>
          <p:grpSpPr>
            <a:xfrm>
              <a:off x="0" y="5106106"/>
              <a:ext cx="1803774" cy="1646604"/>
              <a:chOff x="898761" y="2835389"/>
              <a:chExt cx="1803774" cy="1646604"/>
            </a:xfrm>
          </p:grpSpPr>
          <p:pic>
            <p:nvPicPr>
              <p:cNvPr descr="A circular object in the dirt&#10;&#10;Description automatically generated" id="215" name="Google Shape;215;p8"/>
              <p:cNvPicPr preferRelativeResize="0"/>
              <p:nvPr/>
            </p:nvPicPr>
            <p:blipFill rotWithShape="1">
              <a:blip r:embed="rId8">
                <a:alphaModFix/>
              </a:blip>
              <a:srcRect b="0" l="0" r="0" t="0"/>
              <a:stretch/>
            </p:blipFill>
            <p:spPr>
              <a:xfrm>
                <a:off x="976977" y="2851514"/>
                <a:ext cx="1649327" cy="1609620"/>
              </a:xfrm>
              <a:prstGeom prst="rect">
                <a:avLst/>
              </a:prstGeom>
              <a:noFill/>
              <a:ln cap="flat" cmpd="sng" w="19050">
                <a:solidFill>
                  <a:srgbClr val="A51F18"/>
                </a:solidFill>
                <a:prstDash val="solid"/>
                <a:round/>
                <a:headEnd len="sm" w="sm" type="none"/>
                <a:tailEnd len="sm" w="sm" type="none"/>
              </a:ln>
            </p:spPr>
          </p:pic>
          <p:sp>
            <p:nvSpPr>
              <p:cNvPr id="216" name="Google Shape;216;p8"/>
              <p:cNvSpPr/>
              <p:nvPr/>
            </p:nvSpPr>
            <p:spPr>
              <a:xfrm>
                <a:off x="898761" y="2835389"/>
                <a:ext cx="1803774" cy="164660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US" sz="975" u="none" cap="none" strike="noStrike">
                    <a:solidFill>
                      <a:srgbClr val="FFFFFF"/>
                    </a:solidFill>
                    <a:latin typeface="Libre Franklin Black"/>
                    <a:ea typeface="Libre Franklin Black"/>
                    <a:cs typeface="Libre Franklin Black"/>
                    <a:sym typeface="Libre Franklin Black"/>
                  </a:rPr>
                  <a:t>AMHERST</a:t>
                </a:r>
                <a:endParaRPr/>
              </a:p>
              <a:p>
                <a:pPr indent="0" lvl="0" marL="0" marR="0" rtl="0" algn="ctr">
                  <a:lnSpc>
                    <a:spcPct val="100000"/>
                  </a:lnSpc>
                  <a:spcBef>
                    <a:spcPts val="0"/>
                  </a:spcBef>
                  <a:spcAft>
                    <a:spcPts val="0"/>
                  </a:spcAft>
                  <a:buNone/>
                </a:pPr>
                <a:r>
                  <a:rPr b="1" i="0" lang="en-US" sz="975" u="none" cap="none" strike="noStrike">
                    <a:solidFill>
                      <a:srgbClr val="FFFFFF"/>
                    </a:solidFill>
                    <a:latin typeface="Libre Franklin Black"/>
                    <a:ea typeface="Libre Franklin Black"/>
                    <a:cs typeface="Libre Franklin Black"/>
                    <a:sym typeface="Libre Franklin Black"/>
                  </a:rPr>
                  <a:t>POINT</a:t>
                </a:r>
                <a:endParaRPr/>
              </a:p>
              <a:p>
                <a:pPr indent="0" lvl="0" marL="0" marR="0" rtl="0" algn="ctr">
                  <a:lnSpc>
                    <a:spcPct val="100000"/>
                  </a:lnSpc>
                  <a:spcBef>
                    <a:spcPts val="0"/>
                  </a:spcBef>
                  <a:spcAft>
                    <a:spcPts val="0"/>
                  </a:spcAft>
                  <a:buNone/>
                </a:pPr>
                <a:r>
                  <a:t/>
                </a:r>
                <a:endParaRPr b="1" i="0" sz="975"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4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7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rPr b="1" i="0" lang="en-US" sz="750" u="none" cap="none" strike="noStrike">
                    <a:solidFill>
                      <a:srgbClr val="FFFFFF"/>
                    </a:solidFill>
                    <a:latin typeface="Libre Franklin Black"/>
                    <a:ea typeface="Libre Franklin Black"/>
                    <a:cs typeface="Libre Franklin Black"/>
                    <a:sym typeface="Libre Franklin Black"/>
                  </a:rPr>
                  <a:t>ABRADE  SOL915</a:t>
                </a:r>
                <a:endParaRPr/>
              </a:p>
            </p:txBody>
          </p:sp>
        </p:grpSp>
        <p:pic>
          <p:nvPicPr>
            <p:cNvPr descr="A close-up of a round object&#10;&#10;Description automatically generated" id="217" name="Google Shape;217;p8"/>
            <p:cNvPicPr preferRelativeResize="0"/>
            <p:nvPr/>
          </p:nvPicPr>
          <p:blipFill rotWithShape="1">
            <a:blip r:embed="rId9">
              <a:alphaModFix/>
            </a:blip>
            <a:srcRect b="0" l="-415" r="0" t="0"/>
            <a:stretch/>
          </p:blipFill>
          <p:spPr>
            <a:xfrm>
              <a:off x="1750998" y="5122342"/>
              <a:ext cx="1664368" cy="1612804"/>
            </a:xfrm>
            <a:prstGeom prst="rect">
              <a:avLst/>
            </a:prstGeom>
            <a:noFill/>
            <a:ln cap="flat" cmpd="sng" w="19050">
              <a:solidFill>
                <a:schemeClr val="dk1"/>
              </a:solidFill>
              <a:prstDash val="solid"/>
              <a:round/>
              <a:headEnd len="sm" w="sm" type="none"/>
              <a:tailEnd len="sm" w="sm" type="none"/>
            </a:ln>
          </p:spPr>
        </p:pic>
        <p:sp>
          <p:nvSpPr>
            <p:cNvPr id="218" name="Google Shape;218;p8"/>
            <p:cNvSpPr/>
            <p:nvPr/>
          </p:nvSpPr>
          <p:spPr>
            <a:xfrm>
              <a:off x="1687400" y="5118710"/>
              <a:ext cx="1803774" cy="164660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US" sz="975" u="none" cap="none" strike="noStrike">
                  <a:solidFill>
                    <a:srgbClr val="FFFFFF"/>
                  </a:solidFill>
                  <a:latin typeface="Libre Franklin Black"/>
                  <a:ea typeface="Libre Franklin Black"/>
                  <a:cs typeface="Libre Franklin Black"/>
                  <a:sym typeface="Libre Franklin Black"/>
                </a:rPr>
                <a:t>PELICAN</a:t>
              </a:r>
              <a:endParaRPr/>
            </a:p>
            <a:p>
              <a:pPr indent="0" lvl="0" marL="0" marR="0" rtl="0" algn="ctr">
                <a:lnSpc>
                  <a:spcPct val="100000"/>
                </a:lnSpc>
                <a:spcBef>
                  <a:spcPts val="0"/>
                </a:spcBef>
                <a:spcAft>
                  <a:spcPts val="0"/>
                </a:spcAft>
                <a:buNone/>
              </a:pPr>
              <a:r>
                <a:rPr b="1" i="0" lang="en-US" sz="975" u="none" cap="none" strike="noStrike">
                  <a:solidFill>
                    <a:srgbClr val="FFFFFF"/>
                  </a:solidFill>
                  <a:latin typeface="Libre Franklin Black"/>
                  <a:ea typeface="Libre Franklin Black"/>
                  <a:cs typeface="Libre Franklin Black"/>
                  <a:sym typeface="Libre Franklin Black"/>
                </a:rPr>
                <a:t>POINT</a:t>
              </a:r>
              <a:endParaRPr/>
            </a:p>
            <a:p>
              <a:pPr indent="0" lvl="0" marL="0" marR="0" rtl="0" algn="ctr">
                <a:lnSpc>
                  <a:spcPct val="100000"/>
                </a:lnSpc>
                <a:spcBef>
                  <a:spcPts val="0"/>
                </a:spcBef>
                <a:spcAft>
                  <a:spcPts val="0"/>
                </a:spcAft>
                <a:buNone/>
              </a:pPr>
              <a:r>
                <a:t/>
              </a:r>
              <a:endParaRPr b="1" i="0" sz="975"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4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t/>
              </a:r>
              <a:endParaRPr b="1" i="0" sz="7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None/>
              </a:pPr>
              <a:r>
                <a:rPr b="1" i="0" lang="en-US" sz="750" u="none" cap="none" strike="noStrike">
                  <a:solidFill>
                    <a:srgbClr val="FFFFFF"/>
                  </a:solidFill>
                  <a:latin typeface="Libre Franklin Black"/>
                  <a:ea typeface="Libre Franklin Black"/>
                  <a:cs typeface="Libre Franklin Black"/>
                  <a:sym typeface="Libre Franklin Black"/>
                </a:rPr>
                <a:t>CORE19  SOL923</a:t>
              </a:r>
              <a:endParaRPr/>
            </a:p>
          </p:txBody>
        </p:sp>
      </p:grpSp>
      <p:cxnSp>
        <p:nvCxnSpPr>
          <p:cNvPr id="219" name="Google Shape;219;p8"/>
          <p:cNvCxnSpPr/>
          <p:nvPr/>
        </p:nvCxnSpPr>
        <p:spPr>
          <a:xfrm flipH="1">
            <a:off x="1327844" y="2620166"/>
            <a:ext cx="1681493" cy="1196634"/>
          </a:xfrm>
          <a:prstGeom prst="straightConnector1">
            <a:avLst/>
          </a:prstGeom>
          <a:noFill/>
          <a:ln cap="flat" cmpd="sng" w="22225">
            <a:solidFill>
              <a:schemeClr val="dk1"/>
            </a:solidFill>
            <a:prstDash val="solid"/>
            <a:miter lim="800000"/>
            <a:headEnd len="sm" w="sm" type="none"/>
            <a:tailEnd len="sm" w="sm" type="none"/>
          </a:ln>
        </p:spPr>
      </p:cxnSp>
      <p:grpSp>
        <p:nvGrpSpPr>
          <p:cNvPr id="220" name="Google Shape;220;p8"/>
          <p:cNvGrpSpPr/>
          <p:nvPr/>
        </p:nvGrpSpPr>
        <p:grpSpPr>
          <a:xfrm>
            <a:off x="59097" y="553916"/>
            <a:ext cx="699550" cy="928533"/>
            <a:chOff x="78795" y="738554"/>
            <a:chExt cx="932733" cy="1238043"/>
          </a:xfrm>
        </p:grpSpPr>
        <p:grpSp>
          <p:nvGrpSpPr>
            <p:cNvPr id="221" name="Google Shape;221;p8"/>
            <p:cNvGrpSpPr/>
            <p:nvPr/>
          </p:nvGrpSpPr>
          <p:grpSpPr>
            <a:xfrm>
              <a:off x="78795" y="1291709"/>
              <a:ext cx="932733" cy="684888"/>
              <a:chOff x="11487366" y="3750185"/>
              <a:chExt cx="932733" cy="684888"/>
            </a:xfrm>
          </p:grpSpPr>
          <p:sp>
            <p:nvSpPr>
              <p:cNvPr id="222" name="Google Shape;222;p8"/>
              <p:cNvSpPr/>
              <p:nvPr/>
            </p:nvSpPr>
            <p:spPr>
              <a:xfrm>
                <a:off x="11672397" y="4057624"/>
                <a:ext cx="537272" cy="765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223" name="Google Shape;223;p8"/>
              <p:cNvSpPr txBox="1"/>
              <p:nvPr/>
            </p:nvSpPr>
            <p:spPr>
              <a:xfrm>
                <a:off x="11487366" y="3750185"/>
                <a:ext cx="932733" cy="684888"/>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US" sz="1050" u="none" cap="none" strike="noStrike">
                    <a:solidFill>
                      <a:srgbClr val="FFFFFF"/>
                    </a:solidFill>
                    <a:latin typeface="Arial"/>
                    <a:ea typeface="Arial"/>
                    <a:cs typeface="Arial"/>
                    <a:sym typeface="Arial"/>
                  </a:rPr>
                  <a:t>METERS</a:t>
                </a:r>
                <a:endParaRPr/>
              </a:p>
              <a:p>
                <a:pPr indent="0" lvl="0" marL="0" marR="0" rtl="0" algn="ctr">
                  <a:lnSpc>
                    <a:spcPct val="100000"/>
                  </a:lnSpc>
                  <a:spcBef>
                    <a:spcPts val="0"/>
                  </a:spcBef>
                  <a:spcAft>
                    <a:spcPts val="0"/>
                  </a:spcAft>
                  <a:buNone/>
                </a:pPr>
                <a:r>
                  <a:t/>
                </a:r>
                <a:endParaRPr b="1" i="0" sz="788"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rPr b="1" i="0" lang="en-US" sz="1050" u="none" cap="none" strike="noStrike">
                    <a:solidFill>
                      <a:srgbClr val="FFFFFF"/>
                    </a:solidFill>
                    <a:latin typeface="Arial"/>
                    <a:ea typeface="Arial"/>
                    <a:cs typeface="Arial"/>
                    <a:sym typeface="Arial"/>
                  </a:rPr>
                  <a:t>200</a:t>
                </a:r>
                <a:endParaRPr/>
              </a:p>
            </p:txBody>
          </p:sp>
        </p:grpSp>
        <p:pic>
          <p:nvPicPr>
            <p:cNvPr descr="A white triangle with a black background&#10;&#10;Description automatically generated" id="224" name="Google Shape;224;p8"/>
            <p:cNvPicPr preferRelativeResize="0"/>
            <p:nvPr/>
          </p:nvPicPr>
          <p:blipFill rotWithShape="1">
            <a:blip r:embed="rId10">
              <a:alphaModFix/>
            </a:blip>
            <a:srcRect b="0" l="0" r="0" t="0"/>
            <a:stretch/>
          </p:blipFill>
          <p:spPr>
            <a:xfrm>
              <a:off x="388864" y="738554"/>
              <a:ext cx="307981" cy="538967"/>
            </a:xfrm>
            <a:prstGeom prst="rect">
              <a:avLst/>
            </a:prstGeom>
            <a:noFill/>
            <a:ln>
              <a:noFill/>
            </a:ln>
          </p:spPr>
        </p:pic>
      </p:grpSp>
      <p:sp>
        <p:nvSpPr>
          <p:cNvPr id="225" name="Google Shape;225;p8"/>
          <p:cNvSpPr txBox="1"/>
          <p:nvPr>
            <p:ph type="title"/>
          </p:nvPr>
        </p:nvSpPr>
        <p:spPr>
          <a:xfrm>
            <a:off x="86429" y="80569"/>
            <a:ext cx="6769034" cy="8402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FEE599"/>
              </a:buClr>
              <a:buSzPts val="2700"/>
              <a:buFont typeface="Arial"/>
              <a:buNone/>
            </a:pPr>
            <a:r>
              <a:rPr lang="en-US">
                <a:solidFill>
                  <a:srgbClr val="FEE599"/>
                </a:solidFill>
              </a:rPr>
              <a:t>Upper Fan &amp; Margin Unit Campaigns: 	Tubes 22-26</a:t>
            </a:r>
            <a:endParaRPr/>
          </a:p>
        </p:txBody>
      </p:sp>
      <p:grpSp>
        <p:nvGrpSpPr>
          <p:cNvPr id="226" name="Google Shape;226;p8"/>
          <p:cNvGrpSpPr/>
          <p:nvPr/>
        </p:nvGrpSpPr>
        <p:grpSpPr>
          <a:xfrm>
            <a:off x="-9264" y="2238163"/>
            <a:ext cx="2605680" cy="1251374"/>
            <a:chOff x="-9264" y="2094226"/>
            <a:chExt cx="2605680" cy="1251374"/>
          </a:xfrm>
        </p:grpSpPr>
        <p:pic>
          <p:nvPicPr>
            <p:cNvPr id="227" name="Google Shape;227;p8"/>
            <p:cNvPicPr preferRelativeResize="0"/>
            <p:nvPr/>
          </p:nvPicPr>
          <p:blipFill rotWithShape="1">
            <a:blip r:embed="rId11">
              <a:alphaModFix/>
            </a:blip>
            <a:srcRect b="0" l="0" r="0" t="0"/>
            <a:stretch/>
          </p:blipFill>
          <p:spPr>
            <a:xfrm>
              <a:off x="58662" y="2111160"/>
              <a:ext cx="1228724" cy="1188720"/>
            </a:xfrm>
            <a:prstGeom prst="rect">
              <a:avLst/>
            </a:prstGeom>
            <a:noFill/>
            <a:ln cap="flat" cmpd="sng" w="25400">
              <a:solidFill>
                <a:srgbClr val="A51F18"/>
              </a:solidFill>
              <a:prstDash val="solid"/>
              <a:round/>
              <a:headEnd len="sm" w="sm" type="none"/>
              <a:tailEnd len="sm" w="sm" type="none"/>
            </a:ln>
          </p:spPr>
        </p:pic>
        <p:sp>
          <p:nvSpPr>
            <p:cNvPr id="228" name="Google Shape;228;p8"/>
            <p:cNvSpPr txBox="1"/>
            <p:nvPr/>
          </p:nvSpPr>
          <p:spPr>
            <a:xfrm>
              <a:off x="-9264" y="2111160"/>
              <a:ext cx="1352831" cy="12344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975"/>
                <a:buFont typeface="Arial"/>
                <a:buNone/>
              </a:pPr>
              <a:r>
                <a:rPr b="1" i="0" lang="en-US" sz="975" u="none" cap="none" strike="noStrike">
                  <a:solidFill>
                    <a:srgbClr val="FFFFFF"/>
                  </a:solidFill>
                  <a:latin typeface="Libre Franklin Black"/>
                  <a:ea typeface="Libre Franklin Black"/>
                  <a:cs typeface="Libre Franklin Black"/>
                  <a:sym typeface="Libre Franklin Black"/>
                </a:rPr>
                <a:t>BILLS BAY</a:t>
              </a:r>
              <a:endParaRPr/>
            </a:p>
            <a:p>
              <a:pPr indent="0" lvl="0" marL="0" marR="0" rtl="0" algn="ctr">
                <a:lnSpc>
                  <a:spcPct val="100000"/>
                </a:lnSpc>
                <a:spcBef>
                  <a:spcPts val="0"/>
                </a:spcBef>
                <a:spcAft>
                  <a:spcPts val="0"/>
                </a:spcAft>
                <a:buClr>
                  <a:srgbClr val="000000"/>
                </a:buClr>
                <a:buSzPts val="975"/>
                <a:buFont typeface="Arial"/>
                <a:buNone/>
              </a:pPr>
              <a:r>
                <a:t/>
              </a:r>
              <a:endParaRPr b="1" i="0" sz="975"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450"/>
                <a:buFont typeface="Arial"/>
                <a:buNone/>
              </a:pPr>
              <a:r>
                <a:t/>
              </a:r>
              <a:endParaRPr b="1" i="0" sz="4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750"/>
                <a:buFont typeface="Arial"/>
                <a:buNone/>
              </a:pPr>
              <a:r>
                <a:t/>
              </a:r>
              <a:endParaRPr b="1" i="0" sz="7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FFFFFF"/>
                </a:buClr>
                <a:buSzPts val="750"/>
                <a:buFont typeface="Arial"/>
                <a:buNone/>
              </a:pPr>
              <a:r>
                <a:rPr b="1" i="0" lang="en-US" sz="750" u="none" cap="none" strike="noStrike">
                  <a:solidFill>
                    <a:srgbClr val="FFFFFF"/>
                  </a:solidFill>
                  <a:latin typeface="Libre Franklin Black"/>
                  <a:ea typeface="Libre Franklin Black"/>
                  <a:cs typeface="Libre Franklin Black"/>
                  <a:sym typeface="Libre Franklin Black"/>
                </a:rPr>
                <a:t>ABRADE  SOL935</a:t>
              </a:r>
              <a:endParaRPr b="0" i="0" sz="1400" u="none" cap="none" strike="noStrike">
                <a:solidFill>
                  <a:srgbClr val="000000"/>
                </a:solidFill>
                <a:latin typeface="Arial"/>
                <a:ea typeface="Arial"/>
                <a:cs typeface="Arial"/>
                <a:sym typeface="Arial"/>
              </a:endParaRPr>
            </a:p>
          </p:txBody>
        </p:sp>
        <p:pic>
          <p:nvPicPr>
            <p:cNvPr id="229" name="Google Shape;229;p8"/>
            <p:cNvPicPr preferRelativeResize="0"/>
            <p:nvPr/>
          </p:nvPicPr>
          <p:blipFill rotWithShape="1">
            <a:blip r:embed="rId12">
              <a:alphaModFix/>
            </a:blip>
            <a:srcRect b="0" l="0" r="0" t="0"/>
            <a:stretch/>
          </p:blipFill>
          <p:spPr>
            <a:xfrm>
              <a:off x="1336698" y="2111160"/>
              <a:ext cx="1188622" cy="1188720"/>
            </a:xfrm>
            <a:prstGeom prst="rect">
              <a:avLst/>
            </a:prstGeom>
            <a:noFill/>
            <a:ln cap="flat" cmpd="sng" w="25400">
              <a:solidFill>
                <a:schemeClr val="dk1"/>
              </a:solidFill>
              <a:prstDash val="solid"/>
              <a:round/>
              <a:headEnd len="sm" w="sm" type="none"/>
              <a:tailEnd len="sm" w="sm" type="none"/>
            </a:ln>
          </p:spPr>
        </p:pic>
        <p:sp>
          <p:nvSpPr>
            <p:cNvPr id="230" name="Google Shape;230;p8"/>
            <p:cNvSpPr txBox="1"/>
            <p:nvPr/>
          </p:nvSpPr>
          <p:spPr>
            <a:xfrm>
              <a:off x="1243585" y="2094226"/>
              <a:ext cx="1352831" cy="12344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975"/>
                <a:buFont typeface="Arial"/>
                <a:buNone/>
              </a:pPr>
              <a:r>
                <a:rPr b="1" i="0" lang="en-US" sz="975" u="none" cap="none" strike="noStrike">
                  <a:solidFill>
                    <a:srgbClr val="FFFFFF"/>
                  </a:solidFill>
                  <a:latin typeface="Libre Franklin Black"/>
                  <a:ea typeface="Libre Franklin Black"/>
                  <a:cs typeface="Libre Franklin Black"/>
                  <a:sym typeface="Libre Franklin Black"/>
                </a:rPr>
                <a:t>LEFROY BAY</a:t>
              </a:r>
              <a:endParaRPr/>
            </a:p>
            <a:p>
              <a:pPr indent="0" lvl="0" marL="0" marR="0" rtl="0" algn="ctr">
                <a:lnSpc>
                  <a:spcPct val="100000"/>
                </a:lnSpc>
                <a:spcBef>
                  <a:spcPts val="0"/>
                </a:spcBef>
                <a:spcAft>
                  <a:spcPts val="0"/>
                </a:spcAft>
                <a:buClr>
                  <a:srgbClr val="000000"/>
                </a:buClr>
                <a:buSzPts val="975"/>
                <a:buFont typeface="Arial"/>
                <a:buNone/>
              </a:pPr>
              <a:r>
                <a:t/>
              </a:r>
              <a:endParaRPr b="1" i="0" sz="975"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450"/>
                <a:buFont typeface="Arial"/>
                <a:buNone/>
              </a:pPr>
              <a:r>
                <a:t/>
              </a:r>
              <a:endParaRPr b="1" i="0" sz="4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000000"/>
                </a:buClr>
                <a:buSzPts val="750"/>
                <a:buFont typeface="Arial"/>
                <a:buNone/>
              </a:pPr>
              <a:r>
                <a:t/>
              </a:r>
              <a:endParaRPr b="1" i="0" sz="750" u="none" cap="none" strike="noStrike">
                <a:solidFill>
                  <a:srgbClr val="FFFFFF"/>
                </a:solidFill>
                <a:latin typeface="Libre Franklin Black"/>
                <a:ea typeface="Libre Franklin Black"/>
                <a:cs typeface="Libre Franklin Black"/>
                <a:sym typeface="Libre Franklin Black"/>
              </a:endParaRPr>
            </a:p>
            <a:p>
              <a:pPr indent="0" lvl="0" marL="0" marR="0" rtl="0" algn="ctr">
                <a:lnSpc>
                  <a:spcPct val="100000"/>
                </a:lnSpc>
                <a:spcBef>
                  <a:spcPts val="0"/>
                </a:spcBef>
                <a:spcAft>
                  <a:spcPts val="0"/>
                </a:spcAft>
                <a:buClr>
                  <a:srgbClr val="FFFFFF"/>
                </a:buClr>
                <a:buSzPts val="750"/>
                <a:buFont typeface="Arial"/>
                <a:buNone/>
              </a:pPr>
              <a:r>
                <a:rPr b="1" i="0" lang="en-US" sz="750" u="none" cap="none" strike="noStrike">
                  <a:solidFill>
                    <a:srgbClr val="FFFFFF"/>
                  </a:solidFill>
                  <a:latin typeface="Libre Franklin Black"/>
                  <a:ea typeface="Libre Franklin Black"/>
                  <a:cs typeface="Libre Franklin Black"/>
                  <a:sym typeface="Libre Franklin Black"/>
                </a:rPr>
                <a:t>CORE20  SOL942</a:t>
              </a:r>
              <a:endParaRPr b="0" i="0" sz="1400" u="none" cap="none" strike="noStrike">
                <a:solidFill>
                  <a:srgbClr val="000000"/>
                </a:solidFill>
                <a:latin typeface="Arial"/>
                <a:ea typeface="Arial"/>
                <a:cs typeface="Arial"/>
                <a:sym typeface="Arial"/>
              </a:endParaRPr>
            </a:p>
          </p:txBody>
        </p:sp>
      </p:grpSp>
      <p:cxnSp>
        <p:nvCxnSpPr>
          <p:cNvPr id="231" name="Google Shape;231;p8"/>
          <p:cNvCxnSpPr/>
          <p:nvPr/>
        </p:nvCxnSpPr>
        <p:spPr>
          <a:xfrm flipH="1">
            <a:off x="1287386" y="2083221"/>
            <a:ext cx="1363181" cy="170514"/>
          </a:xfrm>
          <a:prstGeom prst="straightConnector1">
            <a:avLst/>
          </a:prstGeom>
          <a:noFill/>
          <a:ln cap="flat" cmpd="sng" w="22225">
            <a:solidFill>
              <a:schemeClr val="dk1"/>
            </a:solidFill>
            <a:prstDash val="solid"/>
            <a:miter lim="800000"/>
            <a:headEnd len="sm" w="sm" type="none"/>
            <a:tailEnd len="sm" w="sm" type="none"/>
          </a:ln>
        </p:spPr>
      </p:cxnSp>
      <p:sp>
        <p:nvSpPr>
          <p:cNvPr id="232" name="Google Shape;232;p8"/>
          <p:cNvSpPr/>
          <p:nvPr/>
        </p:nvSpPr>
        <p:spPr>
          <a:xfrm>
            <a:off x="4586453" y="2052913"/>
            <a:ext cx="1142999" cy="43858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US" sz="1200" u="none" cap="none" strike="noStrike">
                <a:solidFill>
                  <a:srgbClr val="CBEAFF"/>
                </a:solidFill>
                <a:latin typeface="Libre Franklin Black"/>
                <a:ea typeface="Libre Franklin Black"/>
                <a:cs typeface="Libre Franklin Black"/>
                <a:sym typeface="Libre Franklin Black"/>
              </a:rPr>
              <a:t>EMERALD</a:t>
            </a:r>
            <a:endParaRPr/>
          </a:p>
          <a:p>
            <a:pPr indent="0" lvl="0" marL="0" marR="0" rtl="0" algn="ctr">
              <a:lnSpc>
                <a:spcPct val="100000"/>
              </a:lnSpc>
              <a:spcBef>
                <a:spcPts val="0"/>
              </a:spcBef>
              <a:spcAft>
                <a:spcPts val="0"/>
              </a:spcAft>
              <a:buNone/>
            </a:pPr>
            <a:r>
              <a:rPr b="1" i="0" lang="en-US" sz="1200" u="none" cap="none" strike="noStrike">
                <a:solidFill>
                  <a:srgbClr val="CBEAFF"/>
                </a:solidFill>
                <a:latin typeface="Libre Franklin Black"/>
                <a:ea typeface="Libre Franklin Black"/>
                <a:cs typeface="Libre Franklin Black"/>
                <a:sym typeface="Libre Franklin Black"/>
              </a:rPr>
              <a:t>LAKE</a:t>
            </a:r>
            <a:endParaRPr b="1" i="0" sz="1200" u="none" cap="none" strike="noStrike">
              <a:solidFill>
                <a:srgbClr val="CBEAFF"/>
              </a:solidFill>
              <a:latin typeface="Libre Franklin Black"/>
              <a:ea typeface="Libre Franklin Black"/>
              <a:cs typeface="Libre Franklin Black"/>
              <a:sym typeface="Libre Franklin Black"/>
            </a:endParaRPr>
          </a:p>
        </p:txBody>
      </p:sp>
      <p:sp>
        <p:nvSpPr>
          <p:cNvPr id="233" name="Google Shape;233;p8"/>
          <p:cNvSpPr/>
          <p:nvPr/>
        </p:nvSpPr>
        <p:spPr>
          <a:xfrm>
            <a:off x="3399979" y="1833622"/>
            <a:ext cx="1154686" cy="43858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US" sz="1200" u="none" cap="none" strike="noStrike">
                <a:solidFill>
                  <a:srgbClr val="CBEAFF"/>
                </a:solidFill>
                <a:latin typeface="Libre Franklin Black"/>
                <a:ea typeface="Libre Franklin Black"/>
                <a:cs typeface="Libre Franklin Black"/>
                <a:sym typeface="Libre Franklin Black"/>
              </a:rPr>
              <a:t>DREAM</a:t>
            </a:r>
            <a:endParaRPr/>
          </a:p>
          <a:p>
            <a:pPr indent="0" lvl="0" marL="0" marR="0" rtl="0" algn="ctr">
              <a:lnSpc>
                <a:spcPct val="100000"/>
              </a:lnSpc>
              <a:spcBef>
                <a:spcPts val="0"/>
              </a:spcBef>
              <a:spcAft>
                <a:spcPts val="0"/>
              </a:spcAft>
              <a:buNone/>
            </a:pPr>
            <a:r>
              <a:rPr b="1" i="0" lang="en-US" sz="1200" u="none" cap="none" strike="noStrike">
                <a:solidFill>
                  <a:srgbClr val="CBEAFF"/>
                </a:solidFill>
                <a:latin typeface="Libre Franklin Black"/>
                <a:ea typeface="Libre Franklin Black"/>
                <a:cs typeface="Libre Franklin Black"/>
                <a:sym typeface="Libre Franklin Black"/>
              </a:rPr>
              <a:t>LAKE</a:t>
            </a:r>
            <a:endParaRPr b="1" i="0" sz="1200" u="none" cap="none" strike="noStrike">
              <a:solidFill>
                <a:srgbClr val="CBEAFF"/>
              </a:solidFill>
              <a:latin typeface="Libre Franklin Black"/>
              <a:ea typeface="Libre Franklin Black"/>
              <a:cs typeface="Libre Franklin Black"/>
              <a:sym typeface="Libre Franklin Black"/>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ph type="title"/>
          </p:nvPr>
        </p:nvSpPr>
        <p:spPr>
          <a:xfrm>
            <a:off x="1746316" y="192853"/>
            <a:ext cx="6769034" cy="46628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DFBB8B"/>
              </a:buClr>
              <a:buSzPts val="2700"/>
              <a:buFont typeface="Arial"/>
              <a:buNone/>
            </a:pPr>
            <a:r>
              <a:rPr lang="en-US"/>
              <a:t>Latest Perseverance Sample: Lefroy Bay</a:t>
            </a:r>
            <a:endParaRPr/>
          </a:p>
        </p:txBody>
      </p:sp>
      <p:sp>
        <p:nvSpPr>
          <p:cNvPr id="239" name="Google Shape;239;p9"/>
          <p:cNvSpPr txBox="1"/>
          <p:nvPr>
            <p:ph idx="12" type="sldNum"/>
          </p:nvPr>
        </p:nvSpPr>
        <p:spPr>
          <a:xfrm>
            <a:off x="7016489" y="481675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240" name="Google Shape;240;p9"/>
          <p:cNvSpPr txBox="1"/>
          <p:nvPr>
            <p:ph idx="1" type="body"/>
          </p:nvPr>
        </p:nvSpPr>
        <p:spPr>
          <a:xfrm>
            <a:off x="1304144" y="681293"/>
            <a:ext cx="7958728" cy="1269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A9DB"/>
              </a:buClr>
              <a:buSzPts val="1800"/>
              <a:buNone/>
            </a:pPr>
            <a:r>
              <a:rPr lang="en-US" sz="1800">
                <a:solidFill>
                  <a:srgbClr val="8DA9DB"/>
                </a:solidFill>
                <a:latin typeface="Calibri"/>
                <a:ea typeface="Calibri"/>
                <a:cs typeface="Calibri"/>
                <a:sym typeface="Calibri"/>
              </a:rPr>
              <a:t>Contains 1</a:t>
            </a:r>
            <a:r>
              <a:rPr baseline="30000" lang="en-US" sz="1800">
                <a:solidFill>
                  <a:srgbClr val="8DA9DB"/>
                </a:solidFill>
                <a:latin typeface="Calibri"/>
                <a:ea typeface="Calibri"/>
                <a:cs typeface="Calibri"/>
                <a:sym typeface="Calibri"/>
              </a:rPr>
              <a:t>st</a:t>
            </a:r>
            <a:r>
              <a:rPr lang="en-US" sz="1800">
                <a:solidFill>
                  <a:srgbClr val="8DA9DB"/>
                </a:solidFill>
                <a:latin typeface="Calibri"/>
                <a:ea typeface="Calibri"/>
                <a:cs typeface="Calibri"/>
                <a:sym typeface="Calibri"/>
              </a:rPr>
              <a:t> confirmed presence of hydrated silica cement &amp; hydrated carbonates</a:t>
            </a:r>
            <a:endParaRPr sz="1800">
              <a:solidFill>
                <a:srgbClr val="8DA9DB"/>
              </a:solidFill>
              <a:latin typeface="Calibri"/>
              <a:ea typeface="Calibri"/>
              <a:cs typeface="Calibri"/>
              <a:sym typeface="Calibri"/>
            </a:endParaRPr>
          </a:p>
          <a:p>
            <a:pPr indent="-285750" lvl="0" marL="285750" marR="0" rtl="0" algn="l">
              <a:lnSpc>
                <a:spcPct val="100000"/>
              </a:lnSpc>
              <a:spcBef>
                <a:spcPts val="400"/>
              </a:spcBef>
              <a:spcAft>
                <a:spcPts val="0"/>
              </a:spcAft>
              <a:buClr>
                <a:schemeClr val="lt2"/>
              </a:buClr>
              <a:buSzPts val="1400"/>
              <a:buFont typeface="Arial"/>
              <a:buChar char="•"/>
            </a:pPr>
            <a:r>
              <a:rPr lang="en-US" sz="1400">
                <a:latin typeface="Calibri"/>
                <a:ea typeface="Calibri"/>
                <a:cs typeface="Calibri"/>
                <a:sym typeface="Calibri"/>
              </a:rPr>
              <a:t>Potential good preservation media for biosignatures</a:t>
            </a:r>
            <a:endParaRPr sz="1400">
              <a:latin typeface="Calibri"/>
              <a:ea typeface="Calibri"/>
              <a:cs typeface="Calibri"/>
              <a:sym typeface="Calibri"/>
            </a:endParaRPr>
          </a:p>
          <a:p>
            <a:pPr indent="-285750" lvl="0" marL="285750" marR="0" rtl="0" algn="l">
              <a:lnSpc>
                <a:spcPct val="100000"/>
              </a:lnSpc>
              <a:spcBef>
                <a:spcPts val="400"/>
              </a:spcBef>
              <a:spcAft>
                <a:spcPts val="0"/>
              </a:spcAft>
              <a:buClr>
                <a:schemeClr val="lt2"/>
              </a:buClr>
              <a:buSzPts val="1400"/>
              <a:buFont typeface="Arial"/>
              <a:buChar char="•"/>
            </a:pPr>
            <a:r>
              <a:rPr lang="en-US" sz="1400">
                <a:latin typeface="Calibri"/>
                <a:ea typeface="Calibri"/>
                <a:cs typeface="Calibri"/>
                <a:sym typeface="Calibri"/>
              </a:rPr>
              <a:t>Possible unique hydrated Mg sulfate and candidate phosphate or perchlorate detection </a:t>
            </a:r>
            <a:endParaRPr sz="1400">
              <a:latin typeface="Calibri"/>
              <a:ea typeface="Calibri"/>
              <a:cs typeface="Calibri"/>
              <a:sym typeface="Calibri"/>
            </a:endParaRPr>
          </a:p>
          <a:p>
            <a:pPr indent="-285750" lvl="0" marL="285750" marR="0" rtl="0" algn="l">
              <a:lnSpc>
                <a:spcPct val="100000"/>
              </a:lnSpc>
              <a:spcBef>
                <a:spcPts val="400"/>
              </a:spcBef>
              <a:spcAft>
                <a:spcPts val="0"/>
              </a:spcAft>
              <a:buClr>
                <a:schemeClr val="lt2"/>
              </a:buClr>
              <a:buSzPts val="1400"/>
              <a:buFont typeface="Arial"/>
              <a:buChar char="•"/>
            </a:pPr>
            <a:r>
              <a:rPr lang="en-US" sz="1400">
                <a:latin typeface="Calibri"/>
                <a:ea typeface="Calibri"/>
                <a:cs typeface="Calibri"/>
                <a:sym typeface="Calibri"/>
              </a:rPr>
              <a:t>Record of a distinct habitable environment different from the delta front and upper fan</a:t>
            </a:r>
            <a:endParaRPr/>
          </a:p>
          <a:p>
            <a:pPr indent="-285750" lvl="0" marL="285750" marR="0" rtl="0" algn="l">
              <a:lnSpc>
                <a:spcPct val="100000"/>
              </a:lnSpc>
              <a:spcBef>
                <a:spcPts val="400"/>
              </a:spcBef>
              <a:spcAft>
                <a:spcPts val="0"/>
              </a:spcAft>
              <a:buClr>
                <a:schemeClr val="lt2"/>
              </a:buClr>
              <a:buSzPts val="1400"/>
              <a:buFont typeface="Arial"/>
              <a:buChar char="•"/>
            </a:pPr>
            <a:r>
              <a:rPr lang="en-US" sz="1400">
                <a:latin typeface="Calibri"/>
                <a:ea typeface="Calibri"/>
                <a:cs typeface="Calibri"/>
                <a:sym typeface="Calibri"/>
              </a:rPr>
              <a:t>Opportunity to ground truth high-carbonate “hot spot” that led us to this outcrop by the CRISM data</a:t>
            </a:r>
            <a:endParaRPr sz="1400">
              <a:latin typeface="Calibri"/>
              <a:ea typeface="Calibri"/>
              <a:cs typeface="Calibri"/>
              <a:sym typeface="Calibri"/>
            </a:endParaRPr>
          </a:p>
          <a:p>
            <a:pPr indent="0" lvl="0" marL="0" rtl="0" algn="l">
              <a:lnSpc>
                <a:spcPct val="100000"/>
              </a:lnSpc>
              <a:spcBef>
                <a:spcPts val="750"/>
              </a:spcBef>
              <a:spcAft>
                <a:spcPts val="0"/>
              </a:spcAft>
              <a:buClr>
                <a:schemeClr val="lt2"/>
              </a:buClr>
              <a:buSzPts val="1100"/>
              <a:buNone/>
            </a:pPr>
            <a:r>
              <a:t/>
            </a:r>
            <a:endParaRPr sz="1100"/>
          </a:p>
        </p:txBody>
      </p:sp>
      <p:grpSp>
        <p:nvGrpSpPr>
          <p:cNvPr id="241" name="Google Shape;241;p9"/>
          <p:cNvGrpSpPr/>
          <p:nvPr/>
        </p:nvGrpSpPr>
        <p:grpSpPr>
          <a:xfrm>
            <a:off x="1207625" y="2231136"/>
            <a:ext cx="7405405" cy="2859463"/>
            <a:chOff x="790847" y="2391050"/>
            <a:chExt cx="7232064" cy="2699549"/>
          </a:xfrm>
        </p:grpSpPr>
        <p:pic>
          <p:nvPicPr>
            <p:cNvPr id="242" name="Google Shape;242;p9"/>
            <p:cNvPicPr preferRelativeResize="0"/>
            <p:nvPr/>
          </p:nvPicPr>
          <p:blipFill rotWithShape="1">
            <a:blip r:embed="rId3">
              <a:alphaModFix/>
            </a:blip>
            <a:srcRect b="0" l="0" r="0" t="0"/>
            <a:stretch/>
          </p:blipFill>
          <p:spPr>
            <a:xfrm>
              <a:off x="5179966" y="2391050"/>
              <a:ext cx="2842945" cy="2699547"/>
            </a:xfrm>
            <a:prstGeom prst="rect">
              <a:avLst/>
            </a:prstGeom>
            <a:noFill/>
            <a:ln>
              <a:noFill/>
            </a:ln>
          </p:spPr>
        </p:pic>
        <p:pic>
          <p:nvPicPr>
            <p:cNvPr id="243" name="Google Shape;243;p9"/>
            <p:cNvPicPr preferRelativeResize="0"/>
            <p:nvPr/>
          </p:nvPicPr>
          <p:blipFill rotWithShape="1">
            <a:blip r:embed="rId4">
              <a:alphaModFix/>
            </a:blip>
            <a:srcRect b="0" l="0" r="0" t="0"/>
            <a:stretch/>
          </p:blipFill>
          <p:spPr>
            <a:xfrm>
              <a:off x="790847" y="2391051"/>
              <a:ext cx="4389120" cy="2699548"/>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00D5D5"/>
      </a:dk1>
      <a:lt1>
        <a:srgbClr val="D5D5D5"/>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Harris, Joseph R (US 183A)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0x01010025D6B3117599234F9BA775767BEA7B1C</vt:lpwstr>
  </property>
  <property fmtid="{D5CDD505-2E9C-101B-9397-08002B2CF9AE}" pid="3" name="MediaServiceImageTags">
    <vt:lpwstr/>
  </property>
</Properties>
</file>