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93" r:id="rId3"/>
    <p:sldId id="294" r:id="rId4"/>
    <p:sldId id="298" r:id="rId5"/>
    <p:sldId id="295" r:id="rId6"/>
    <p:sldId id="297" r:id="rId7"/>
    <p:sldId id="296" r:id="rId8"/>
    <p:sldId id="300" r:id="rId9"/>
    <p:sldId id="299" r:id="rId10"/>
    <p:sldId id="302" r:id="rId11"/>
    <p:sldId id="291" r:id="rId12"/>
    <p:sldId id="310" r:id="rId13"/>
    <p:sldId id="308" r:id="rId14"/>
    <p:sldId id="306" r:id="rId15"/>
    <p:sldId id="307" r:id="rId16"/>
    <p:sldId id="292" r:id="rId17"/>
    <p:sldId id="309" r:id="rId18"/>
    <p:sldId id="257" r:id="rId19"/>
    <p:sldId id="311" r:id="rId20"/>
  </p:sldIdLst>
  <p:sldSz cx="9144000" cy="5143500" type="screen16x9"/>
  <p:notesSz cx="6858000" cy="9144000"/>
  <p:embeddedFontLst>
    <p:embeddedFont>
      <p:font typeface="Avenir Book" panose="02000503020000020003" pitchFamily="2" charset="0"/>
      <p:regular r:id="rId22"/>
      <p:italic r:id="rId23"/>
    </p:embeddedFont>
    <p:embeddedFont>
      <p:font typeface="Cambria Math" panose="02040503050406030204" pitchFamily="18" charset="0"/>
      <p:regular r:id="rId24"/>
    </p:embeddedFont>
    <p:embeddedFont>
      <p:font typeface="Dosis" pitchFamily="2" charset="77"/>
      <p:regular r:id="rId25"/>
      <p:bold r:id="rId26"/>
    </p:embeddedFont>
    <p:embeddedFont>
      <p:font typeface="Poppins" pitchFamily="2" charset="77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97BD6C3-FBF9-418A-893F-1BC42C2DF921}">
  <a:tblStyle styleId="{397BD6C3-FBF9-418A-893F-1BC42C2DF9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9"/>
    <p:restoredTop sz="86122"/>
  </p:normalViewPr>
  <p:slideViewPr>
    <p:cSldViewPr snapToGrid="0">
      <p:cViewPr varScale="1">
        <p:scale>
          <a:sx n="146" d="100"/>
          <a:sy n="146" d="100"/>
        </p:scale>
        <p:origin x="888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wika/Desktop/TableMH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Career Experience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ED-4D49-A81E-61FC14AFC3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ED-4D49-A81E-61FC14AFC31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9ED-4D49-A81E-61FC14AFC31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9ED-4D49-A81E-61FC14AFC314}"/>
              </c:ext>
            </c:extLst>
          </c:dPt>
          <c:dLbls>
            <c:delete val="1"/>
          </c:dLbls>
          <c:cat>
            <c:strRef>
              <c:f>'Table 1'!$A$28:$A$31</c:f>
              <c:strCache>
                <c:ptCount val="4"/>
                <c:pt idx="0">
                  <c:v>Graduate Student</c:v>
                </c:pt>
                <c:pt idx="1">
                  <c:v>Early Career</c:v>
                </c:pt>
                <c:pt idx="2">
                  <c:v>Established Career</c:v>
                </c:pt>
                <c:pt idx="3">
                  <c:v>Other/Prefer Not to Say</c:v>
                </c:pt>
              </c:strCache>
            </c:strRef>
          </c:cat>
          <c:val>
            <c:numRef>
              <c:f>'Table 1'!$B$28:$B$31</c:f>
              <c:numCache>
                <c:formatCode>0%</c:formatCode>
                <c:ptCount val="4"/>
                <c:pt idx="0">
                  <c:v>0.25732899022801303</c:v>
                </c:pt>
                <c:pt idx="1">
                  <c:v>0.34527687296416937</c:v>
                </c:pt>
                <c:pt idx="2">
                  <c:v>0.3517915309446254</c:v>
                </c:pt>
                <c:pt idx="3">
                  <c:v>4.5602605863192182E-2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9ED-4D49-A81E-61FC14AFC31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Ethnicity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40-7145-8934-DB21F2E587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40-7145-8934-DB21F2E587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40-7145-8934-DB21F2E587EB}"/>
              </c:ext>
            </c:extLst>
          </c:dPt>
          <c:dLbls>
            <c:delete val="1"/>
          </c:dLbls>
          <c:cat>
            <c:strRef>
              <c:f>'Table 1'!$A$8:$A$10</c:f>
              <c:strCache>
                <c:ptCount val="3"/>
                <c:pt idx="0">
                  <c:v>White</c:v>
                </c:pt>
                <c:pt idx="1">
                  <c:v>People of Color and Mixed Race</c:v>
                </c:pt>
                <c:pt idx="2">
                  <c:v>Other/Prefer Not to Say</c:v>
                </c:pt>
              </c:strCache>
            </c:strRef>
          </c:cat>
          <c:val>
            <c:numRef>
              <c:f>'Table 1'!$B$8:$B$10</c:f>
              <c:numCache>
                <c:formatCode>0%</c:formatCode>
                <c:ptCount val="3"/>
                <c:pt idx="0">
                  <c:v>0.76221498371335505</c:v>
                </c:pt>
                <c:pt idx="1">
                  <c:v>0.19218241042345277</c:v>
                </c:pt>
                <c:pt idx="2">
                  <c:v>4.5602605863192182E-2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E40-7145-8934-DB21F2E587E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Gender/Sexual Identity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8F-CD4A-8ADA-2D58D2A59A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8F-CD4A-8ADA-2D58D2A59A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8F-CD4A-8ADA-2D58D2A59AC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B8F-CD4A-8ADA-2D58D2A59AC6}"/>
              </c:ext>
            </c:extLst>
          </c:dPt>
          <c:dLbls>
            <c:delete val="1"/>
          </c:dLbls>
          <c:cat>
            <c:strRef>
              <c:f>'Table 1'!$A$13:$A$16</c:f>
              <c:strCache>
                <c:ptCount val="4"/>
                <c:pt idx="0">
                  <c:v>LGBTQ+</c:v>
                </c:pt>
                <c:pt idx="1">
                  <c:v>Maybe/Questioning</c:v>
                </c:pt>
                <c:pt idx="2">
                  <c:v>Non-LBTQ+</c:v>
                </c:pt>
                <c:pt idx="3">
                  <c:v>Other/Prefer Not to Say</c:v>
                </c:pt>
              </c:strCache>
            </c:strRef>
          </c:cat>
          <c:val>
            <c:numRef>
              <c:f>'Table 1'!$B$13:$B$16</c:f>
              <c:numCache>
                <c:formatCode>0%</c:formatCode>
                <c:ptCount val="4"/>
                <c:pt idx="0">
                  <c:v>0.24755700325732899</c:v>
                </c:pt>
                <c:pt idx="1">
                  <c:v>6.8403908794788276E-2</c:v>
                </c:pt>
                <c:pt idx="2">
                  <c:v>0.65146579804560256</c:v>
                </c:pt>
                <c:pt idx="3">
                  <c:v>3.2573289902280131E-2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B8F-CD4A-8ADA-2D58D2A59AC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Career Experience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AC-4D40-AB6E-25D0E3493A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AC-4D40-AB6E-25D0E3493A6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AC-4D40-AB6E-25D0E3493A6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1AC-4D40-AB6E-25D0E3493A64}"/>
              </c:ext>
            </c:extLst>
          </c:dPt>
          <c:dLbls>
            <c:delete val="1"/>
          </c:dLbls>
          <c:cat>
            <c:strRef>
              <c:f>'Table 1'!$A$28:$A$31</c:f>
              <c:strCache>
                <c:ptCount val="4"/>
                <c:pt idx="0">
                  <c:v>Graduate Student</c:v>
                </c:pt>
                <c:pt idx="1">
                  <c:v>Early Career</c:v>
                </c:pt>
                <c:pt idx="2">
                  <c:v>Established Career</c:v>
                </c:pt>
                <c:pt idx="3">
                  <c:v>Other/Prefer Not to Say</c:v>
                </c:pt>
              </c:strCache>
            </c:strRef>
          </c:cat>
          <c:val>
            <c:numRef>
              <c:f>'Table 1'!$B$28:$B$31</c:f>
              <c:numCache>
                <c:formatCode>0%</c:formatCode>
                <c:ptCount val="4"/>
                <c:pt idx="0">
                  <c:v>0.25732899022801303</c:v>
                </c:pt>
                <c:pt idx="1">
                  <c:v>0.34527687296416937</c:v>
                </c:pt>
                <c:pt idx="2">
                  <c:v>0.3517915309446254</c:v>
                </c:pt>
                <c:pt idx="3">
                  <c:v>4.5602605863192182E-2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AC-4D40-AB6E-25D0E3493A6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Gender/Sexual Identity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SFigure1!$B$5</c:f>
              <c:strCache>
                <c:ptCount val="1"/>
                <c:pt idx="0">
                  <c:v>non-LGBTQ+</c:v>
                </c:pt>
              </c:strCache>
            </c:strRef>
          </c:tx>
          <c:spPr>
            <a:solidFill>
              <a:srgbClr val="FF7FBF"/>
            </a:solidFill>
            <a:ln>
              <a:noFill/>
            </a:ln>
            <a:effectLst/>
          </c:spPr>
          <c:invertIfNegative val="0"/>
          <c:cat>
            <c:strRef>
              <c:f>SFigure1!$A$2:$A$3</c:f>
              <c:strCache>
                <c:ptCount val="2"/>
                <c:pt idx="0">
                  <c:v>Yes</c:v>
                </c:pt>
                <c:pt idx="1">
                  <c:v>Unsure/No</c:v>
                </c:pt>
              </c:strCache>
            </c:strRef>
          </c:cat>
          <c:val>
            <c:numRef>
              <c:f>SFigure1!$B$6:$B$7</c:f>
              <c:numCache>
                <c:formatCode>General</c:formatCode>
                <c:ptCount val="2"/>
                <c:pt idx="0">
                  <c:v>158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5F-0D48-B3B0-BDE456D5C563}"/>
            </c:ext>
          </c:extLst>
        </c:ser>
        <c:ser>
          <c:idx val="1"/>
          <c:order val="1"/>
          <c:tx>
            <c:strRef>
              <c:f>SFigure1!$C$5</c:f>
              <c:strCache>
                <c:ptCount val="1"/>
                <c:pt idx="0">
                  <c:v>LGBTQ+ and Questioning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SFigure1!$A$2:$A$3</c:f>
              <c:strCache>
                <c:ptCount val="2"/>
                <c:pt idx="0">
                  <c:v>Yes</c:v>
                </c:pt>
                <c:pt idx="1">
                  <c:v>Unsure/No</c:v>
                </c:pt>
              </c:strCache>
            </c:strRef>
          </c:cat>
          <c:val>
            <c:numRef>
              <c:f>SFigure1!$C$6:$C$7</c:f>
              <c:numCache>
                <c:formatCode>General</c:formatCode>
                <c:ptCount val="2"/>
                <c:pt idx="0">
                  <c:v>63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5F-0D48-B3B0-BDE456D5C5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0"/>
        <c:axId val="827225072"/>
        <c:axId val="827885856"/>
      </c:barChart>
      <c:catAx>
        <c:axId val="8272250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Planning to Stay in Planetary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827885856"/>
        <c:crosses val="autoZero"/>
        <c:auto val="1"/>
        <c:lblAlgn val="ctr"/>
        <c:lblOffset val="100"/>
        <c:noMultiLvlLbl val="0"/>
      </c:catAx>
      <c:valAx>
        <c:axId val="8278858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22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Gender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SFigure1!$B$1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FF7FBF"/>
            </a:solidFill>
            <a:ln>
              <a:noFill/>
            </a:ln>
            <a:effectLst/>
          </c:spPr>
          <c:invertIfNegative val="0"/>
          <c:cat>
            <c:strRef>
              <c:f>SFigure1!$A$2:$A$3</c:f>
              <c:strCache>
                <c:ptCount val="2"/>
                <c:pt idx="0">
                  <c:v>Yes</c:v>
                </c:pt>
                <c:pt idx="1">
                  <c:v>Unsure/No</c:v>
                </c:pt>
              </c:strCache>
            </c:strRef>
          </c:cat>
          <c:val>
            <c:numRef>
              <c:f>SFigure1!$B$2:$B$3</c:f>
              <c:numCache>
                <c:formatCode>General</c:formatCode>
                <c:ptCount val="2"/>
                <c:pt idx="0">
                  <c:v>128</c:v>
                </c:pt>
                <c:pt idx="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6E-5042-9A2B-D8068BCFCA5F}"/>
            </c:ext>
          </c:extLst>
        </c:ser>
        <c:ser>
          <c:idx val="1"/>
          <c:order val="1"/>
          <c:tx>
            <c:strRef>
              <c:f>SFigure1!$C$1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SFigure1!$A$2:$A$3</c:f>
              <c:strCache>
                <c:ptCount val="2"/>
                <c:pt idx="0">
                  <c:v>Yes</c:v>
                </c:pt>
                <c:pt idx="1">
                  <c:v>Unsure/No</c:v>
                </c:pt>
              </c:strCache>
            </c:strRef>
          </c:cat>
          <c:val>
            <c:numRef>
              <c:f>SFigure1!$C$2:$C$3</c:f>
              <c:numCache>
                <c:formatCode>General</c:formatCode>
                <c:ptCount val="2"/>
                <c:pt idx="0">
                  <c:v>85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6E-5042-9A2B-D8068BCFC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0"/>
        <c:axId val="827225072"/>
        <c:axId val="827885856"/>
      </c:barChart>
      <c:catAx>
        <c:axId val="8272250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Planning to Stay in Planetary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827885856"/>
        <c:crosses val="autoZero"/>
        <c:auto val="1"/>
        <c:lblAlgn val="ctr"/>
        <c:lblOffset val="100"/>
        <c:noMultiLvlLbl val="0"/>
      </c:catAx>
      <c:valAx>
        <c:axId val="8278858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22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Ethnicity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SFigure1!$B$9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rgbClr val="FF7FBF"/>
            </a:solidFill>
            <a:ln>
              <a:noFill/>
            </a:ln>
            <a:effectLst/>
          </c:spPr>
          <c:invertIfNegative val="0"/>
          <c:cat>
            <c:strRef>
              <c:f>SFigure1!$A$2:$A$3</c:f>
              <c:strCache>
                <c:ptCount val="2"/>
                <c:pt idx="0">
                  <c:v>Yes</c:v>
                </c:pt>
                <c:pt idx="1">
                  <c:v>Unsure/No</c:v>
                </c:pt>
              </c:strCache>
            </c:strRef>
          </c:cat>
          <c:val>
            <c:numRef>
              <c:f>SFigure1!$B$10:$B$11</c:f>
              <c:numCache>
                <c:formatCode>General</c:formatCode>
                <c:ptCount val="2"/>
                <c:pt idx="0">
                  <c:v>173</c:v>
                </c:pt>
                <c:pt idx="1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9D-6B4E-8244-B5BFA171E06A}"/>
            </c:ext>
          </c:extLst>
        </c:ser>
        <c:ser>
          <c:idx val="1"/>
          <c:order val="1"/>
          <c:tx>
            <c:strRef>
              <c:f>SFigure1!$C$9</c:f>
              <c:strCache>
                <c:ptCount val="1"/>
                <c:pt idx="0">
                  <c:v>People of Color and Mixed Race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SFigure1!$A$2:$A$3</c:f>
              <c:strCache>
                <c:ptCount val="2"/>
                <c:pt idx="0">
                  <c:v>Yes</c:v>
                </c:pt>
                <c:pt idx="1">
                  <c:v>Unsure/No</c:v>
                </c:pt>
              </c:strCache>
            </c:strRef>
          </c:cat>
          <c:val>
            <c:numRef>
              <c:f>SFigure1!$C$10:$C$11</c:f>
              <c:numCache>
                <c:formatCode>General</c:formatCode>
                <c:ptCount val="2"/>
                <c:pt idx="0">
                  <c:v>42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9D-6B4E-8244-B5BFA171E0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0"/>
        <c:axId val="827225072"/>
        <c:axId val="827885856"/>
      </c:barChart>
      <c:catAx>
        <c:axId val="8272250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Planning to Stay in Planetary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827885856"/>
        <c:crosses val="autoZero"/>
        <c:auto val="1"/>
        <c:lblAlgn val="ctr"/>
        <c:lblOffset val="100"/>
        <c:noMultiLvlLbl val="0"/>
      </c:catAx>
      <c:valAx>
        <c:axId val="8278858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22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Gender/Sexual Identity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SFigure1!$B$5</c:f>
              <c:strCache>
                <c:ptCount val="1"/>
                <c:pt idx="0">
                  <c:v>non-LGBTQ+</c:v>
                </c:pt>
              </c:strCache>
            </c:strRef>
          </c:tx>
          <c:spPr>
            <a:solidFill>
              <a:srgbClr val="FF7FBF"/>
            </a:solidFill>
            <a:ln>
              <a:noFill/>
            </a:ln>
            <a:effectLst/>
          </c:spPr>
          <c:invertIfNegative val="0"/>
          <c:cat>
            <c:strRef>
              <c:f>SFigure1!$A$2:$A$3</c:f>
              <c:strCache>
                <c:ptCount val="2"/>
                <c:pt idx="0">
                  <c:v>Yes</c:v>
                </c:pt>
                <c:pt idx="1">
                  <c:v>Unsure/No</c:v>
                </c:pt>
              </c:strCache>
            </c:strRef>
          </c:cat>
          <c:val>
            <c:numRef>
              <c:f>SFigure1!$B$6:$B$7</c:f>
              <c:numCache>
                <c:formatCode>General</c:formatCode>
                <c:ptCount val="2"/>
                <c:pt idx="0">
                  <c:v>158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5F-0D48-B3B0-BDE456D5C563}"/>
            </c:ext>
          </c:extLst>
        </c:ser>
        <c:ser>
          <c:idx val="1"/>
          <c:order val="1"/>
          <c:tx>
            <c:strRef>
              <c:f>SFigure1!$C$5</c:f>
              <c:strCache>
                <c:ptCount val="1"/>
                <c:pt idx="0">
                  <c:v>LGBTQ+ and Questioning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SFigure1!$A$2:$A$3</c:f>
              <c:strCache>
                <c:ptCount val="2"/>
                <c:pt idx="0">
                  <c:v>Yes</c:v>
                </c:pt>
                <c:pt idx="1">
                  <c:v>Unsure/No</c:v>
                </c:pt>
              </c:strCache>
            </c:strRef>
          </c:cat>
          <c:val>
            <c:numRef>
              <c:f>SFigure1!$C$6:$C$7</c:f>
              <c:numCache>
                <c:formatCode>General</c:formatCode>
                <c:ptCount val="2"/>
                <c:pt idx="0">
                  <c:v>63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5F-0D48-B3B0-BDE456D5C5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0"/>
        <c:axId val="827225072"/>
        <c:axId val="827885856"/>
      </c:barChart>
      <c:catAx>
        <c:axId val="8272250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Planning to Stay in Planetary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827885856"/>
        <c:crosses val="autoZero"/>
        <c:auto val="1"/>
        <c:lblAlgn val="ctr"/>
        <c:lblOffset val="100"/>
        <c:noMultiLvlLbl val="0"/>
      </c:catAx>
      <c:valAx>
        <c:axId val="8278858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22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Gender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SFigure1!$B$1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FF7FBF"/>
            </a:solidFill>
            <a:ln>
              <a:noFill/>
            </a:ln>
            <a:effectLst/>
          </c:spPr>
          <c:invertIfNegative val="0"/>
          <c:cat>
            <c:strRef>
              <c:f>SFigure1!$A$2:$A$3</c:f>
              <c:strCache>
                <c:ptCount val="2"/>
                <c:pt idx="0">
                  <c:v>Yes</c:v>
                </c:pt>
                <c:pt idx="1">
                  <c:v>Unsure/No</c:v>
                </c:pt>
              </c:strCache>
            </c:strRef>
          </c:cat>
          <c:val>
            <c:numRef>
              <c:f>SFigure1!$B$2:$B$3</c:f>
              <c:numCache>
                <c:formatCode>General</c:formatCode>
                <c:ptCount val="2"/>
                <c:pt idx="0">
                  <c:v>128</c:v>
                </c:pt>
                <c:pt idx="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6E-5042-9A2B-D8068BCFCA5F}"/>
            </c:ext>
          </c:extLst>
        </c:ser>
        <c:ser>
          <c:idx val="1"/>
          <c:order val="1"/>
          <c:tx>
            <c:strRef>
              <c:f>SFigure1!$C$1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SFigure1!$A$2:$A$3</c:f>
              <c:strCache>
                <c:ptCount val="2"/>
                <c:pt idx="0">
                  <c:v>Yes</c:v>
                </c:pt>
                <c:pt idx="1">
                  <c:v>Unsure/No</c:v>
                </c:pt>
              </c:strCache>
            </c:strRef>
          </c:cat>
          <c:val>
            <c:numRef>
              <c:f>SFigure1!$C$2:$C$3</c:f>
              <c:numCache>
                <c:formatCode>General</c:formatCode>
                <c:ptCount val="2"/>
                <c:pt idx="0">
                  <c:v>85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6E-5042-9A2B-D8068BCFC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0"/>
        <c:axId val="827225072"/>
        <c:axId val="827885856"/>
      </c:barChart>
      <c:catAx>
        <c:axId val="8272250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Planning to Stay in Planetary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827885856"/>
        <c:crosses val="autoZero"/>
        <c:auto val="1"/>
        <c:lblAlgn val="ctr"/>
        <c:lblOffset val="100"/>
        <c:noMultiLvlLbl val="0"/>
      </c:catAx>
      <c:valAx>
        <c:axId val="8278858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22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  <a:latin typeface="Avenir Book" panose="02000503020000020003" pitchFamily="2" charset="0"/>
              </a:rPr>
              <a:t>Ethnicity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SFigure1!$B$9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rgbClr val="FF7FBF"/>
            </a:solidFill>
            <a:ln>
              <a:noFill/>
            </a:ln>
            <a:effectLst/>
          </c:spPr>
          <c:invertIfNegative val="0"/>
          <c:cat>
            <c:strRef>
              <c:f>SFigure1!$A$2:$A$3</c:f>
              <c:strCache>
                <c:ptCount val="2"/>
                <c:pt idx="0">
                  <c:v>Yes</c:v>
                </c:pt>
                <c:pt idx="1">
                  <c:v>Unsure/No</c:v>
                </c:pt>
              </c:strCache>
            </c:strRef>
          </c:cat>
          <c:val>
            <c:numRef>
              <c:f>SFigure1!$B$10:$B$11</c:f>
              <c:numCache>
                <c:formatCode>General</c:formatCode>
                <c:ptCount val="2"/>
                <c:pt idx="0">
                  <c:v>173</c:v>
                </c:pt>
                <c:pt idx="1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9D-6B4E-8244-B5BFA171E06A}"/>
            </c:ext>
          </c:extLst>
        </c:ser>
        <c:ser>
          <c:idx val="1"/>
          <c:order val="1"/>
          <c:tx>
            <c:strRef>
              <c:f>SFigure1!$C$9</c:f>
              <c:strCache>
                <c:ptCount val="1"/>
                <c:pt idx="0">
                  <c:v>People of Color and Mixed Race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SFigure1!$A$2:$A$3</c:f>
              <c:strCache>
                <c:ptCount val="2"/>
                <c:pt idx="0">
                  <c:v>Yes</c:v>
                </c:pt>
                <c:pt idx="1">
                  <c:v>Unsure/No</c:v>
                </c:pt>
              </c:strCache>
            </c:strRef>
          </c:cat>
          <c:val>
            <c:numRef>
              <c:f>SFigure1!$C$10:$C$11</c:f>
              <c:numCache>
                <c:formatCode>General</c:formatCode>
                <c:ptCount val="2"/>
                <c:pt idx="0">
                  <c:v>42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9D-6B4E-8244-B5BFA171E0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0"/>
        <c:axId val="827225072"/>
        <c:axId val="827885856"/>
      </c:barChart>
      <c:catAx>
        <c:axId val="8272250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Planning to Stay in Planetary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827885856"/>
        <c:crosses val="autoZero"/>
        <c:auto val="1"/>
        <c:lblAlgn val="ctr"/>
        <c:lblOffset val="100"/>
        <c:noMultiLvlLbl val="0"/>
      </c:catAx>
      <c:valAx>
        <c:axId val="8278858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Avenir Book" panose="02000503020000020003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22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Gender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68-E94D-BF67-9883331634E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68-E94D-BF67-9883331634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768-E94D-BF67-9883331634E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768-E94D-BF67-9883331634E3}"/>
              </c:ext>
            </c:extLst>
          </c:dPt>
          <c:dLbls>
            <c:delete val="1"/>
          </c:dLbls>
          <c:cat>
            <c:strRef>
              <c:f>'Table 1'!$A$2:$A$5</c:f>
              <c:strCache>
                <c:ptCount val="4"/>
                <c:pt idx="0">
                  <c:v>Female</c:v>
                </c:pt>
                <c:pt idx="1">
                  <c:v>Male</c:v>
                </c:pt>
                <c:pt idx="2">
                  <c:v>Non-Binary</c:v>
                </c:pt>
                <c:pt idx="3">
                  <c:v>Other/Prefer Not to Say</c:v>
                </c:pt>
              </c:strCache>
            </c:strRef>
          </c:cat>
          <c:val>
            <c:numRef>
              <c:f>'Table 1'!$B$2:$B$5</c:f>
              <c:numCache>
                <c:formatCode>0%</c:formatCode>
                <c:ptCount val="4"/>
                <c:pt idx="0">
                  <c:v>0.55700325732899025</c:v>
                </c:pt>
                <c:pt idx="1">
                  <c:v>0.3517915309446254</c:v>
                </c:pt>
                <c:pt idx="2">
                  <c:v>6.8403908794788276E-2</c:v>
                </c:pt>
                <c:pt idx="3">
                  <c:v>2.2801302931596091E-2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768-E94D-BF67-9883331634E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Anxiety:</a:t>
            </a:r>
            <a:r>
              <a:rPr lang="en-US" baseline="0" dirty="0">
                <a:solidFill>
                  <a:schemeClr val="bg1"/>
                </a:solidFill>
              </a:rPr>
              <a:t> GAD-7 Severity</a:t>
            </a:r>
            <a:endParaRPr lang="en-US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Sheet1!$A$5</c:f>
              <c:strCache>
                <c:ptCount val="1"/>
                <c:pt idx="0">
                  <c:v>Moderate</c:v>
                </c:pt>
              </c:strCache>
            </c:strRef>
          </c:tx>
          <c:spPr>
            <a:solidFill>
              <a:srgbClr val="BF7FFF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Everyone</c:v>
                </c:pt>
                <c:pt idx="1">
                  <c:v>Graduate Students</c:v>
                </c:pt>
                <c:pt idx="2">
                  <c:v>Postdoctoral Researchers</c:v>
                </c:pt>
                <c:pt idx="3">
                  <c:v>Full Professional</c:v>
                </c:pt>
                <c:pt idx="4">
                  <c:v>Soft Money Researchers</c:v>
                </c:pt>
                <c:pt idx="5">
                  <c:v>Tenure-Track Faculty</c:v>
                </c:pt>
                <c:pt idx="6">
                  <c:v>Government Workers</c:v>
                </c:pt>
              </c:strCache>
            </c:strRef>
          </c:cat>
          <c:val>
            <c:numRef>
              <c:f>Sheet1!$B$5:$H$5</c:f>
              <c:numCache>
                <c:formatCode>0.0%</c:formatCode>
                <c:ptCount val="7"/>
                <c:pt idx="0">
                  <c:v>0.23255813953488372</c:v>
                </c:pt>
                <c:pt idx="1">
                  <c:v>0.33333333333333331</c:v>
                </c:pt>
                <c:pt idx="2">
                  <c:v>0.34615384615384615</c:v>
                </c:pt>
                <c:pt idx="3">
                  <c:v>0.16326530612244897</c:v>
                </c:pt>
                <c:pt idx="4">
                  <c:v>0.21875</c:v>
                </c:pt>
                <c:pt idx="5">
                  <c:v>0.125</c:v>
                </c:pt>
                <c:pt idx="6">
                  <c:v>0.1388888888888889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65-1947-9FBC-71F33AE747EE}"/>
            </c:ext>
          </c:extLst>
        </c:ser>
        <c:ser>
          <c:idx val="1"/>
          <c:order val="1"/>
          <c:tx>
            <c:strRef>
              <c:f>Sheet1!$A$6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FF7FBF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Everyone</c:v>
                </c:pt>
                <c:pt idx="1">
                  <c:v>Graduate Students</c:v>
                </c:pt>
                <c:pt idx="2">
                  <c:v>Postdoctoral Researchers</c:v>
                </c:pt>
                <c:pt idx="3">
                  <c:v>Full Professional</c:v>
                </c:pt>
                <c:pt idx="4">
                  <c:v>Soft Money Researchers</c:v>
                </c:pt>
                <c:pt idx="5">
                  <c:v>Tenure-Track Faculty</c:v>
                </c:pt>
                <c:pt idx="6">
                  <c:v>Government Workers</c:v>
                </c:pt>
              </c:strCache>
            </c:strRef>
          </c:cat>
          <c:val>
            <c:numRef>
              <c:f>Sheet1!$B$6:$H$6</c:f>
              <c:numCache>
                <c:formatCode>0.0%</c:formatCode>
                <c:ptCount val="7"/>
                <c:pt idx="0">
                  <c:v>0.13289036544850499</c:v>
                </c:pt>
                <c:pt idx="1">
                  <c:v>0.21794871794871795</c:v>
                </c:pt>
                <c:pt idx="2">
                  <c:v>0.13461538461538461</c:v>
                </c:pt>
                <c:pt idx="3">
                  <c:v>7.4829931972789115E-2</c:v>
                </c:pt>
                <c:pt idx="4">
                  <c:v>1.5625E-2</c:v>
                </c:pt>
                <c:pt idx="5">
                  <c:v>0.2</c:v>
                </c:pt>
                <c:pt idx="6">
                  <c:v>5.5555555555555552E-2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65-1947-9FBC-71F33AE74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5692064"/>
        <c:axId val="55051104"/>
      </c:barChart>
      <c:lineChart>
        <c:grouping val="standard"/>
        <c:varyColors val="0"/>
        <c:ser>
          <c:idx val="2"/>
          <c:order val="2"/>
          <c:tx>
            <c:strRef>
              <c:f>Sheet1!$A$7</c:f>
              <c:strCache>
                <c:ptCount val="1"/>
                <c:pt idx="0">
                  <c:v>General US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val>
            <c:numRef>
              <c:f>Sheet1!$B$7:$H$7</c:f>
              <c:numCache>
                <c:formatCode>0.0%</c:formatCode>
                <c:ptCount val="7"/>
                <c:pt idx="0">
                  <c:v>0.14399999999999999</c:v>
                </c:pt>
                <c:pt idx="1">
                  <c:v>0.14399999999999999</c:v>
                </c:pt>
                <c:pt idx="2">
                  <c:v>0.14399999999999999</c:v>
                </c:pt>
                <c:pt idx="3">
                  <c:v>0.14399999999999999</c:v>
                </c:pt>
                <c:pt idx="4">
                  <c:v>0.14399999999999999</c:v>
                </c:pt>
                <c:pt idx="5">
                  <c:v>0.14399999999999999</c:v>
                </c:pt>
                <c:pt idx="6">
                  <c:v>0.14399999999999999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D65-1947-9FBC-71F33AE74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692064"/>
        <c:axId val="55051104"/>
      </c:lineChart>
      <c:catAx>
        <c:axId val="11569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51104"/>
        <c:crosses val="autoZero"/>
        <c:auto val="1"/>
        <c:lblAlgn val="ctr"/>
        <c:lblOffset val="100"/>
        <c:noMultiLvlLbl val="0"/>
      </c:catAx>
      <c:valAx>
        <c:axId val="5505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bg1"/>
                    </a:solidFill>
                  </a:rPr>
                  <a:t>Prevalence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692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Depression: PHQ-9 Severity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Sheet1!$A$12</c:f>
              <c:strCache>
                <c:ptCount val="1"/>
                <c:pt idx="0">
                  <c:v>Moderate</c:v>
                </c:pt>
              </c:strCache>
            </c:strRef>
          </c:tx>
          <c:spPr>
            <a:solidFill>
              <a:srgbClr val="BF7FFF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Everyone</c:v>
                </c:pt>
                <c:pt idx="1">
                  <c:v>Graduate Students</c:v>
                </c:pt>
                <c:pt idx="2">
                  <c:v>Postdoctoral Researchers</c:v>
                </c:pt>
                <c:pt idx="3">
                  <c:v>Full Professional</c:v>
                </c:pt>
                <c:pt idx="4">
                  <c:v>Soft Money Researchers</c:v>
                </c:pt>
                <c:pt idx="5">
                  <c:v>Tenure-Track Faculty</c:v>
                </c:pt>
                <c:pt idx="6">
                  <c:v>Government Workers</c:v>
                </c:pt>
              </c:strCache>
            </c:strRef>
          </c:cat>
          <c:val>
            <c:numRef>
              <c:f>Sheet1!$B$12:$H$12</c:f>
              <c:numCache>
                <c:formatCode>0.0%</c:formatCode>
                <c:ptCount val="7"/>
                <c:pt idx="0">
                  <c:v>0.22742474916387959</c:v>
                </c:pt>
                <c:pt idx="1">
                  <c:v>0.25</c:v>
                </c:pt>
                <c:pt idx="2">
                  <c:v>0.34615384615384615</c:v>
                </c:pt>
                <c:pt idx="3">
                  <c:v>0.17808219178082191</c:v>
                </c:pt>
                <c:pt idx="4">
                  <c:v>0.12307692307692308</c:v>
                </c:pt>
                <c:pt idx="5">
                  <c:v>0.23076923076923078</c:v>
                </c:pt>
                <c:pt idx="6">
                  <c:v>0.22222222222222221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B3-ED42-A98C-B715D8129E4E}"/>
            </c:ext>
          </c:extLst>
        </c:ser>
        <c:ser>
          <c:idx val="1"/>
          <c:order val="1"/>
          <c:tx>
            <c:strRef>
              <c:f>Sheet1!$A$13</c:f>
              <c:strCache>
                <c:ptCount val="1"/>
                <c:pt idx="0">
                  <c:v>Moderate-Severe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Everyone</c:v>
                </c:pt>
                <c:pt idx="1">
                  <c:v>Graduate Students</c:v>
                </c:pt>
                <c:pt idx="2">
                  <c:v>Postdoctoral Researchers</c:v>
                </c:pt>
                <c:pt idx="3">
                  <c:v>Full Professional</c:v>
                </c:pt>
                <c:pt idx="4">
                  <c:v>Soft Money Researchers</c:v>
                </c:pt>
                <c:pt idx="5">
                  <c:v>Tenure-Track Faculty</c:v>
                </c:pt>
                <c:pt idx="6">
                  <c:v>Government Workers</c:v>
                </c:pt>
              </c:strCache>
            </c:strRef>
          </c:cat>
          <c:val>
            <c:numRef>
              <c:f>Sheet1!$B$13:$H$13</c:f>
              <c:numCache>
                <c:formatCode>0.0%</c:formatCode>
                <c:ptCount val="7"/>
                <c:pt idx="0">
                  <c:v>0.11036789297658862</c:v>
                </c:pt>
                <c:pt idx="1">
                  <c:v>0.19736842105263158</c:v>
                </c:pt>
                <c:pt idx="2">
                  <c:v>9.6153846153846159E-2</c:v>
                </c:pt>
                <c:pt idx="3">
                  <c:v>8.2191780821917804E-2</c:v>
                </c:pt>
                <c:pt idx="4">
                  <c:v>0.1076923076923077</c:v>
                </c:pt>
                <c:pt idx="5">
                  <c:v>2.564102564102564E-2</c:v>
                </c:pt>
                <c:pt idx="6">
                  <c:v>8.3333333333333329E-2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B3-ED42-A98C-B715D8129E4E}"/>
            </c:ext>
          </c:extLst>
        </c:ser>
        <c:ser>
          <c:idx val="2"/>
          <c:order val="2"/>
          <c:tx>
            <c:strRef>
              <c:f>Sheet1!$A$14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FF7FBF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Everyone</c:v>
                </c:pt>
                <c:pt idx="1">
                  <c:v>Graduate Students</c:v>
                </c:pt>
                <c:pt idx="2">
                  <c:v>Postdoctoral Researchers</c:v>
                </c:pt>
                <c:pt idx="3">
                  <c:v>Full Professional</c:v>
                </c:pt>
                <c:pt idx="4">
                  <c:v>Soft Money Researchers</c:v>
                </c:pt>
                <c:pt idx="5">
                  <c:v>Tenure-Track Faculty</c:v>
                </c:pt>
                <c:pt idx="6">
                  <c:v>Government Workers</c:v>
                </c:pt>
              </c:strCache>
            </c:strRef>
          </c:cat>
          <c:val>
            <c:numRef>
              <c:f>Sheet1!$B$14:$H$14</c:f>
              <c:numCache>
                <c:formatCode>0.0%</c:formatCode>
                <c:ptCount val="7"/>
                <c:pt idx="0">
                  <c:v>8.6956521739130432E-2</c:v>
                </c:pt>
                <c:pt idx="1">
                  <c:v>0.13157894736842105</c:v>
                </c:pt>
                <c:pt idx="2">
                  <c:v>5.7692307692307696E-2</c:v>
                </c:pt>
                <c:pt idx="3">
                  <c:v>8.2191780821917804E-2</c:v>
                </c:pt>
                <c:pt idx="4">
                  <c:v>7.6923076923076927E-2</c:v>
                </c:pt>
                <c:pt idx="5">
                  <c:v>0.12820512820512819</c:v>
                </c:pt>
                <c:pt idx="6">
                  <c:v>5.5555555555555552E-2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B3-ED42-A98C-B715D8129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4363760"/>
        <c:axId val="115959840"/>
      </c:barChart>
      <c:lineChart>
        <c:grouping val="standard"/>
        <c:varyColors val="0"/>
        <c:ser>
          <c:idx val="3"/>
          <c:order val="3"/>
          <c:tx>
            <c:strRef>
              <c:f>Sheet1!$A$15</c:f>
              <c:strCache>
                <c:ptCount val="1"/>
                <c:pt idx="0">
                  <c:v>General US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strRef>
              <c:f>Sheet1!$B$1:$H$1</c:f>
              <c:strCache>
                <c:ptCount val="7"/>
                <c:pt idx="0">
                  <c:v>Everyone</c:v>
                </c:pt>
                <c:pt idx="1">
                  <c:v>Graduate Students</c:v>
                </c:pt>
                <c:pt idx="2">
                  <c:v>Postdoctoral Researchers</c:v>
                </c:pt>
                <c:pt idx="3">
                  <c:v>Full Professional</c:v>
                </c:pt>
                <c:pt idx="4">
                  <c:v>Soft Money Researchers</c:v>
                </c:pt>
                <c:pt idx="5">
                  <c:v>Tenure-Track Faculty</c:v>
                </c:pt>
                <c:pt idx="6">
                  <c:v>Government Workers</c:v>
                </c:pt>
              </c:strCache>
            </c:strRef>
          </c:cat>
          <c:val>
            <c:numRef>
              <c:f>Sheet1!$B$15:$H$15</c:f>
              <c:numCache>
                <c:formatCode>0.0%</c:formatCode>
                <c:ptCount val="7"/>
                <c:pt idx="0">
                  <c:v>0.27800000000000002</c:v>
                </c:pt>
                <c:pt idx="1">
                  <c:v>0.27800000000000002</c:v>
                </c:pt>
                <c:pt idx="2">
                  <c:v>0.27800000000000002</c:v>
                </c:pt>
                <c:pt idx="3">
                  <c:v>0.27800000000000002</c:v>
                </c:pt>
                <c:pt idx="4">
                  <c:v>0.27800000000000002</c:v>
                </c:pt>
                <c:pt idx="5">
                  <c:v>0.27800000000000002</c:v>
                </c:pt>
                <c:pt idx="6">
                  <c:v>0.27800000000000002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2B3-ED42-A98C-B715D8129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363760"/>
        <c:axId val="115959840"/>
      </c:lineChart>
      <c:catAx>
        <c:axId val="13436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59840"/>
        <c:crosses val="autoZero"/>
        <c:auto val="1"/>
        <c:lblAlgn val="ctr"/>
        <c:lblOffset val="100"/>
        <c:noMultiLvlLbl val="0"/>
      </c:catAx>
      <c:valAx>
        <c:axId val="115959840"/>
        <c:scaling>
          <c:orientation val="minMax"/>
          <c:max val="0.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bg1"/>
                    </a:solidFill>
                  </a:rPr>
                  <a:t>Prevalence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36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'Table 2 (2)'!$A$10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FF7FBF"/>
            </a:solidFill>
            <a:ln>
              <a:noFill/>
            </a:ln>
            <a:effectLst/>
          </c:spPr>
          <c:invertIfNegative val="0"/>
          <c:cat>
            <c:strRef>
              <c:f>('Table 2 (2)'!$B$1,'Table 2 (2)'!$D$1,'Table 2 (2)'!$F$1,'Table 2 (2)'!$H$1,'Table 2 (2)'!$J$1)</c:f>
              <c:strCache>
                <c:ptCount val="5"/>
                <c:pt idx="0">
                  <c:v>GAD-7</c:v>
                </c:pt>
                <c:pt idx="1">
                  <c:v>DASS-42 (anx)</c:v>
                </c:pt>
                <c:pt idx="2">
                  <c:v>PHQ-9</c:v>
                </c:pt>
                <c:pt idx="3">
                  <c:v>DASS-42 (dep)</c:v>
                </c:pt>
                <c:pt idx="4">
                  <c:v>DASS-42 (str)</c:v>
                </c:pt>
              </c:strCache>
            </c:strRef>
          </c:cat>
          <c:val>
            <c:numRef>
              <c:f>('Table 2 (2)'!$B$10,'Table 2 (2)'!$D$10,'Table 2 (2)'!$F$10,'Table 2 (2)'!$H$10,'Table 2 (2)'!$J$10)</c:f>
              <c:numCache>
                <c:formatCode>0.0</c:formatCode>
                <c:ptCount val="5"/>
                <c:pt idx="0">
                  <c:v>8.4</c:v>
                </c:pt>
                <c:pt idx="1">
                  <c:v>10.7</c:v>
                </c:pt>
                <c:pt idx="2">
                  <c:v>8.6999999999999993</c:v>
                </c:pt>
                <c:pt idx="3">
                  <c:v>14.8</c:v>
                </c:pt>
                <c:pt idx="4">
                  <c:v>17.899999999999999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6D-1344-89F4-AA19BBC5371D}"/>
            </c:ext>
          </c:extLst>
        </c:ser>
        <c:ser>
          <c:idx val="1"/>
          <c:order val="1"/>
          <c:tx>
            <c:strRef>
              <c:f>'Table 2 (2)'!$A$11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('Table 2 (2)'!$B$1,'Table 2 (2)'!$D$1,'Table 2 (2)'!$F$1,'Table 2 (2)'!$H$1,'Table 2 (2)'!$J$1)</c:f>
              <c:strCache>
                <c:ptCount val="5"/>
                <c:pt idx="0">
                  <c:v>GAD-7</c:v>
                </c:pt>
                <c:pt idx="1">
                  <c:v>DASS-42 (anx)</c:v>
                </c:pt>
                <c:pt idx="2">
                  <c:v>PHQ-9</c:v>
                </c:pt>
                <c:pt idx="3">
                  <c:v>DASS-42 (dep)</c:v>
                </c:pt>
                <c:pt idx="4">
                  <c:v>DASS-42 (str)</c:v>
                </c:pt>
              </c:strCache>
            </c:strRef>
          </c:cat>
          <c:val>
            <c:numRef>
              <c:f>('Table 2 (2)'!$B$11,'Table 2 (2)'!$D$11,'Table 2 (2)'!$F$11,'Table 2 (2)'!$H$11,'Table 2 (2)'!$J$11)</c:f>
              <c:numCache>
                <c:formatCode>0.0</c:formatCode>
                <c:ptCount val="5"/>
                <c:pt idx="0">
                  <c:v>6.4</c:v>
                </c:pt>
                <c:pt idx="1">
                  <c:v>8.1999999999999993</c:v>
                </c:pt>
                <c:pt idx="2">
                  <c:v>8.5</c:v>
                </c:pt>
                <c:pt idx="3">
                  <c:v>16.100000000000001</c:v>
                </c:pt>
                <c:pt idx="4">
                  <c:v>15.7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6D-1344-89F4-AA19BBC537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011984"/>
        <c:axId val="123549472"/>
      </c:barChart>
      <c:catAx>
        <c:axId val="15401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549472"/>
        <c:crosses val="autoZero"/>
        <c:auto val="1"/>
        <c:lblAlgn val="ctr"/>
        <c:lblOffset val="100"/>
        <c:noMultiLvlLbl val="0"/>
      </c:catAx>
      <c:valAx>
        <c:axId val="12354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bg1"/>
                    </a:solidFill>
                  </a:rPr>
                  <a:t>Average</a:t>
                </a:r>
                <a:r>
                  <a:rPr lang="en-US" baseline="0" dirty="0">
                    <a:solidFill>
                      <a:schemeClr val="bg1"/>
                    </a:solidFill>
                  </a:rPr>
                  <a:t> Score</a:t>
                </a:r>
                <a:endParaRPr lang="en-US" dirty="0">
                  <a:solidFill>
                    <a:schemeClr val="bg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11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'Table 2 (2)'!$A$12</c:f>
              <c:strCache>
                <c:ptCount val="1"/>
                <c:pt idx="0">
                  <c:v>People of Color and Mixed Race</c:v>
                </c:pt>
              </c:strCache>
            </c:strRef>
          </c:tx>
          <c:spPr>
            <a:solidFill>
              <a:srgbClr val="FF7FBF"/>
            </a:solidFill>
            <a:ln>
              <a:noFill/>
            </a:ln>
            <a:effectLst/>
          </c:spPr>
          <c:invertIfNegative val="0"/>
          <c:cat>
            <c:strRef>
              <c:f>('Table 2 (2)'!$B$1,'Table 2 (2)'!$D$1,'Table 2 (2)'!$F$1,'Table 2 (2)'!$H$1,'Table 2 (2)'!$J$1)</c:f>
              <c:strCache>
                <c:ptCount val="5"/>
                <c:pt idx="0">
                  <c:v>GAD-7</c:v>
                </c:pt>
                <c:pt idx="1">
                  <c:v>DASS-42 (anx)</c:v>
                </c:pt>
                <c:pt idx="2">
                  <c:v>PHQ-9</c:v>
                </c:pt>
                <c:pt idx="3">
                  <c:v>DASS-42 (dep)</c:v>
                </c:pt>
                <c:pt idx="4">
                  <c:v>DASS-42 (str)</c:v>
                </c:pt>
              </c:strCache>
            </c:strRef>
          </c:cat>
          <c:val>
            <c:numRef>
              <c:f>('Table 2 (2)'!$B$12,'Table 2 (2)'!$D$12,'Table 2 (2)'!$F$12,'Table 2 (2)'!$H$12,'Table 2 (2)'!$J$12)</c:f>
              <c:numCache>
                <c:formatCode>0.0</c:formatCode>
                <c:ptCount val="5"/>
                <c:pt idx="0">
                  <c:v>8.1999999999999993</c:v>
                </c:pt>
                <c:pt idx="1">
                  <c:v>12.1</c:v>
                </c:pt>
                <c:pt idx="2">
                  <c:v>7.9</c:v>
                </c:pt>
                <c:pt idx="3">
                  <c:v>14.1</c:v>
                </c:pt>
                <c:pt idx="4">
                  <c:v>17.600000000000001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40-B741-B756-3221BCF769DB}"/>
            </c:ext>
          </c:extLst>
        </c:ser>
        <c:ser>
          <c:idx val="1"/>
          <c:order val="1"/>
          <c:tx>
            <c:strRef>
              <c:f>'Table 2 (2)'!$A$13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('Table 2 (2)'!$B$1,'Table 2 (2)'!$D$1,'Table 2 (2)'!$F$1,'Table 2 (2)'!$H$1,'Table 2 (2)'!$J$1)</c:f>
              <c:strCache>
                <c:ptCount val="5"/>
                <c:pt idx="0">
                  <c:v>GAD-7</c:v>
                </c:pt>
                <c:pt idx="1">
                  <c:v>DASS-42 (anx)</c:v>
                </c:pt>
                <c:pt idx="2">
                  <c:v>PHQ-9</c:v>
                </c:pt>
                <c:pt idx="3">
                  <c:v>DASS-42 (dep)</c:v>
                </c:pt>
                <c:pt idx="4">
                  <c:v>DASS-42 (str)</c:v>
                </c:pt>
              </c:strCache>
            </c:strRef>
          </c:cat>
          <c:val>
            <c:numRef>
              <c:f>('Table 2 (2)'!$B$13,'Table 2 (2)'!$D$13,'Table 2 (2)'!$F$13,'Table 2 (2)'!$H$13,'Table 2 (2)'!$J$13)</c:f>
              <c:numCache>
                <c:formatCode>0.0</c:formatCode>
                <c:ptCount val="5"/>
                <c:pt idx="0">
                  <c:v>7.4</c:v>
                </c:pt>
                <c:pt idx="1">
                  <c:v>9.4</c:v>
                </c:pt>
                <c:pt idx="2">
                  <c:v>8.8000000000000007</c:v>
                </c:pt>
                <c:pt idx="3">
                  <c:v>15.9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40-B741-B756-3221BCF769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011984"/>
        <c:axId val="123549472"/>
      </c:barChart>
      <c:catAx>
        <c:axId val="15401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549472"/>
        <c:crosses val="autoZero"/>
        <c:auto val="1"/>
        <c:lblAlgn val="ctr"/>
        <c:lblOffset val="100"/>
        <c:noMultiLvlLbl val="0"/>
      </c:catAx>
      <c:valAx>
        <c:axId val="12354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bg1"/>
                    </a:solidFill>
                  </a:rPr>
                  <a:t>Average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11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'Table 2 (2)'!$A$14</c:f>
              <c:strCache>
                <c:ptCount val="1"/>
                <c:pt idx="0">
                  <c:v>LGBTQ+ and Questioning</c:v>
                </c:pt>
              </c:strCache>
            </c:strRef>
          </c:tx>
          <c:spPr>
            <a:solidFill>
              <a:srgbClr val="FF7FBF"/>
            </a:solidFill>
            <a:ln>
              <a:noFill/>
            </a:ln>
            <a:effectLst/>
          </c:spPr>
          <c:invertIfNegative val="0"/>
          <c:cat>
            <c:strRef>
              <c:f>('Table 2 (2)'!$B$1,'Table 2 (2)'!$D$1,'Table 2 (2)'!$F$1,'Table 2 (2)'!$H$1,'Table 2 (2)'!$J$1)</c:f>
              <c:strCache>
                <c:ptCount val="5"/>
                <c:pt idx="0">
                  <c:v>GAD-7</c:v>
                </c:pt>
                <c:pt idx="1">
                  <c:v>DASS-42 (anx)</c:v>
                </c:pt>
                <c:pt idx="2">
                  <c:v>PHQ-9</c:v>
                </c:pt>
                <c:pt idx="3">
                  <c:v>DASS-42 (dep)</c:v>
                </c:pt>
                <c:pt idx="4">
                  <c:v>DASS-42 (str)</c:v>
                </c:pt>
              </c:strCache>
            </c:strRef>
          </c:cat>
          <c:val>
            <c:numRef>
              <c:f>('Table 2 (2)'!$B$14,'Table 2 (2)'!$D$14,'Table 2 (2)'!$F$14,'Table 2 (2)'!$H$14,'Table 2 (2)'!$J$14)</c:f>
              <c:numCache>
                <c:formatCode>0.0</c:formatCode>
                <c:ptCount val="5"/>
                <c:pt idx="0">
                  <c:v>8.6</c:v>
                </c:pt>
                <c:pt idx="1">
                  <c:v>13</c:v>
                </c:pt>
                <c:pt idx="2">
                  <c:v>9.5</c:v>
                </c:pt>
                <c:pt idx="3">
                  <c:v>17.7</c:v>
                </c:pt>
                <c:pt idx="4">
                  <c:v>19.2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79-434B-A439-C5EA8D30DAA8}"/>
            </c:ext>
          </c:extLst>
        </c:ser>
        <c:ser>
          <c:idx val="1"/>
          <c:order val="1"/>
          <c:tx>
            <c:strRef>
              <c:f>'Table 2 (2)'!$A$15</c:f>
              <c:strCache>
                <c:ptCount val="1"/>
                <c:pt idx="0">
                  <c:v>Non-LGBTQ+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('Table 2 (2)'!$B$1,'Table 2 (2)'!$D$1,'Table 2 (2)'!$F$1,'Table 2 (2)'!$H$1,'Table 2 (2)'!$J$1)</c:f>
              <c:strCache>
                <c:ptCount val="5"/>
                <c:pt idx="0">
                  <c:v>GAD-7</c:v>
                </c:pt>
                <c:pt idx="1">
                  <c:v>DASS-42 (anx)</c:v>
                </c:pt>
                <c:pt idx="2">
                  <c:v>PHQ-9</c:v>
                </c:pt>
                <c:pt idx="3">
                  <c:v>DASS-42 (dep)</c:v>
                </c:pt>
                <c:pt idx="4">
                  <c:v>DASS-42 (str)</c:v>
                </c:pt>
              </c:strCache>
            </c:strRef>
          </c:cat>
          <c:val>
            <c:numRef>
              <c:f>('Table 2 (2)'!$B$15,'Table 2 (2)'!$D$15,'Table 2 (2)'!$F$15,'Table 2 (2)'!$H$15,'Table 2 (2)'!$J$15)</c:f>
              <c:numCache>
                <c:formatCode>0.0</c:formatCode>
                <c:ptCount val="5"/>
                <c:pt idx="0">
                  <c:v>7</c:v>
                </c:pt>
                <c:pt idx="1">
                  <c:v>8.6</c:v>
                </c:pt>
                <c:pt idx="2">
                  <c:v>8.1999999999999993</c:v>
                </c:pt>
                <c:pt idx="3">
                  <c:v>14.4</c:v>
                </c:pt>
                <c:pt idx="4">
                  <c:v>16.399999999999999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79-434B-A439-C5EA8D30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011984"/>
        <c:axId val="123549472"/>
      </c:barChart>
      <c:catAx>
        <c:axId val="15401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549472"/>
        <c:crosses val="autoZero"/>
        <c:auto val="1"/>
        <c:lblAlgn val="ctr"/>
        <c:lblOffset val="100"/>
        <c:noMultiLvlLbl val="0"/>
      </c:catAx>
      <c:valAx>
        <c:axId val="123549472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bg1"/>
                    </a:solidFill>
                  </a:rPr>
                  <a:t>Average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011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Somewhat Difficult</c:v>
                </c:pt>
              </c:strCache>
            </c:strRef>
          </c:tx>
          <c:spPr>
            <a:solidFill>
              <a:srgbClr val="BF7FFF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Sheet3!$A$2:$A$3</c:f>
              <c:strCache>
                <c:ptCount val="2"/>
                <c:pt idx="0">
                  <c:v>Anxiety and/or Depression</c:v>
                </c:pt>
                <c:pt idx="1">
                  <c:v>Null</c:v>
                </c:pt>
              </c:strCache>
            </c:strRef>
          </c:cat>
          <c:val>
            <c:numRef>
              <c:f>Sheet3!$B$2</c:f>
              <c:numCache>
                <c:formatCode>General</c:formatCode>
                <c:ptCount val="1"/>
                <c:pt idx="0">
                  <c:v>0.46899999999999997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50-CA48-89F6-C2BC9E858C7A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Very Difficult</c:v>
                </c:pt>
              </c:strCache>
            </c:strRef>
          </c:tx>
          <c:spPr>
            <a:solidFill>
              <a:srgbClr val="C570E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F9EB-C040-ABCB-4BD27C6B0BBC}"/>
              </c:ext>
            </c:extLst>
          </c:dPt>
          <c:cat>
            <c:strRef>
              <c:f>Sheet3!$A$2:$A$3</c:f>
              <c:strCache>
                <c:ptCount val="2"/>
                <c:pt idx="0">
                  <c:v>Anxiety and/or Depression</c:v>
                </c:pt>
                <c:pt idx="1">
                  <c:v>Null</c:v>
                </c:pt>
              </c:strCache>
            </c:strRef>
          </c:cat>
          <c:val>
            <c:numRef>
              <c:f>Sheet3!$C$2</c:f>
              <c:numCache>
                <c:formatCode>General</c:formatCode>
                <c:ptCount val="1"/>
                <c:pt idx="0">
                  <c:v>0.192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50-CA48-89F6-C2BC9E858C7A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Extremely Difficult</c:v>
                </c:pt>
              </c:strCache>
            </c:strRef>
          </c:tx>
          <c:spPr>
            <a:solidFill>
              <a:srgbClr val="FF7FBF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Sheet3!$A$2:$A$3</c:f>
              <c:strCache>
                <c:ptCount val="2"/>
                <c:pt idx="0">
                  <c:v>Anxiety and/or Depression</c:v>
                </c:pt>
                <c:pt idx="1">
                  <c:v>Null</c:v>
                </c:pt>
              </c:strCache>
            </c:strRef>
          </c:cat>
          <c:val>
            <c:numRef>
              <c:f>Sheet3!$D$2</c:f>
              <c:numCache>
                <c:formatCode>General</c:formatCode>
                <c:ptCount val="1"/>
                <c:pt idx="0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50-CA48-89F6-C2BC9E858C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3356768"/>
        <c:axId val="40313728"/>
      </c:barChart>
      <c:catAx>
        <c:axId val="16335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13728"/>
        <c:crosses val="autoZero"/>
        <c:auto val="1"/>
        <c:lblAlgn val="ctr"/>
        <c:lblOffset val="100"/>
        <c:noMultiLvlLbl val="0"/>
      </c:catAx>
      <c:valAx>
        <c:axId val="4031372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bg1"/>
                    </a:solidFill>
                  </a:rPr>
                  <a:t>Proportion of Respondents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356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Gender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F3-4C4A-9A33-56D893C7D58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F3-4C4A-9A33-56D893C7D58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F3-4C4A-9A33-56D893C7D58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F3-4C4A-9A33-56D893C7D587}"/>
              </c:ext>
            </c:extLst>
          </c:dPt>
          <c:dLbls>
            <c:delete val="1"/>
          </c:dLbls>
          <c:cat>
            <c:strRef>
              <c:f>'Table 1'!$A$2:$A$5</c:f>
              <c:strCache>
                <c:ptCount val="4"/>
                <c:pt idx="0">
                  <c:v>Female</c:v>
                </c:pt>
                <c:pt idx="1">
                  <c:v>Male</c:v>
                </c:pt>
                <c:pt idx="2">
                  <c:v>Non-Binary</c:v>
                </c:pt>
                <c:pt idx="3">
                  <c:v>Other/Prefer Not to Say</c:v>
                </c:pt>
              </c:strCache>
            </c:strRef>
          </c:cat>
          <c:val>
            <c:numRef>
              <c:f>'Table 1'!$B$2:$B$5</c:f>
              <c:numCache>
                <c:formatCode>0%</c:formatCode>
                <c:ptCount val="4"/>
                <c:pt idx="0">
                  <c:v>0.55700325732899025</c:v>
                </c:pt>
                <c:pt idx="1">
                  <c:v>0.3517915309446254</c:v>
                </c:pt>
                <c:pt idx="2">
                  <c:v>6.8403908794788276E-2</c:v>
                </c:pt>
                <c:pt idx="3">
                  <c:v>2.2801302931596091E-2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F3-4C4A-9A33-56D893C7D58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77a91b67f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77a91b67f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 sports analogy for second reason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 health issues/grief analogy or computer model analogy for the third reason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Regardless of source, DEIA promotes recruitment and retention of diverse backgrounds who bring in diverse experiences and thoughts that will help expand potential interpretation of data.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122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76703a41a6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76703a41a6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904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76703a41a6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76703a41a6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5766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76703a41a6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76703a41a6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291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76703a41a6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76703a41a6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388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76703a41a6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76703a41a6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670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77a91b67f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77a91b67f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4730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77a91b67f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77a91b67f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311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76703a41a6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76703a41a6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/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76703a41a6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76703a41a6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5497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77a91b67f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77a91b67f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54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77a91b67f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77a91b67f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102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77a91b67f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77a91b67f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2187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77a91b67f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77a91b67f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9416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77a91b67f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77a91b67f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5866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77a91b67f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77a91b67f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623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77a91b67f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77a91b67f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4257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77a91b67f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77a91b67f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157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97950" y="1201100"/>
            <a:ext cx="4677600" cy="205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97950" y="3394325"/>
            <a:ext cx="4677600" cy="5481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6725" y="3942425"/>
            <a:ext cx="4430525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8176" y="971326"/>
            <a:ext cx="3067950" cy="275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9900" y="-181000"/>
            <a:ext cx="1383950" cy="115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1809150" y="1739763"/>
            <a:ext cx="5525700" cy="11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2120550" y="2900038"/>
            <a:ext cx="4902900" cy="5037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51" name="Google Shape;5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7650" y="3655950"/>
            <a:ext cx="4739175" cy="148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527575" y="3420875"/>
            <a:ext cx="4602000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27FAB3-0841-838F-2510-62EFDBE0C9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Planetary Advisory Committee 2023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DA1313-5F69-2EF3-6899-88D578128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8AD44801-45AA-684D-8951-9DD51AF8B3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44267-C5DB-A524-7352-9D904AA593E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November 13,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17100" y="1708100"/>
            <a:ext cx="6135900" cy="28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6135900" cy="1109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 dirty="0"/>
          </a:p>
        </p:txBody>
      </p:sp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979625" y="2715763"/>
            <a:ext cx="2030775" cy="169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75C9B7-BAD7-7209-C8C5-D52653AC5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November 13, 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1F6DF2-3CEF-554D-84F1-58B2498F8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Planetary Advisory Committee 2023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3003E-2C87-FB5B-979D-A0CA26AC5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8AD44801-45AA-684D-8951-9DD51AF8B3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4062600" cy="572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1534750" y="2908475"/>
            <a:ext cx="2212800" cy="4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0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2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2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2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2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2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2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2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2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1534750" y="3322199"/>
            <a:ext cx="2212800" cy="9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5396475" y="2908475"/>
            <a:ext cx="2212800" cy="4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0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2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2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2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2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2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2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2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Dosis"/>
              <a:buNone/>
              <a:defRPr sz="22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5396475" y="3322199"/>
            <a:ext cx="2212800" cy="9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8" name="Google Shape;2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5138525" y="0"/>
            <a:ext cx="4022324" cy="126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13600" cy="572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2CCA09-4256-8C08-13AA-D8F176BF0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November 13, 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E241F0-4F8E-D4B8-800E-D73D797FD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Planetary Advisory Committee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F9DF2-5783-2A93-F9E9-615E2CA5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8AD44801-45AA-684D-8951-9DD51AF8B3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1058863" y="1254700"/>
            <a:ext cx="3882000" cy="1146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1058875" y="2643500"/>
            <a:ext cx="3882000" cy="11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9625" y="3582500"/>
            <a:ext cx="2509375" cy="22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2600" y="3951975"/>
            <a:ext cx="1270608" cy="10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6025" y="-899400"/>
            <a:ext cx="2129675" cy="191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ctrTitle"/>
          </p:nvPr>
        </p:nvSpPr>
        <p:spPr>
          <a:xfrm>
            <a:off x="2544450" y="1135150"/>
            <a:ext cx="4055100" cy="2040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 b="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ubTitle" idx="1"/>
          </p:nvPr>
        </p:nvSpPr>
        <p:spPr>
          <a:xfrm>
            <a:off x="2544450" y="3468325"/>
            <a:ext cx="4055100" cy="6924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40" name="Google Shape;4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19600" y="-154250"/>
            <a:ext cx="4430525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3475" y="1821325"/>
            <a:ext cx="2119150" cy="176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850" y="3412175"/>
            <a:ext cx="1601675" cy="143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4245500" y="1013532"/>
            <a:ext cx="4181400" cy="64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4245500" y="1837068"/>
            <a:ext cx="4181400" cy="22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4654175" y="541075"/>
            <a:ext cx="3772800" cy="12171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 b="1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09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sis"/>
              <a:buNone/>
              <a:defRPr sz="3600" b="1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sis"/>
              <a:buNone/>
              <a:defRPr sz="3600" b="1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sis"/>
              <a:buNone/>
              <a:defRPr sz="3600" b="1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sis"/>
              <a:buNone/>
              <a:defRPr sz="3600" b="1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sis"/>
              <a:buNone/>
              <a:defRPr sz="3600" b="1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sis"/>
              <a:buNone/>
              <a:defRPr sz="3600" b="1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sis"/>
              <a:buNone/>
              <a:defRPr sz="3600" b="1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sis"/>
              <a:buNone/>
              <a:defRPr sz="3600" b="1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osis"/>
              <a:buNone/>
              <a:defRPr sz="3600" b="1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7100" y="1152475"/>
            <a:ext cx="7709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A3161-857F-1FD5-BBC9-726766918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Planetary Advisory Committee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B2DFE-55A2-D562-2DBA-3947DEDB1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44801-45AA-684D-8951-9DD51AF8B32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F42B100-5FDC-7353-C006-46F653D924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November 13, 2023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orms.gle/sHDmdEPE51uNCsTZ6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997948" y="858201"/>
            <a:ext cx="6888751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The Role of Mental Health in Affecting High Quality Research in Planetary Science</a:t>
            </a:r>
            <a:endParaRPr sz="2800" dirty="0"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997949" y="3051425"/>
            <a:ext cx="5876379" cy="826611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>
                    <a:lumMod val="40000"/>
                    <a:lumOff val="60000"/>
                  </a:schemeClr>
                </a:solidFill>
              </a:rPr>
              <a:t>David Trang</a:t>
            </a:r>
            <a:r>
              <a:rPr lang="en" baseline="300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1,2</a:t>
            </a:r>
            <a:r>
              <a:rPr lang="en" dirty="0">
                <a:solidFill>
                  <a:schemeClr val="tx1">
                    <a:lumMod val="40000"/>
                    <a:lumOff val="60000"/>
                  </a:schemeClr>
                </a:solidFill>
              </a:rPr>
              <a:t>, Christina E. M. Swafford</a:t>
            </a:r>
            <a:r>
              <a:rPr lang="en" baseline="300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3</a:t>
            </a:r>
            <a:r>
              <a:rPr lang="en" dirty="0">
                <a:solidFill>
                  <a:schemeClr val="tx1">
                    <a:lumMod val="40000"/>
                    <a:lumOff val="60000"/>
                  </a:schemeClr>
                </a:solidFill>
              </a:rPr>
              <a:t>, Tamar A. Kreps</a:t>
            </a:r>
            <a:r>
              <a:rPr lang="en" baseline="300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4</a:t>
            </a:r>
            <a:r>
              <a:rPr lang="en" dirty="0"/>
              <a:t>, </a:t>
            </a:r>
            <a:r>
              <a:rPr lang="en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Steve D. Vance</a:t>
            </a:r>
            <a:r>
              <a:rPr lang="en" baseline="30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5</a:t>
            </a:r>
            <a:r>
              <a:rPr lang="en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Jemma Davidson</a:t>
            </a:r>
            <a:r>
              <a:rPr lang="en" baseline="30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6</a:t>
            </a:r>
            <a:r>
              <a:rPr lang="en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Justin Filiberto</a:t>
            </a:r>
            <a:r>
              <a:rPr lang="en" baseline="30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7</a:t>
            </a:r>
            <a:r>
              <a:rPr lang="en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Lillian R. Ostrach</a:t>
            </a:r>
            <a:r>
              <a:rPr lang="en" baseline="30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8</a:t>
            </a:r>
            <a:r>
              <a:rPr lang="en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Christina R. Richey</a:t>
            </a:r>
            <a:r>
              <a:rPr lang="en" baseline="30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5</a:t>
            </a:r>
          </a:p>
        </p:txBody>
      </p:sp>
      <p:sp>
        <p:nvSpPr>
          <p:cNvPr id="2" name="Google Shape;62;p15">
            <a:extLst>
              <a:ext uri="{FF2B5EF4-FFF2-40B4-BE49-F238E27FC236}">
                <a16:creationId xmlns:a16="http://schemas.microsoft.com/office/drawing/2014/main" id="{209EC5A6-D611-D9DE-1411-EC44A0841C1A}"/>
              </a:ext>
            </a:extLst>
          </p:cNvPr>
          <p:cNvSpPr txBox="1">
            <a:spLocks/>
          </p:cNvSpPr>
          <p:nvPr/>
        </p:nvSpPr>
        <p:spPr>
          <a:xfrm>
            <a:off x="997949" y="3875315"/>
            <a:ext cx="5876379" cy="69668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1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" sz="800" baseline="30000" dirty="0"/>
              <a:t>1</a:t>
            </a:r>
            <a:r>
              <a:rPr lang="en" sz="800" dirty="0"/>
              <a:t>Hawai‘</a:t>
            </a:r>
            <a:r>
              <a:rPr lang="en-US" sz="800" dirty="0" err="1"/>
              <a:t>i</a:t>
            </a:r>
            <a:r>
              <a:rPr lang="en-US" sz="800" dirty="0"/>
              <a:t> Institute of Geophysics and Planetology/</a:t>
            </a:r>
            <a:r>
              <a:rPr lang="en" sz="800" dirty="0"/>
              <a:t>University of </a:t>
            </a:r>
            <a:r>
              <a:rPr lang="en" sz="800" dirty="0" err="1"/>
              <a:t>Hawai</a:t>
            </a:r>
            <a:r>
              <a:rPr lang="en" sz="800" dirty="0"/>
              <a:t>‘</a:t>
            </a:r>
            <a:r>
              <a:rPr lang="en-US" sz="800" dirty="0" err="1"/>
              <a:t>i</a:t>
            </a:r>
            <a:r>
              <a:rPr lang="en-US" sz="800" dirty="0"/>
              <a:t> at </a:t>
            </a:r>
            <a:r>
              <a:rPr lang="en-US" sz="800" dirty="0" err="1"/>
              <a:t>Mānoa</a:t>
            </a:r>
            <a:r>
              <a:rPr lang="en-US" sz="800" dirty="0"/>
              <a:t>, </a:t>
            </a:r>
            <a:r>
              <a:rPr lang="en" sz="800" baseline="30000" dirty="0"/>
              <a:t>2</a:t>
            </a:r>
            <a:r>
              <a:rPr lang="en-US" sz="800" dirty="0"/>
              <a:t>Space Science Institute, </a:t>
            </a:r>
            <a:r>
              <a:rPr lang="en" sz="800" baseline="30000" dirty="0"/>
              <a:t>3</a:t>
            </a:r>
            <a:r>
              <a:rPr lang="en-US" sz="800" dirty="0"/>
              <a:t>Hawai‘i Pacific University, </a:t>
            </a:r>
            <a:r>
              <a:rPr lang="en" sz="800" baseline="30000" dirty="0"/>
              <a:t>4</a:t>
            </a:r>
            <a:r>
              <a:rPr lang="en-US" sz="800" dirty="0"/>
              <a:t>Shidler College of Business/University of Hawai‘i at </a:t>
            </a:r>
            <a:r>
              <a:rPr lang="en-US" sz="800" dirty="0" err="1"/>
              <a:t>Mānoa</a:t>
            </a:r>
            <a:r>
              <a:rPr lang="en-US" sz="800" dirty="0"/>
              <a:t>, </a:t>
            </a:r>
            <a:r>
              <a:rPr lang="en" sz="800" baseline="30000" dirty="0"/>
              <a:t>5</a:t>
            </a:r>
            <a:r>
              <a:rPr lang="en-US" sz="800" dirty="0"/>
              <a:t>Jet Propulsion Laboratory/California Institute of Technology, </a:t>
            </a:r>
            <a:r>
              <a:rPr lang="en" sz="800" baseline="30000" dirty="0"/>
              <a:t>6</a:t>
            </a:r>
            <a:r>
              <a:rPr lang="en-US" sz="800" dirty="0" err="1"/>
              <a:t>Buseck</a:t>
            </a:r>
            <a:r>
              <a:rPr lang="en-US" sz="800" dirty="0"/>
              <a:t> Center for Meteorites Studies/Arizona State University, </a:t>
            </a:r>
            <a:r>
              <a:rPr lang="en" sz="800" baseline="30000" dirty="0"/>
              <a:t>7</a:t>
            </a:r>
            <a:r>
              <a:rPr lang="en-US" sz="800" dirty="0"/>
              <a:t>ARES Division/Johnson Space Center, </a:t>
            </a:r>
            <a:r>
              <a:rPr lang="en" sz="800" baseline="30000" dirty="0"/>
              <a:t>8</a:t>
            </a:r>
            <a:r>
              <a:rPr lang="en-US" sz="800" dirty="0"/>
              <a:t>Astrogeology Science Center/USGS</a:t>
            </a:r>
            <a:endParaRPr lang="en" sz="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1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13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Mental Health Impact on Research</a:t>
            </a:r>
            <a:endParaRPr dirty="0"/>
          </a:p>
        </p:txBody>
      </p:sp>
      <p:sp>
        <p:nvSpPr>
          <p:cNvPr id="6" name="Google Shape;68;p16">
            <a:extLst>
              <a:ext uri="{FF2B5EF4-FFF2-40B4-BE49-F238E27FC236}">
                <a16:creationId xmlns:a16="http://schemas.microsoft.com/office/drawing/2014/main" id="{74FE2096-E595-A777-F0AB-32CC130A30B6}"/>
              </a:ext>
            </a:extLst>
          </p:cNvPr>
          <p:cNvSpPr txBox="1">
            <a:spLocks/>
          </p:cNvSpPr>
          <p:nvPr/>
        </p:nvSpPr>
        <p:spPr>
          <a:xfrm>
            <a:off x="111731" y="838432"/>
            <a:ext cx="5293646" cy="35149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0">
              <a:buClr>
                <a:schemeClr val="bg1"/>
              </a:buClr>
              <a:buSzPts val="1200"/>
            </a:pPr>
            <a:endParaRPr lang="en-US" sz="1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r>
              <a: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Work values based reasons to care about mental health:</a:t>
            </a:r>
          </a:p>
          <a:p>
            <a:pPr marL="914400" lvl="1" indent="-304800">
              <a:spcBef>
                <a:spcPts val="1200"/>
              </a:spcBef>
              <a:buClr>
                <a:schemeClr val="bg1"/>
              </a:buClr>
              <a:buSzPts val="1200"/>
              <a:buFont typeface="Arial"/>
              <a:buChar char="○"/>
            </a:pPr>
            <a:r>
              <a: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76% of our respondents said that their</a:t>
            </a:r>
            <a:r>
              <a:rPr lang="en-US" sz="1200" i="1" dirty="0">
                <a:solidFill>
                  <a:schemeClr val="tx1">
                    <a:lumMod val="20000"/>
                    <a:lumOff val="80000"/>
                  </a:schemeClr>
                </a:solidFill>
                <a:latin typeface="Poppins" pitchFamily="2" charset="77"/>
                <a:cs typeface="Poppins" pitchFamily="2" charset="77"/>
              </a:rPr>
              <a:t> anxiety and depressive symptoms are making it somewhat/very/extremely difficult to attend to their work, home, and/or social lives</a:t>
            </a:r>
            <a:endParaRPr lang="en-US" sz="1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914400" lvl="1" indent="-304800">
              <a:spcBef>
                <a:spcPts val="1200"/>
              </a:spcBef>
              <a:buClr>
                <a:schemeClr val="bg1"/>
              </a:buClr>
              <a:buSzPts val="1200"/>
              <a:buFont typeface="Arial"/>
              <a:buChar char="○"/>
            </a:pPr>
            <a:r>
              <a: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Poor mental health degrades research as the mind is distracted or focused on navigating symptoms (</a:t>
            </a:r>
            <a:r>
              <a:rPr lang="en-US" sz="1200" i="1" dirty="0">
                <a:solidFill>
                  <a:schemeClr val="tx1">
                    <a:lumMod val="20000"/>
                    <a:lumOff val="80000"/>
                  </a:schemeClr>
                </a:solidFill>
                <a:latin typeface="Poppins" pitchFamily="2" charset="77"/>
                <a:cs typeface="Poppins" pitchFamily="2" charset="77"/>
              </a:rPr>
              <a:t>analogy: grieving scientist</a:t>
            </a:r>
            <a:r>
              <a: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)</a:t>
            </a:r>
          </a:p>
          <a:p>
            <a:pPr marL="914400" lvl="1" indent="-304800">
              <a:spcBef>
                <a:spcPts val="1200"/>
              </a:spcBef>
              <a:buClr>
                <a:schemeClr val="bg1"/>
              </a:buClr>
              <a:buSzPts val="1200"/>
              <a:buFont typeface="Arial"/>
              <a:buChar char="○"/>
            </a:pPr>
            <a:r>
              <a: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Mind cannot fully </a:t>
            </a:r>
            <a:r>
              <a:rPr lang="en-US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commit all mental resources </a:t>
            </a:r>
            <a:r>
              <a: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to making the best interpretation or idea due to worry, stress, and/or hopelessness, hurting research quality and productivity (</a:t>
            </a:r>
            <a:r>
              <a:rPr lang="en-US" sz="1200" i="1" dirty="0">
                <a:solidFill>
                  <a:schemeClr val="tx1">
                    <a:lumMod val="20000"/>
                    <a:lumOff val="80000"/>
                  </a:schemeClr>
                </a:solidFill>
                <a:latin typeface="Poppins" pitchFamily="2" charset="77"/>
                <a:cs typeface="Poppins" pitchFamily="2" charset="77"/>
              </a:rPr>
              <a:t>analogy: limited perspective taking </a:t>
            </a:r>
            <a:r>
              <a:rPr lang="en-US" sz="1200" i="1">
                <a:solidFill>
                  <a:schemeClr val="tx1">
                    <a:lumMod val="20000"/>
                    <a:lumOff val="80000"/>
                  </a:schemeClr>
                </a:solidFill>
                <a:latin typeface="Poppins" pitchFamily="2" charset="77"/>
                <a:cs typeface="Poppins" pitchFamily="2" charset="77"/>
              </a:rPr>
              <a:t>in young children </a:t>
            </a:r>
            <a:r>
              <a:rPr lang="en-US" sz="1200" i="1" dirty="0">
                <a:solidFill>
                  <a:schemeClr val="tx1">
                    <a:lumMod val="20000"/>
                    <a:lumOff val="80000"/>
                  </a:schemeClr>
                </a:solidFill>
                <a:latin typeface="Poppins" pitchFamily="2" charset="77"/>
                <a:cs typeface="Poppins" pitchFamily="2" charset="77"/>
              </a:rPr>
              <a:t>due to developing brain</a:t>
            </a:r>
            <a:r>
              <a: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)</a:t>
            </a:r>
          </a:p>
          <a:p>
            <a:pPr marL="914400" lvl="1" indent="-304800">
              <a:spcBef>
                <a:spcPts val="1200"/>
              </a:spcBef>
              <a:buClr>
                <a:schemeClr val="bg1"/>
              </a:buClr>
              <a:buSzPts val="1200"/>
              <a:buFont typeface="Arial"/>
              <a:buChar char="○"/>
            </a:pPr>
            <a:r>
              <a: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Not everyone is affected by mental health concerns, but mental health concerns in the community affects everyone</a:t>
            </a: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endParaRPr lang="en-US" sz="1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6507DE7-8308-A693-3434-DEA0E43DFE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6513710"/>
              </p:ext>
            </p:extLst>
          </p:nvPr>
        </p:nvGraphicFramePr>
        <p:xfrm>
          <a:off x="5231905" y="1195191"/>
          <a:ext cx="3631715" cy="3503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A9BD0D4-6EC5-A9D2-537F-E0CE20FF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7216BCE-1046-2286-C579-484A9C4AF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55D9764-00FE-D8D6-8703-F78347157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22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717099" y="590598"/>
            <a:ext cx="6753221" cy="461211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Summary</a:t>
            </a:r>
            <a:endParaRPr dirty="0"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440871" y="1197435"/>
            <a:ext cx="6406243" cy="36303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>
              <a:buNone/>
            </a:pPr>
            <a:endParaRPr lang="en-US" sz="1400" dirty="0"/>
          </a:p>
          <a:p>
            <a:r>
              <a:rPr lang="en-US" sz="1400" dirty="0"/>
              <a:t>There is a mental health problem in planetary science</a:t>
            </a:r>
          </a:p>
          <a:p>
            <a:endParaRPr lang="en-US" sz="1400" dirty="0"/>
          </a:p>
          <a:p>
            <a:r>
              <a:rPr lang="en-US" sz="1400" dirty="0"/>
              <a:t>These mental health concerns impact research production and quality </a:t>
            </a:r>
          </a:p>
          <a:p>
            <a:pPr marL="152400" indent="0">
              <a:buNone/>
            </a:pP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7770A01-BD53-5C34-37E1-1EF36B6B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EA6969F-8830-F3A5-F817-EFBEF61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2ABEF85-644C-104A-58AE-BAFF37285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79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717099" y="590598"/>
            <a:ext cx="6753221" cy="461211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2023 Mental Health Survey Ad</a:t>
            </a:r>
            <a:endParaRPr dirty="0"/>
          </a:p>
        </p:txBody>
      </p:sp>
      <p:pic>
        <p:nvPicPr>
          <p:cNvPr id="3" name="Picture 2" descr="A screenshot of a email&#10;&#10;Description automatically generated">
            <a:extLst>
              <a:ext uri="{FF2B5EF4-FFF2-40B4-BE49-F238E27FC236}">
                <a16:creationId xmlns:a16="http://schemas.microsoft.com/office/drawing/2014/main" id="{FBCE7D8F-DEA2-4F7A-6D0C-15C38D04F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45" y="1124622"/>
            <a:ext cx="4685828" cy="27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5173CA-2CAD-2E50-BF47-6BCF2B146247}"/>
              </a:ext>
            </a:extLst>
          </p:cNvPr>
          <p:cNvSpPr txBox="1"/>
          <p:nvPr/>
        </p:nvSpPr>
        <p:spPr>
          <a:xfrm>
            <a:off x="447441" y="3922229"/>
            <a:ext cx="63996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We are running an IRB-approved mental health survey again! Please share with colleagues and students!</a:t>
            </a:r>
          </a:p>
          <a:p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The Link: </a:t>
            </a: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https://forms.gle/sHDmdEPE51uNCsTZ6</a:t>
            </a:r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F0B13D0-9B56-2D98-D90E-1EF2116C3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2164278-1393-01AD-9B6F-9D7B15E8E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3F47BA3-25AD-AAE8-D349-04C229F7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72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38;p31">
            <a:extLst>
              <a:ext uri="{FF2B5EF4-FFF2-40B4-BE49-F238E27FC236}">
                <a16:creationId xmlns:a16="http://schemas.microsoft.com/office/drawing/2014/main" id="{EB68C397-8294-4BFD-2FFB-FB3E86D8BC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563" y="998478"/>
            <a:ext cx="7713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Extra Slides</a:t>
            </a:r>
            <a:endParaRPr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59E8E4A-6400-DE17-EDB1-8DE0EB4D3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98DC89E-CC02-F622-B433-17E53CE5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E098AFE-F990-0F7A-11AD-90A48131F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44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717099" y="778424"/>
            <a:ext cx="6753221" cy="461211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Demographic</a:t>
            </a:r>
            <a:endParaRPr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1CE8212-77E9-DCA3-4206-2692A9000A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1807832"/>
              </p:ext>
            </p:extLst>
          </p:nvPr>
        </p:nvGraphicFramePr>
        <p:xfrm>
          <a:off x="260997" y="192001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5B0ADC3-1DC5-B1F3-F273-3EC2E554E5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2498314"/>
              </p:ext>
            </p:extLst>
          </p:nvPr>
        </p:nvGraphicFramePr>
        <p:xfrm>
          <a:off x="4030134" y="192001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FE1164E-143D-E982-D6C5-5BA776A03895}"/>
              </a:ext>
            </a:extLst>
          </p:cNvPr>
          <p:cNvSpPr txBox="1"/>
          <p:nvPr/>
        </p:nvSpPr>
        <p:spPr>
          <a:xfrm>
            <a:off x="2443859" y="3605516"/>
            <a:ext cx="1586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Female (58%)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99EFED-AAE2-D741-CA02-799C9D0451EE}"/>
              </a:ext>
            </a:extLst>
          </p:cNvPr>
          <p:cNvSpPr txBox="1"/>
          <p:nvPr/>
        </p:nvSpPr>
        <p:spPr>
          <a:xfrm>
            <a:off x="1640306" y="3323932"/>
            <a:ext cx="1586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Male (35%)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96B222-D761-AE7B-965D-D5245DCF0F27}"/>
              </a:ext>
            </a:extLst>
          </p:cNvPr>
          <p:cNvSpPr txBox="1"/>
          <p:nvPr/>
        </p:nvSpPr>
        <p:spPr>
          <a:xfrm>
            <a:off x="959687" y="2315638"/>
            <a:ext cx="1586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Non-Binary (7%)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09C4B0-C322-52E6-4640-66AF1F43DA05}"/>
              </a:ext>
            </a:extLst>
          </p:cNvPr>
          <p:cNvSpPr txBox="1"/>
          <p:nvPr/>
        </p:nvSpPr>
        <p:spPr>
          <a:xfrm>
            <a:off x="1753859" y="2153926"/>
            <a:ext cx="1586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Other (2%)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1DCE87-8841-63AB-B085-72F06F24AAD2}"/>
              </a:ext>
            </a:extLst>
          </p:cNvPr>
          <p:cNvSpPr txBox="1"/>
          <p:nvPr/>
        </p:nvSpPr>
        <p:spPr>
          <a:xfrm>
            <a:off x="6084800" y="3570153"/>
            <a:ext cx="1586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White (76%)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8DB5F4-B71B-4C61-8653-A2C4A2CC0484}"/>
              </a:ext>
            </a:extLst>
          </p:cNvPr>
          <p:cNvSpPr txBox="1"/>
          <p:nvPr/>
        </p:nvSpPr>
        <p:spPr>
          <a:xfrm>
            <a:off x="4430531" y="2561859"/>
            <a:ext cx="1101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POC and Mixed Race (19%)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1FC8C7-5B89-6B3F-6F1D-9720C2AD424C}"/>
              </a:ext>
            </a:extLst>
          </p:cNvPr>
          <p:cNvSpPr txBox="1"/>
          <p:nvPr/>
        </p:nvSpPr>
        <p:spPr>
          <a:xfrm>
            <a:off x="5439309" y="2192527"/>
            <a:ext cx="1586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Other (5%)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3426F0A7-D32F-2095-855F-626EECA07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F5595F75-3BE2-EBB0-4C50-D834D9487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C2C5734-3E45-5A03-123B-C1111B02E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879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717099" y="778424"/>
            <a:ext cx="6753221" cy="461211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Demographic</a:t>
            </a:r>
            <a:endParaRPr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90CAA4C-247D-A032-C1E1-93A94ECB65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290165"/>
              </p:ext>
            </p:extLst>
          </p:nvPr>
        </p:nvGraphicFramePr>
        <p:xfrm>
          <a:off x="59268" y="192001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CFEE29E-52E6-1CAD-855E-839619CF09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2045249"/>
              </p:ext>
            </p:extLst>
          </p:nvPr>
        </p:nvGraphicFramePr>
        <p:xfrm>
          <a:off x="3888404" y="1937300"/>
          <a:ext cx="4571999" cy="2819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02E9386-2216-D357-E819-689591EB1861}"/>
              </a:ext>
            </a:extLst>
          </p:cNvPr>
          <p:cNvSpPr txBox="1"/>
          <p:nvPr/>
        </p:nvSpPr>
        <p:spPr>
          <a:xfrm>
            <a:off x="6174404" y="2822965"/>
            <a:ext cx="102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Grad Students (26%)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478421-E43F-F346-082E-8C3873B9C261}"/>
              </a:ext>
            </a:extLst>
          </p:cNvPr>
          <p:cNvSpPr txBox="1"/>
          <p:nvPr/>
        </p:nvSpPr>
        <p:spPr>
          <a:xfrm>
            <a:off x="5811760" y="4043851"/>
            <a:ext cx="1586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Early Career (35%)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C1D02-A600-522F-85AC-F05C494592E9}"/>
              </a:ext>
            </a:extLst>
          </p:cNvPr>
          <p:cNvSpPr txBox="1"/>
          <p:nvPr/>
        </p:nvSpPr>
        <p:spPr>
          <a:xfrm>
            <a:off x="5135557" y="3170528"/>
            <a:ext cx="1213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Established Career (35%)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4B725-B83D-CD1E-A0CE-6B1693A10529}"/>
              </a:ext>
            </a:extLst>
          </p:cNvPr>
          <p:cNvSpPr txBox="1"/>
          <p:nvPr/>
        </p:nvSpPr>
        <p:spPr>
          <a:xfrm>
            <a:off x="5332329" y="2215067"/>
            <a:ext cx="8420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Other (5%)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79039-55A7-CF40-CA17-FC27C570172F}"/>
              </a:ext>
            </a:extLst>
          </p:cNvPr>
          <p:cNvSpPr txBox="1"/>
          <p:nvPr/>
        </p:nvSpPr>
        <p:spPr>
          <a:xfrm>
            <a:off x="1652386" y="3696032"/>
            <a:ext cx="1837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Non-LGBTQ+ (65%)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DE75BB-2F63-2753-7ABF-DE889AC2568A}"/>
              </a:ext>
            </a:extLst>
          </p:cNvPr>
          <p:cNvSpPr txBox="1"/>
          <p:nvPr/>
        </p:nvSpPr>
        <p:spPr>
          <a:xfrm>
            <a:off x="3405861" y="3487336"/>
            <a:ext cx="1335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Maybe/Questioning (7%)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9E29BA-F828-9D1A-4031-9C38F422EA43}"/>
              </a:ext>
            </a:extLst>
          </p:cNvPr>
          <p:cNvSpPr txBox="1"/>
          <p:nvPr/>
        </p:nvSpPr>
        <p:spPr>
          <a:xfrm>
            <a:off x="2363257" y="2992189"/>
            <a:ext cx="1335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LGBTQ+ (25%)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714C91-955C-348C-E958-91C58A0E6BF8}"/>
              </a:ext>
            </a:extLst>
          </p:cNvPr>
          <p:cNvSpPr txBox="1"/>
          <p:nvPr/>
        </p:nvSpPr>
        <p:spPr>
          <a:xfrm>
            <a:off x="1514403" y="2176271"/>
            <a:ext cx="918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Other (3%)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10A32EF6-2BF6-BA46-48D1-076C32A38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D16E827-DD66-DDBB-F7FE-93EA5DD3D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E230AC6A-C5D8-DC5E-CAC3-EEFFED9A6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452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5B81E2D-B698-AC94-7E95-372FAB276A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186206"/>
              </p:ext>
            </p:extLst>
          </p:nvPr>
        </p:nvGraphicFramePr>
        <p:xfrm>
          <a:off x="5712590" y="2488371"/>
          <a:ext cx="3193706" cy="250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8" name="Google Shape;538;p31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13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Who is Leaving Planetary Science?</a:t>
            </a:r>
            <a:endParaRPr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52160C7-FE06-4ACB-0810-D6A3B6DB22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8054404"/>
              </p:ext>
            </p:extLst>
          </p:nvPr>
        </p:nvGraphicFramePr>
        <p:xfrm>
          <a:off x="171545" y="2488371"/>
          <a:ext cx="3191303" cy="250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9A2A39C-7437-BB37-EE89-B22028933E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8628464"/>
              </p:ext>
            </p:extLst>
          </p:nvPr>
        </p:nvGraphicFramePr>
        <p:xfrm>
          <a:off x="3022381" y="2488371"/>
          <a:ext cx="3191303" cy="250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68;p16">
                <a:extLst>
                  <a:ext uri="{FF2B5EF4-FFF2-40B4-BE49-F238E27FC236}">
                    <a16:creationId xmlns:a16="http://schemas.microsoft.com/office/drawing/2014/main" id="{52D7FE5A-64E6-85F5-B728-51A7F3B4E6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704" y="975193"/>
                <a:ext cx="8668592" cy="1545836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Comparison between those who plan to stay in planetary science in the next two years and those who are considering or planning to leave.</a:t>
                </a: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Respondents who are considering or planning to leave planetary science show statistically significant greater anxiety, stress, and depression (t-test) than those who plan to stay.</a:t>
                </a: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sz="1200" b="0" i="1" baseline="30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 test of independence show that LGBTQ+ respondents have a statistically significant greater likelihood of leaving. No difference is shown for ethnicity and gender.</a:t>
                </a: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</mc:Choice>
        <mc:Fallback xmlns="">
          <p:sp>
            <p:nvSpPr>
              <p:cNvPr id="11" name="Google Shape;68;p16">
                <a:extLst>
                  <a:ext uri="{FF2B5EF4-FFF2-40B4-BE49-F238E27FC236}">
                    <a16:creationId xmlns:a16="http://schemas.microsoft.com/office/drawing/2014/main" id="{52D7FE5A-64E6-85F5-B728-51A7F3B4E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04" y="975193"/>
                <a:ext cx="8668592" cy="1545836"/>
              </a:xfrm>
              <a:prstGeom prst="rect">
                <a:avLst/>
              </a:prstGeom>
              <a:blipFill>
                <a:blip r:embed="rId6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xplosion 2 11">
            <a:extLst>
              <a:ext uri="{FF2B5EF4-FFF2-40B4-BE49-F238E27FC236}">
                <a16:creationId xmlns:a16="http://schemas.microsoft.com/office/drawing/2014/main" id="{B0EA92C7-E84B-A3A5-14AF-94EBF5268EE9}"/>
              </a:ext>
            </a:extLst>
          </p:cNvPr>
          <p:cNvSpPr/>
          <p:nvPr/>
        </p:nvSpPr>
        <p:spPr>
          <a:xfrm>
            <a:off x="8253779" y="2521029"/>
            <a:ext cx="502703" cy="434955"/>
          </a:xfrm>
          <a:prstGeom prst="irregularSeal2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6915604-7464-FDED-BC40-D375304F4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DC6E3FF-EDB2-1F7E-6BAF-9EF2B3C6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63A702-4590-2687-B50A-68AA6CA57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93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5B81E2D-B698-AC94-7E95-372FAB276A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3506325"/>
              </p:ext>
            </p:extLst>
          </p:nvPr>
        </p:nvGraphicFramePr>
        <p:xfrm>
          <a:off x="5712590" y="2444827"/>
          <a:ext cx="3193706" cy="250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8" name="Google Shape;538;p31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13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Who is Leaving Planetary Science?</a:t>
            </a:r>
            <a:endParaRPr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52160C7-FE06-4ACB-0810-D6A3B6DB22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9505729"/>
              </p:ext>
            </p:extLst>
          </p:nvPr>
        </p:nvGraphicFramePr>
        <p:xfrm>
          <a:off x="171545" y="2444827"/>
          <a:ext cx="3191303" cy="250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9A2A39C-7437-BB37-EE89-B22028933E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5988113"/>
              </p:ext>
            </p:extLst>
          </p:nvPr>
        </p:nvGraphicFramePr>
        <p:xfrm>
          <a:off x="3022381" y="2444827"/>
          <a:ext cx="3191303" cy="250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Google Shape;68;p16">
            <a:extLst>
              <a:ext uri="{FF2B5EF4-FFF2-40B4-BE49-F238E27FC236}">
                <a16:creationId xmlns:a16="http://schemas.microsoft.com/office/drawing/2014/main" id="{52D7FE5A-64E6-85F5-B728-51A7F3B4E62E}"/>
              </a:ext>
            </a:extLst>
          </p:cNvPr>
          <p:cNvSpPr txBox="1">
            <a:spLocks/>
          </p:cNvSpPr>
          <p:nvPr/>
        </p:nvSpPr>
        <p:spPr>
          <a:xfrm>
            <a:off x="237704" y="975193"/>
            <a:ext cx="8668592" cy="15458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r>
              <a: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Looking at mental health may have exposed other diversity, equity, and inclusion issues</a:t>
            </a: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endParaRPr lang="en-US" sz="1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r>
              <a: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Institutions focused on diversity, equity, and inclusion need to think about retention, rather than just recruitment of marginalized groups</a:t>
            </a: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endParaRPr lang="en-US" sz="1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r>
              <a: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Diversity, equity, inclusion is important to research production and quality. Without it, we may be turning away some of our greatest minds </a:t>
            </a: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endParaRPr lang="en-US" sz="1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endParaRPr lang="en-US" sz="1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endParaRPr lang="en-US" sz="1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endParaRPr lang="en-US" sz="1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Explosion 2 11">
            <a:extLst>
              <a:ext uri="{FF2B5EF4-FFF2-40B4-BE49-F238E27FC236}">
                <a16:creationId xmlns:a16="http://schemas.microsoft.com/office/drawing/2014/main" id="{B0EA92C7-E84B-A3A5-14AF-94EBF5268EE9}"/>
              </a:ext>
            </a:extLst>
          </p:cNvPr>
          <p:cNvSpPr/>
          <p:nvPr/>
        </p:nvSpPr>
        <p:spPr>
          <a:xfrm>
            <a:off x="8253779" y="2521029"/>
            <a:ext cx="502703" cy="434955"/>
          </a:xfrm>
          <a:prstGeom prst="irregularSeal2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D35E2A8-81FC-860B-E815-3F326D307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30740CE-A203-49A4-2E85-D6439C9F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655C553-9680-F252-D7D2-0714EB26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87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717099" y="445025"/>
            <a:ext cx="6385449" cy="75645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Things to Think About or Just Try</a:t>
            </a:r>
            <a:endParaRPr dirty="0"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272143" y="874899"/>
            <a:ext cx="7031026" cy="4012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lang="en-US" dirty="0"/>
          </a:p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dirty="0"/>
              <a:t>For students/postdocs (lessons learned from the history of children)</a:t>
            </a:r>
          </a:p>
          <a:p>
            <a:pPr lvl="1" indent="-304800">
              <a:buSzPts val="1200"/>
              <a:buChar char="●"/>
            </a:pPr>
            <a:r>
              <a:rPr lang="en-US" dirty="0"/>
              <a:t>There should be mentor/advisor training before having students</a:t>
            </a:r>
          </a:p>
          <a:p>
            <a:pPr lvl="1" indent="-304800">
              <a:buSzPts val="1200"/>
              <a:buChar char="●"/>
            </a:pPr>
            <a:endParaRPr lang="en-US" dirty="0"/>
          </a:p>
          <a:p>
            <a:pPr lvl="1" indent="-304800">
              <a:buSzPts val="1200"/>
              <a:buChar char="●"/>
            </a:pPr>
            <a:r>
              <a:rPr lang="en-US" dirty="0"/>
              <a:t>Cultural shift: Graduate students are not little senior scientists, focus should be on training, rather increasing production.</a:t>
            </a:r>
          </a:p>
          <a:p>
            <a:pPr lvl="1" indent="-304800">
              <a:buSzPts val="1200"/>
              <a:buChar char="●"/>
            </a:pPr>
            <a:endParaRPr lang="en-US" dirty="0"/>
          </a:p>
          <a:p>
            <a:pPr marL="152400" indent="0">
              <a:buNone/>
            </a:pPr>
            <a:r>
              <a:rPr lang="en-US" dirty="0"/>
              <a:t>For post training career stages</a:t>
            </a:r>
          </a:p>
          <a:p>
            <a:pPr lvl="1"/>
            <a:r>
              <a:rPr lang="en-US" dirty="0"/>
              <a:t>Improved division of labor (e.g., teaching, mentoring, and research requires different personalities).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Improved allocation of tasks/work to reinforce people’s enjoyment of research.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Cultural shift: For a scientist to win a competitive opportunity, they need to outperform everyone else. The only way to do this is to spend more hours working, which causes poor work/life balance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B8F4230-A52E-1771-5172-2B8337DE1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1D55946-FDB8-521F-2E7C-7492D58B5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B24DDB-5F20-912D-02E2-B87FB303E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717099" y="590598"/>
            <a:ext cx="6753221" cy="461211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Summary</a:t>
            </a:r>
            <a:endParaRPr dirty="0"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440871" y="1197435"/>
            <a:ext cx="6406243" cy="36303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>
              <a:buNone/>
            </a:pPr>
            <a:endParaRPr lang="en-US" sz="1400" dirty="0"/>
          </a:p>
          <a:p>
            <a:r>
              <a:rPr lang="en-US" sz="1400" dirty="0"/>
              <a:t>There is a mental health problem in planetary science</a:t>
            </a:r>
          </a:p>
          <a:p>
            <a:endParaRPr lang="en-US" sz="1400" dirty="0"/>
          </a:p>
          <a:p>
            <a:r>
              <a:rPr lang="en-US" sz="1400" dirty="0"/>
              <a:t>These mental health concerns impact research production and quality </a:t>
            </a:r>
          </a:p>
          <a:p>
            <a:pPr marL="152400" indent="0">
              <a:buNone/>
            </a:pPr>
            <a:endParaRPr lang="en-US" sz="1400" dirty="0"/>
          </a:p>
          <a:p>
            <a:r>
              <a:rPr lang="en-US" sz="1400" dirty="0"/>
              <a:t>Be courageous and try new ideas and adapt new cultural changes</a:t>
            </a:r>
          </a:p>
          <a:p>
            <a:endParaRPr lang="en-US" sz="1400" dirty="0"/>
          </a:p>
          <a:p>
            <a:r>
              <a:rPr lang="en-US" sz="1400" dirty="0"/>
              <a:t>Planetary science has always been more than exploring what’s out there, but who we are and how to better ourselves and humanity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7770A01-BD53-5C34-37E1-1EF36B6B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EA6969F-8830-F3A5-F817-EFBEF61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2ABEF85-644C-104A-58AE-BAFF37285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11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1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13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A Quick Overview of Mental Health</a:t>
            </a:r>
            <a:endParaRPr sz="2800" dirty="0"/>
          </a:p>
        </p:txBody>
      </p:sp>
      <p:sp>
        <p:nvSpPr>
          <p:cNvPr id="6" name="Google Shape;68;p16">
            <a:extLst>
              <a:ext uri="{FF2B5EF4-FFF2-40B4-BE49-F238E27FC236}">
                <a16:creationId xmlns:a16="http://schemas.microsoft.com/office/drawing/2014/main" id="{74FE2096-E595-A777-F0AB-32CC130A30B6}"/>
              </a:ext>
            </a:extLst>
          </p:cNvPr>
          <p:cNvSpPr txBox="1">
            <a:spLocks/>
          </p:cNvSpPr>
          <p:nvPr/>
        </p:nvSpPr>
        <p:spPr>
          <a:xfrm>
            <a:off x="390624" y="1436913"/>
            <a:ext cx="4372762" cy="34221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When is mental health a concern: Behavioral, emotional, and/or cognitive factors causes distress to a person’s home, work, and social life.</a:t>
            </a: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Poor mental health can adversely </a:t>
            </a:r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affect research quality and production </a:t>
            </a: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as well as physical and social health</a:t>
            </a: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Mental health issues in academia have been noted (e.g., Evans et al., 2018; </a:t>
            </a:r>
            <a:r>
              <a:rPr lang="en-US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Levecque</a:t>
            </a: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et al., 2017; Vance et al., 2021)</a:t>
            </a: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2" descr="Is there a correlation between physical health and mental health? - Quora">
            <a:extLst>
              <a:ext uri="{FF2B5EF4-FFF2-40B4-BE49-F238E27FC236}">
                <a16:creationId xmlns:a16="http://schemas.microsoft.com/office/drawing/2014/main" id="{82C6C79C-90E5-7943-FBFE-DDF25EDB8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97" y="1436913"/>
            <a:ext cx="2980803" cy="273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79ABC4D-022D-AD36-D9B9-8F5FE05EB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AD30C9A-0626-F966-430F-1B8AF557A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17A1781-EAB7-5A0F-BADC-686CF4301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8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1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13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IRB-Approved Mental Health Survey</a:t>
            </a:r>
            <a:endParaRPr sz="2800" dirty="0"/>
          </a:p>
        </p:txBody>
      </p:sp>
      <p:sp>
        <p:nvSpPr>
          <p:cNvPr id="6" name="Google Shape;68;p16">
            <a:extLst>
              <a:ext uri="{FF2B5EF4-FFF2-40B4-BE49-F238E27FC236}">
                <a16:creationId xmlns:a16="http://schemas.microsoft.com/office/drawing/2014/main" id="{74FE2096-E595-A777-F0AB-32CC130A30B6}"/>
              </a:ext>
            </a:extLst>
          </p:cNvPr>
          <p:cNvSpPr txBox="1">
            <a:spLocks/>
          </p:cNvSpPr>
          <p:nvPr/>
        </p:nvSpPr>
        <p:spPr>
          <a:xfrm>
            <a:off x="324671" y="1226407"/>
            <a:ext cx="4173307" cy="30680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GOAL: Broad spectrum look at mental health (anxiety, depression, stress) in planetary science (i.e., is there a problem?)</a:t>
            </a:r>
          </a:p>
          <a:p>
            <a:pPr marL="152400">
              <a:buClr>
                <a:schemeClr val="bg1"/>
              </a:buClr>
              <a:buSzPts val="1200"/>
            </a:pPr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r>
              <a:rPr lang="en-US" i="1" dirty="0">
                <a:solidFill>
                  <a:schemeClr val="tx1">
                    <a:lumMod val="20000"/>
                    <a:lumOff val="80000"/>
                  </a:schemeClr>
                </a:solidFill>
                <a:latin typeface="Poppins" pitchFamily="2" charset="77"/>
                <a:cs typeface="Poppins" pitchFamily="2" charset="77"/>
              </a:rPr>
              <a:t>We used three assessments: to measure depression, anxiety, and stress </a:t>
            </a: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(DASS-42, PHQ-9, GAD-7; Lovibond and Lovibond, 1996; Spitzer et al., 2006; Kroenke et al., 2001)</a:t>
            </a:r>
          </a:p>
          <a:p>
            <a:pPr marL="152400">
              <a:buClr>
                <a:schemeClr val="bg1"/>
              </a:buClr>
              <a:buSzPts val="1200"/>
            </a:pPr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Commonly used to help screen for depressive, anxiety, and trauma/stress-related disorders</a:t>
            </a: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The results are </a:t>
            </a:r>
            <a:r>
              <a:rPr lang="en-US" b="1" u="sng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NOT</a:t>
            </a: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a diagnosis</a:t>
            </a: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074" name="Picture 2" descr="3 Signs of Having a Generalized Anxiety Disorder | Unitas Healthcare Systems">
            <a:extLst>
              <a:ext uri="{FF2B5EF4-FFF2-40B4-BE49-F238E27FC236}">
                <a16:creationId xmlns:a16="http://schemas.microsoft.com/office/drawing/2014/main" id="{C65E19B3-B5A4-97FE-861D-E67695600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28" y="1722664"/>
            <a:ext cx="3856038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A97C3C5-56C2-FE49-EB91-3777E87C3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BF8356C-1DDA-729F-C61D-F13B79A4E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ADB0EFA-DBFA-28F8-0892-F36E34A6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38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1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13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IRB-Approved Mental Health Survey</a:t>
            </a:r>
            <a:endParaRPr sz="2800" dirty="0"/>
          </a:p>
        </p:txBody>
      </p:sp>
      <p:sp>
        <p:nvSpPr>
          <p:cNvPr id="6" name="Google Shape;68;p16">
            <a:extLst>
              <a:ext uri="{FF2B5EF4-FFF2-40B4-BE49-F238E27FC236}">
                <a16:creationId xmlns:a16="http://schemas.microsoft.com/office/drawing/2014/main" id="{74FE2096-E595-A777-F0AB-32CC130A30B6}"/>
              </a:ext>
            </a:extLst>
          </p:cNvPr>
          <p:cNvSpPr txBox="1">
            <a:spLocks/>
          </p:cNvSpPr>
          <p:nvPr/>
        </p:nvSpPr>
        <p:spPr>
          <a:xfrm>
            <a:off x="333379" y="1438678"/>
            <a:ext cx="4173307" cy="30680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September 14, 2022 to November 21, 2022</a:t>
            </a: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307 total participants</a:t>
            </a:r>
          </a:p>
          <a:p>
            <a:pPr marL="152400">
              <a:buClr>
                <a:schemeClr val="bg1"/>
              </a:buClr>
              <a:buSzPts val="1200"/>
            </a:pPr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Survey included demographic questions (e.g., ethnicity, LGBTQ+, gender, career stage)</a:t>
            </a: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endParaRPr lang="en-US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457200" indent="-304800">
              <a:buClr>
                <a:schemeClr val="bg1"/>
              </a:buClr>
              <a:buSzPts val="1200"/>
              <a:buFont typeface="Arial"/>
              <a:buChar char="●"/>
            </a:pP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Survey demographic has higher proportion of participants that are early career, identify as female, and LGBTQ+ than the overall planetary science community (Porter et al., 2020; Vander </a:t>
            </a:r>
            <a:r>
              <a:rPr lang="en-US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Kaaden</a:t>
            </a:r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et al., 2020)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0A1336F-8F7E-76CD-778D-731D63BB79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9181958"/>
              </p:ext>
            </p:extLst>
          </p:nvPr>
        </p:nvGraphicFramePr>
        <p:xfrm>
          <a:off x="4486846" y="867037"/>
          <a:ext cx="4126144" cy="2066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76E9EB3-518F-E0F3-EEA4-3A440F5D1F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9998818"/>
              </p:ext>
            </p:extLst>
          </p:nvPr>
        </p:nvGraphicFramePr>
        <p:xfrm>
          <a:off x="4870975" y="2926893"/>
          <a:ext cx="3444729" cy="2066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583EED4-004F-E261-5064-543120B12FF5}"/>
              </a:ext>
            </a:extLst>
          </p:cNvPr>
          <p:cNvSpPr txBox="1"/>
          <p:nvPr/>
        </p:nvSpPr>
        <p:spPr>
          <a:xfrm>
            <a:off x="7105312" y="1427515"/>
            <a:ext cx="1586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Grad Students (26%)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F1B297-B813-AE03-FFBC-F69A279658C2}"/>
              </a:ext>
            </a:extLst>
          </p:cNvPr>
          <p:cNvSpPr txBox="1"/>
          <p:nvPr/>
        </p:nvSpPr>
        <p:spPr>
          <a:xfrm>
            <a:off x="6865736" y="2620923"/>
            <a:ext cx="1586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Early Career (35%)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5F57EC-9AE4-4AB8-AFC7-21A22119E212}"/>
              </a:ext>
            </a:extLst>
          </p:cNvPr>
          <p:cNvSpPr txBox="1"/>
          <p:nvPr/>
        </p:nvSpPr>
        <p:spPr>
          <a:xfrm>
            <a:off x="4572000" y="1852482"/>
            <a:ext cx="1267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Established Career (35%)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4740E4-371C-9381-92FF-34F41F02609E}"/>
              </a:ext>
            </a:extLst>
          </p:cNvPr>
          <p:cNvSpPr txBox="1"/>
          <p:nvPr/>
        </p:nvSpPr>
        <p:spPr>
          <a:xfrm>
            <a:off x="5762840" y="1091447"/>
            <a:ext cx="8420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Other (5%)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63D576-F105-5861-AF02-250C487EE647}"/>
              </a:ext>
            </a:extLst>
          </p:cNvPr>
          <p:cNvSpPr txBox="1"/>
          <p:nvPr/>
        </p:nvSpPr>
        <p:spPr>
          <a:xfrm>
            <a:off x="7282221" y="3975906"/>
            <a:ext cx="1586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Female (58%)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F4ED9A-CD94-16F8-4D04-53D0BDB0D859}"/>
              </a:ext>
            </a:extLst>
          </p:cNvPr>
          <p:cNvSpPr txBox="1"/>
          <p:nvPr/>
        </p:nvSpPr>
        <p:spPr>
          <a:xfrm>
            <a:off x="5065543" y="4039256"/>
            <a:ext cx="1586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Male (35%)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AD9C76-82B9-2C80-58CD-4C8054F2F80E}"/>
              </a:ext>
            </a:extLst>
          </p:cNvPr>
          <p:cNvSpPr txBox="1"/>
          <p:nvPr/>
        </p:nvSpPr>
        <p:spPr>
          <a:xfrm>
            <a:off x="5279461" y="3236853"/>
            <a:ext cx="1586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Non-Binary (7%)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918168-57FD-11AF-AEC3-D09476BCB8E4}"/>
              </a:ext>
            </a:extLst>
          </p:cNvPr>
          <p:cNvSpPr txBox="1"/>
          <p:nvPr/>
        </p:nvSpPr>
        <p:spPr>
          <a:xfrm>
            <a:off x="6350670" y="3173503"/>
            <a:ext cx="1586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Other (2%)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24DBBE2C-1EDA-0CE6-D9B3-C8C0A727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A5551CC9-5605-0742-BF71-C28CB514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3F17229-EDCE-A989-2EE6-6F74F382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08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1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13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Prevalence of Clinically Significant Anxiety</a:t>
            </a:r>
            <a:endParaRPr sz="28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BF7B070-B608-DA45-F66E-767DF0D9C6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2581424"/>
              </p:ext>
            </p:extLst>
          </p:nvPr>
        </p:nvGraphicFramePr>
        <p:xfrm>
          <a:off x="181136" y="1409175"/>
          <a:ext cx="6096330" cy="328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68;p16">
                <a:extLst>
                  <a:ext uri="{FF2B5EF4-FFF2-40B4-BE49-F238E27FC236}">
                    <a16:creationId xmlns:a16="http://schemas.microsoft.com/office/drawing/2014/main" id="{7F7A9284-EC7E-23F1-9E35-109D41BE3B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1247" y="1307161"/>
                <a:ext cx="2815157" cy="344326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438150" indent="-285750">
                  <a:buClr>
                    <a:schemeClr val="bg1"/>
                  </a:buClr>
                  <a:buSzPts val="1200"/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Moderate and above severity is considered clinically significant</a:t>
                </a:r>
              </a:p>
              <a:p>
                <a:pPr marL="438150" indent="-285750">
                  <a:buClr>
                    <a:schemeClr val="bg1"/>
                  </a:buClr>
                  <a:buSzPts val="1200"/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38150" indent="-285750">
                  <a:buClr>
                    <a:schemeClr val="bg1"/>
                  </a:buClr>
                  <a:buSzPts val="1200"/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Compare prevalence of clinically significant anxiety between general US population (during the pandemic) and different career stages.</a:t>
                </a:r>
              </a:p>
              <a:p>
                <a:pPr marL="438150" indent="-285750">
                  <a:buClr>
                    <a:schemeClr val="bg1"/>
                  </a:buClr>
                  <a:buSzPts val="1200"/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38150" indent="-285750">
                  <a:buClr>
                    <a:schemeClr val="bg1"/>
                  </a:buClr>
                  <a:buSzPts val="1200"/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Use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sz="1200" b="0" i="1" baseline="30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 test of independence to look for statistical significance (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&lt;0.05)</a:t>
                </a:r>
              </a:p>
              <a:p>
                <a:pPr marL="152400">
                  <a:buClr>
                    <a:schemeClr val="bg1"/>
                  </a:buClr>
                  <a:buSzPts val="1200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r>
                  <a:rPr lang="en-US" sz="1200" i="1" dirty="0">
                    <a:solidFill>
                      <a:schemeClr val="tx1">
                        <a:lumMod val="20000"/>
                        <a:lumOff val="80000"/>
                      </a:schemeClr>
                    </a:solidFill>
                    <a:latin typeface="Poppins" pitchFamily="2" charset="77"/>
                    <a:cs typeface="Poppins" pitchFamily="2" charset="77"/>
                  </a:rPr>
                  <a:t>The prevalence of clinically significant anxiety is greater for all groups except government workers.</a:t>
                </a: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</mc:Choice>
        <mc:Fallback xmlns="">
          <p:sp>
            <p:nvSpPr>
              <p:cNvPr id="3" name="Google Shape;68;p16">
                <a:extLst>
                  <a:ext uri="{FF2B5EF4-FFF2-40B4-BE49-F238E27FC236}">
                    <a16:creationId xmlns:a16="http://schemas.microsoft.com/office/drawing/2014/main" id="{7F7A9284-EC7E-23F1-9E35-109D41BE3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47" y="1307161"/>
                <a:ext cx="2815157" cy="3443260"/>
              </a:xfrm>
              <a:prstGeom prst="rect">
                <a:avLst/>
              </a:prstGeom>
              <a:blipFill>
                <a:blip r:embed="rId4"/>
                <a:stretch>
                  <a:fillRect r="-1351" b="-6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xplosion 2 3">
            <a:extLst>
              <a:ext uri="{FF2B5EF4-FFF2-40B4-BE49-F238E27FC236}">
                <a16:creationId xmlns:a16="http://schemas.microsoft.com/office/drawing/2014/main" id="{49D380C8-09D4-D77B-596B-217BF0AACFA4}"/>
              </a:ext>
            </a:extLst>
          </p:cNvPr>
          <p:cNvSpPr/>
          <p:nvPr/>
        </p:nvSpPr>
        <p:spPr>
          <a:xfrm>
            <a:off x="1167622" y="2441125"/>
            <a:ext cx="301950" cy="261257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2 4">
            <a:extLst>
              <a:ext uri="{FF2B5EF4-FFF2-40B4-BE49-F238E27FC236}">
                <a16:creationId xmlns:a16="http://schemas.microsoft.com/office/drawing/2014/main" id="{CCAB519D-BCD4-51A6-4FB4-AFFC8F3E9629}"/>
              </a:ext>
            </a:extLst>
          </p:cNvPr>
          <p:cNvSpPr/>
          <p:nvPr/>
        </p:nvSpPr>
        <p:spPr>
          <a:xfrm>
            <a:off x="1907853" y="1768930"/>
            <a:ext cx="301950" cy="261257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2 6">
            <a:extLst>
              <a:ext uri="{FF2B5EF4-FFF2-40B4-BE49-F238E27FC236}">
                <a16:creationId xmlns:a16="http://schemas.microsoft.com/office/drawing/2014/main" id="{71E38B5E-9B6D-003D-F6A0-A2F1A88EF867}"/>
              </a:ext>
            </a:extLst>
          </p:cNvPr>
          <p:cNvSpPr/>
          <p:nvPr/>
        </p:nvSpPr>
        <p:spPr>
          <a:xfrm>
            <a:off x="2650805" y="2022023"/>
            <a:ext cx="301950" cy="261257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2 7">
            <a:extLst>
              <a:ext uri="{FF2B5EF4-FFF2-40B4-BE49-F238E27FC236}">
                <a16:creationId xmlns:a16="http://schemas.microsoft.com/office/drawing/2014/main" id="{F1D9370F-0C2A-D7DB-CB58-F16689F1C5EC}"/>
              </a:ext>
            </a:extLst>
          </p:cNvPr>
          <p:cNvSpPr/>
          <p:nvPr/>
        </p:nvSpPr>
        <p:spPr>
          <a:xfrm>
            <a:off x="3388371" y="2882375"/>
            <a:ext cx="301950" cy="261257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xplosion 2 8">
            <a:extLst>
              <a:ext uri="{FF2B5EF4-FFF2-40B4-BE49-F238E27FC236}">
                <a16:creationId xmlns:a16="http://schemas.microsoft.com/office/drawing/2014/main" id="{4EF63231-0C16-9F1E-900A-617C0E4D5080}"/>
              </a:ext>
            </a:extLst>
          </p:cNvPr>
          <p:cNvSpPr/>
          <p:nvPr/>
        </p:nvSpPr>
        <p:spPr>
          <a:xfrm>
            <a:off x="4142149" y="2906869"/>
            <a:ext cx="301950" cy="261257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2 9">
            <a:extLst>
              <a:ext uri="{FF2B5EF4-FFF2-40B4-BE49-F238E27FC236}">
                <a16:creationId xmlns:a16="http://schemas.microsoft.com/office/drawing/2014/main" id="{CA12ECC2-36AB-113A-B936-F9AD6816627D}"/>
              </a:ext>
            </a:extLst>
          </p:cNvPr>
          <p:cNvSpPr/>
          <p:nvPr/>
        </p:nvSpPr>
        <p:spPr>
          <a:xfrm>
            <a:off x="4876935" y="2579916"/>
            <a:ext cx="301950" cy="261257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2 11">
            <a:extLst>
              <a:ext uri="{FF2B5EF4-FFF2-40B4-BE49-F238E27FC236}">
                <a16:creationId xmlns:a16="http://schemas.microsoft.com/office/drawing/2014/main" id="{4A7341FA-DD42-5A9C-F1D9-1E43DF82FF7B}"/>
              </a:ext>
            </a:extLst>
          </p:cNvPr>
          <p:cNvSpPr/>
          <p:nvPr/>
        </p:nvSpPr>
        <p:spPr>
          <a:xfrm>
            <a:off x="527959" y="4595494"/>
            <a:ext cx="437668" cy="261257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D37BFD-286C-5938-CBD5-0120C69BB895}"/>
              </a:ext>
            </a:extLst>
          </p:cNvPr>
          <p:cNvSpPr txBox="1"/>
          <p:nvPr/>
        </p:nvSpPr>
        <p:spPr>
          <a:xfrm>
            <a:off x="968961" y="4620986"/>
            <a:ext cx="5423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Indicates statistically significant differences between general US population and career stage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F1B7F6-258D-1484-83A3-3D491FE1AE11}"/>
              </a:ext>
            </a:extLst>
          </p:cNvPr>
          <p:cNvSpPr txBox="1"/>
          <p:nvPr/>
        </p:nvSpPr>
        <p:spPr>
          <a:xfrm>
            <a:off x="4456988" y="4393245"/>
            <a:ext cx="1347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(</a:t>
            </a:r>
            <a:r>
              <a:rPr lang="en-US" sz="900" dirty="0">
                <a:solidFill>
                  <a:schemeClr val="bg1"/>
                </a:solidFill>
              </a:rPr>
              <a:t>Warren et al., 2021)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FF7E8A8E-6F45-8EEE-8218-311EEA9DC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EDC3A17-D3DE-A4AE-3263-D2F31E36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F285670-404A-B545-D868-3013EE50F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1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1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13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Prevalence of Clinically Significant Depression</a:t>
            </a:r>
            <a:endParaRPr sz="28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A36CD15-6198-0497-5E0E-2D441BEE6C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4950023"/>
              </p:ext>
            </p:extLst>
          </p:nvPr>
        </p:nvGraphicFramePr>
        <p:xfrm>
          <a:off x="181135" y="1409175"/>
          <a:ext cx="6104798" cy="328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xplosion 2 3">
            <a:extLst>
              <a:ext uri="{FF2B5EF4-FFF2-40B4-BE49-F238E27FC236}">
                <a16:creationId xmlns:a16="http://schemas.microsoft.com/office/drawing/2014/main" id="{01D5CAB0-39CC-E4DC-88C3-A9F3490B49C2}"/>
              </a:ext>
            </a:extLst>
          </p:cNvPr>
          <p:cNvSpPr/>
          <p:nvPr/>
        </p:nvSpPr>
        <p:spPr>
          <a:xfrm>
            <a:off x="527959" y="4595494"/>
            <a:ext cx="437668" cy="261257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6F2FB2-D06B-7188-BAF3-E57C5B42DCBB}"/>
              </a:ext>
            </a:extLst>
          </p:cNvPr>
          <p:cNvSpPr txBox="1"/>
          <p:nvPr/>
        </p:nvSpPr>
        <p:spPr>
          <a:xfrm>
            <a:off x="968961" y="4620986"/>
            <a:ext cx="5423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Indicates statistically significant differences between general US population and career stage</a:t>
            </a:r>
          </a:p>
        </p:txBody>
      </p:sp>
      <p:sp>
        <p:nvSpPr>
          <p:cNvPr id="6" name="Explosion 2 5">
            <a:extLst>
              <a:ext uri="{FF2B5EF4-FFF2-40B4-BE49-F238E27FC236}">
                <a16:creationId xmlns:a16="http://schemas.microsoft.com/office/drawing/2014/main" id="{EC72F5C5-F538-DE63-0093-B5489814B27C}"/>
              </a:ext>
            </a:extLst>
          </p:cNvPr>
          <p:cNvSpPr/>
          <p:nvPr/>
        </p:nvSpPr>
        <p:spPr>
          <a:xfrm>
            <a:off x="1167622" y="2228854"/>
            <a:ext cx="301950" cy="261257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2 6">
            <a:extLst>
              <a:ext uri="{FF2B5EF4-FFF2-40B4-BE49-F238E27FC236}">
                <a16:creationId xmlns:a16="http://schemas.microsoft.com/office/drawing/2014/main" id="{D7A08AB1-F971-5561-E95D-A621DCB32EB8}"/>
              </a:ext>
            </a:extLst>
          </p:cNvPr>
          <p:cNvSpPr/>
          <p:nvPr/>
        </p:nvSpPr>
        <p:spPr>
          <a:xfrm>
            <a:off x="1907851" y="1670961"/>
            <a:ext cx="301950" cy="261257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2 7">
            <a:extLst>
              <a:ext uri="{FF2B5EF4-FFF2-40B4-BE49-F238E27FC236}">
                <a16:creationId xmlns:a16="http://schemas.microsoft.com/office/drawing/2014/main" id="{2C040127-3028-12BF-0AB4-60ABE918446F}"/>
              </a:ext>
            </a:extLst>
          </p:cNvPr>
          <p:cNvSpPr/>
          <p:nvPr/>
        </p:nvSpPr>
        <p:spPr>
          <a:xfrm>
            <a:off x="2656244" y="1959652"/>
            <a:ext cx="301950" cy="261257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xplosion 2 8">
            <a:extLst>
              <a:ext uri="{FF2B5EF4-FFF2-40B4-BE49-F238E27FC236}">
                <a16:creationId xmlns:a16="http://schemas.microsoft.com/office/drawing/2014/main" id="{89B59CFE-0352-CAF0-1FB9-6AB8CC6A42C4}"/>
              </a:ext>
            </a:extLst>
          </p:cNvPr>
          <p:cNvSpPr/>
          <p:nvPr/>
        </p:nvSpPr>
        <p:spPr>
          <a:xfrm>
            <a:off x="4882372" y="2376034"/>
            <a:ext cx="301950" cy="261257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Google Shape;68;p16">
                <a:extLst>
                  <a:ext uri="{FF2B5EF4-FFF2-40B4-BE49-F238E27FC236}">
                    <a16:creationId xmlns:a16="http://schemas.microsoft.com/office/drawing/2014/main" id="{ABA00AA8-01BD-B448-80BA-B55BFDBC98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1247" y="1307161"/>
                <a:ext cx="2815157" cy="344326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438150" indent="-285750">
                  <a:buClr>
                    <a:schemeClr val="bg1"/>
                  </a:buClr>
                  <a:buSzPts val="1200"/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Compare prevalence of clinically significant depression between general US population (during the pandemic) and different career stages.</a:t>
                </a:r>
              </a:p>
              <a:p>
                <a:pPr marL="438150" indent="-285750">
                  <a:buClr>
                    <a:schemeClr val="bg1"/>
                  </a:buClr>
                  <a:buSzPts val="1200"/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38150" indent="-285750">
                  <a:buClr>
                    <a:schemeClr val="bg1"/>
                  </a:buClr>
                  <a:buSzPts val="1200"/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Use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sz="1200" b="0" i="1" baseline="30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 test of independence to look for statistical significance (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&lt;0.05)</a:t>
                </a:r>
              </a:p>
              <a:p>
                <a:pPr marL="152400">
                  <a:buClr>
                    <a:schemeClr val="bg1"/>
                  </a:buClr>
                  <a:buSzPts val="1200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r>
                  <a:rPr lang="en-US" sz="1200" i="1" dirty="0">
                    <a:solidFill>
                      <a:schemeClr val="tx1">
                        <a:lumMod val="20000"/>
                        <a:lumOff val="80000"/>
                      </a:schemeClr>
                    </a:solidFill>
                    <a:latin typeface="Poppins" pitchFamily="2" charset="77"/>
                    <a:cs typeface="Poppins" pitchFamily="2" charset="77"/>
                  </a:rPr>
                  <a:t>The prevalence of clinically significant depression is greater for graduate students, postdocs, tenure-track faculty, and the overall planetary science community.</a:t>
                </a:r>
              </a:p>
            </p:txBody>
          </p:sp>
        </mc:Choice>
        <mc:Fallback xmlns="">
          <p:sp>
            <p:nvSpPr>
              <p:cNvPr id="10" name="Google Shape;68;p16">
                <a:extLst>
                  <a:ext uri="{FF2B5EF4-FFF2-40B4-BE49-F238E27FC236}">
                    <a16:creationId xmlns:a16="http://schemas.microsoft.com/office/drawing/2014/main" id="{ABA00AA8-01BD-B448-80BA-B55BFDBC9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47" y="1307161"/>
                <a:ext cx="2815157" cy="3443260"/>
              </a:xfrm>
              <a:prstGeom prst="rect">
                <a:avLst/>
              </a:prstGeom>
              <a:blipFill>
                <a:blip r:embed="rId4"/>
                <a:stretch>
                  <a:fillRect r="-1351"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58E68E8-2487-56F7-6024-8E6D1DE5C953}"/>
              </a:ext>
            </a:extLst>
          </p:cNvPr>
          <p:cNvSpPr txBox="1"/>
          <p:nvPr/>
        </p:nvSpPr>
        <p:spPr>
          <a:xfrm>
            <a:off x="5142791" y="4393245"/>
            <a:ext cx="1347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(</a:t>
            </a:r>
            <a:r>
              <a:rPr lang="en-US" sz="900" dirty="0" err="1">
                <a:solidFill>
                  <a:schemeClr val="bg1"/>
                </a:solidFill>
              </a:rPr>
              <a:t>Ettman</a:t>
            </a:r>
            <a:r>
              <a:rPr lang="en-US" sz="900" dirty="0">
                <a:solidFill>
                  <a:schemeClr val="bg1"/>
                </a:solidFill>
              </a:rPr>
              <a:t> et al., 2020)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34E01EDC-12DC-90D9-170E-472322F1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9C48C9B-ED08-F118-A10C-109831E55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72AB7A5-CC5C-1304-B8CC-E8887F05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34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1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13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Severity of Anxiety, Depressive, Stress Symptoms: Gender</a:t>
            </a:r>
            <a:endParaRPr sz="28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0A52153-5338-C719-D1F6-FD6DA5BCAD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4042518"/>
              </p:ext>
            </p:extLst>
          </p:nvPr>
        </p:nvGraphicFramePr>
        <p:xfrm>
          <a:off x="303330" y="1505261"/>
          <a:ext cx="5494933" cy="3296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BB9CB4-FF26-5DCA-9EB5-79527AF1A38F}"/>
              </a:ext>
            </a:extLst>
          </p:cNvPr>
          <p:cNvCxnSpPr>
            <a:cxnSpLocks/>
          </p:cNvCxnSpPr>
          <p:nvPr/>
        </p:nvCxnSpPr>
        <p:spPr>
          <a:xfrm flipV="1">
            <a:off x="2857500" y="1284825"/>
            <a:ext cx="0" cy="294730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A74DCA-0166-30FE-3D09-495E06A40ADD}"/>
              </a:ext>
            </a:extLst>
          </p:cNvPr>
          <p:cNvCxnSpPr>
            <a:cxnSpLocks/>
          </p:cNvCxnSpPr>
          <p:nvPr/>
        </p:nvCxnSpPr>
        <p:spPr>
          <a:xfrm flipV="1">
            <a:off x="4721742" y="1284825"/>
            <a:ext cx="0" cy="294730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B0421F1-7099-6295-C8BF-B94A75ACBD8F}"/>
              </a:ext>
            </a:extLst>
          </p:cNvPr>
          <p:cNvSpPr txBox="1"/>
          <p:nvPr/>
        </p:nvSpPr>
        <p:spPr>
          <a:xfrm>
            <a:off x="993259" y="1284825"/>
            <a:ext cx="1864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Anxiety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CCEBD7-1B62-B655-AE6C-27619E563903}"/>
              </a:ext>
            </a:extLst>
          </p:cNvPr>
          <p:cNvSpPr txBox="1"/>
          <p:nvPr/>
        </p:nvSpPr>
        <p:spPr>
          <a:xfrm>
            <a:off x="2857500" y="1284825"/>
            <a:ext cx="1864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Depression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DAAE6B-6DB7-E7F2-DD01-512595AE94D0}"/>
              </a:ext>
            </a:extLst>
          </p:cNvPr>
          <p:cNvSpPr txBox="1"/>
          <p:nvPr/>
        </p:nvSpPr>
        <p:spPr>
          <a:xfrm>
            <a:off x="4721739" y="1284825"/>
            <a:ext cx="913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Stress</a:t>
            </a:r>
          </a:p>
        </p:txBody>
      </p:sp>
      <p:sp>
        <p:nvSpPr>
          <p:cNvPr id="12" name="Explosion 2 11">
            <a:extLst>
              <a:ext uri="{FF2B5EF4-FFF2-40B4-BE49-F238E27FC236}">
                <a16:creationId xmlns:a16="http://schemas.microsoft.com/office/drawing/2014/main" id="{FA3AB457-C224-C4B9-5C6E-FBCD4A97ACDE}"/>
              </a:ext>
            </a:extLst>
          </p:cNvPr>
          <p:cNvSpPr/>
          <p:nvPr/>
        </p:nvSpPr>
        <p:spPr>
          <a:xfrm>
            <a:off x="134553" y="4638025"/>
            <a:ext cx="547086" cy="32657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27B418-0E01-73E8-B036-130F7F220AB6}"/>
              </a:ext>
            </a:extLst>
          </p:cNvPr>
          <p:cNvSpPr txBox="1"/>
          <p:nvPr/>
        </p:nvSpPr>
        <p:spPr>
          <a:xfrm>
            <a:off x="575554" y="4655871"/>
            <a:ext cx="6037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Indicates statistically significant differences between the two groups, color indicates higher for that group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Google Shape;68;p16">
                <a:extLst>
                  <a:ext uri="{FF2B5EF4-FFF2-40B4-BE49-F238E27FC236}">
                    <a16:creationId xmlns:a16="http://schemas.microsoft.com/office/drawing/2014/main" id="{8F67957D-94C8-5472-5822-72F0923BA4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1247" y="1413491"/>
                <a:ext cx="2815157" cy="329696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Compare anxiety, depression, and stress severity between gender within our samples </a:t>
                </a: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Used a student t-test (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&lt;0.05) </a:t>
                </a: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r>
                  <a:rPr lang="en-US" sz="1200" i="1" dirty="0">
                    <a:solidFill>
                      <a:schemeClr val="tx1">
                        <a:lumMod val="20000"/>
                        <a:lumOff val="80000"/>
                      </a:schemeClr>
                    </a:solidFill>
                    <a:latin typeface="Poppins" pitchFamily="2" charset="77"/>
                    <a:cs typeface="Poppins" pitchFamily="2" charset="77"/>
                  </a:rPr>
                  <a:t>Female participants experience greater severity of anxiety and stress than male participants. </a:t>
                </a: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No statistical difference for depression. </a:t>
                </a: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</mc:Choice>
        <mc:Fallback xmlns="">
          <p:sp>
            <p:nvSpPr>
              <p:cNvPr id="14" name="Google Shape;68;p16">
                <a:extLst>
                  <a:ext uri="{FF2B5EF4-FFF2-40B4-BE49-F238E27FC236}">
                    <a16:creationId xmlns:a16="http://schemas.microsoft.com/office/drawing/2014/main" id="{8F67957D-94C8-5472-5822-72F0923BA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47" y="1413491"/>
                <a:ext cx="2815157" cy="32969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xplosion 2 15">
            <a:extLst>
              <a:ext uri="{FF2B5EF4-FFF2-40B4-BE49-F238E27FC236}">
                <a16:creationId xmlns:a16="http://schemas.microsoft.com/office/drawing/2014/main" id="{5DC8C50B-2292-411B-ED3B-BB1C1BAF5B7F}"/>
              </a:ext>
            </a:extLst>
          </p:cNvPr>
          <p:cNvSpPr/>
          <p:nvPr/>
        </p:nvSpPr>
        <p:spPr>
          <a:xfrm>
            <a:off x="1214666" y="2710547"/>
            <a:ext cx="502703" cy="434955"/>
          </a:xfrm>
          <a:prstGeom prst="irregularSeal2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Explosion 2 18">
            <a:extLst>
              <a:ext uri="{FF2B5EF4-FFF2-40B4-BE49-F238E27FC236}">
                <a16:creationId xmlns:a16="http://schemas.microsoft.com/office/drawing/2014/main" id="{54BE65F3-8388-1071-9DA8-FD3813C44D7A}"/>
              </a:ext>
            </a:extLst>
          </p:cNvPr>
          <p:cNvSpPr/>
          <p:nvPr/>
        </p:nvSpPr>
        <p:spPr>
          <a:xfrm>
            <a:off x="2163425" y="2417501"/>
            <a:ext cx="502703" cy="434955"/>
          </a:xfrm>
          <a:prstGeom prst="irregularSeal2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Explosion 2 19">
            <a:extLst>
              <a:ext uri="{FF2B5EF4-FFF2-40B4-BE49-F238E27FC236}">
                <a16:creationId xmlns:a16="http://schemas.microsoft.com/office/drawing/2014/main" id="{58D722F0-5178-13FE-0D9E-B321B9BC14DD}"/>
              </a:ext>
            </a:extLst>
          </p:cNvPr>
          <p:cNvSpPr/>
          <p:nvPr/>
        </p:nvSpPr>
        <p:spPr>
          <a:xfrm>
            <a:off x="4909879" y="1509478"/>
            <a:ext cx="502703" cy="434955"/>
          </a:xfrm>
          <a:prstGeom prst="irregularSeal2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2B9A1A69-B2A6-6A3E-D308-A3F032A0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E219125C-CFD6-325C-C9D3-F09F9A347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57E94C2-381A-A3DD-5C73-53A36A6AE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69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1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13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Severity of Anxiety, Depressive, Stress Symptoms: Ethnicity</a:t>
            </a:r>
            <a:endParaRPr sz="28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FFD9B30-6976-CD6C-3417-EA98C2D89F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1053286"/>
              </p:ext>
            </p:extLst>
          </p:nvPr>
        </p:nvGraphicFramePr>
        <p:xfrm>
          <a:off x="303329" y="1505261"/>
          <a:ext cx="5491488" cy="3294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DA31F2-1077-DB13-DC13-5379B65B581C}"/>
              </a:ext>
            </a:extLst>
          </p:cNvPr>
          <p:cNvCxnSpPr>
            <a:cxnSpLocks/>
          </p:cNvCxnSpPr>
          <p:nvPr/>
        </p:nvCxnSpPr>
        <p:spPr>
          <a:xfrm flipV="1">
            <a:off x="2857500" y="1284825"/>
            <a:ext cx="0" cy="294730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708EC9-83A9-D026-154D-78955CF592C7}"/>
              </a:ext>
            </a:extLst>
          </p:cNvPr>
          <p:cNvCxnSpPr>
            <a:cxnSpLocks/>
          </p:cNvCxnSpPr>
          <p:nvPr/>
        </p:nvCxnSpPr>
        <p:spPr>
          <a:xfrm flipV="1">
            <a:off x="4721742" y="1284825"/>
            <a:ext cx="0" cy="294730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A7137BF-3A44-A514-5AF0-0EEC3AE0C687}"/>
              </a:ext>
            </a:extLst>
          </p:cNvPr>
          <p:cNvSpPr txBox="1"/>
          <p:nvPr/>
        </p:nvSpPr>
        <p:spPr>
          <a:xfrm>
            <a:off x="993259" y="1284825"/>
            <a:ext cx="1864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Anxiety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D559FE-E085-3B1E-C2B2-132EFA296E12}"/>
              </a:ext>
            </a:extLst>
          </p:cNvPr>
          <p:cNvSpPr txBox="1"/>
          <p:nvPr/>
        </p:nvSpPr>
        <p:spPr>
          <a:xfrm>
            <a:off x="2857500" y="1284825"/>
            <a:ext cx="1864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Depression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5F9ADE-2287-96DC-297F-A4DB04036E5D}"/>
              </a:ext>
            </a:extLst>
          </p:cNvPr>
          <p:cNvSpPr txBox="1"/>
          <p:nvPr/>
        </p:nvSpPr>
        <p:spPr>
          <a:xfrm>
            <a:off x="4721739" y="1284825"/>
            <a:ext cx="913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Stress</a:t>
            </a:r>
          </a:p>
        </p:txBody>
      </p:sp>
      <p:sp>
        <p:nvSpPr>
          <p:cNvPr id="11" name="Explosion 2 10">
            <a:extLst>
              <a:ext uri="{FF2B5EF4-FFF2-40B4-BE49-F238E27FC236}">
                <a16:creationId xmlns:a16="http://schemas.microsoft.com/office/drawing/2014/main" id="{416D7CB6-431B-3CEF-77FD-D92CEDA4CE35}"/>
              </a:ext>
            </a:extLst>
          </p:cNvPr>
          <p:cNvSpPr/>
          <p:nvPr/>
        </p:nvSpPr>
        <p:spPr>
          <a:xfrm>
            <a:off x="134553" y="4638025"/>
            <a:ext cx="547086" cy="32657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4B9220-5D78-92BC-282B-3714507048EC}"/>
              </a:ext>
            </a:extLst>
          </p:cNvPr>
          <p:cNvSpPr txBox="1"/>
          <p:nvPr/>
        </p:nvSpPr>
        <p:spPr>
          <a:xfrm>
            <a:off x="575554" y="4655871"/>
            <a:ext cx="6037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Indicates statistically significant differences between the two groups, color indicates higher for that group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Google Shape;68;p16">
                <a:extLst>
                  <a:ext uri="{FF2B5EF4-FFF2-40B4-BE49-F238E27FC236}">
                    <a16:creationId xmlns:a16="http://schemas.microsoft.com/office/drawing/2014/main" id="{671B6E63-D748-505A-ED76-79F1445D6F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1247" y="1413491"/>
                <a:ext cx="2815157" cy="306800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Compare anxiety, depression, and stress severity between ethnicity within our samples </a:t>
                </a: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Used a student t-test (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&lt;0.05) </a:t>
                </a: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r>
                  <a:rPr lang="en-US" sz="1200" i="1" dirty="0">
                    <a:solidFill>
                      <a:schemeClr val="tx1">
                        <a:lumMod val="20000"/>
                        <a:lumOff val="80000"/>
                      </a:schemeClr>
                    </a:solidFill>
                    <a:latin typeface="Poppins" pitchFamily="2" charset="77"/>
                    <a:cs typeface="Poppins" pitchFamily="2" charset="77"/>
                  </a:rPr>
                  <a:t>People of color and mixed-race participants experience greater severity of anxiety in one measure than male participants. </a:t>
                </a: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No statistical difference for stress, depression, and one of the anxiety assessments. </a:t>
                </a:r>
              </a:p>
            </p:txBody>
          </p:sp>
        </mc:Choice>
        <mc:Fallback xmlns="">
          <p:sp>
            <p:nvSpPr>
              <p:cNvPr id="13" name="Google Shape;68;p16">
                <a:extLst>
                  <a:ext uri="{FF2B5EF4-FFF2-40B4-BE49-F238E27FC236}">
                    <a16:creationId xmlns:a16="http://schemas.microsoft.com/office/drawing/2014/main" id="{671B6E63-D748-505A-ED76-79F1445D6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47" y="1413491"/>
                <a:ext cx="2815157" cy="3068007"/>
              </a:xfrm>
              <a:prstGeom prst="rect">
                <a:avLst/>
              </a:prstGeom>
              <a:blipFill>
                <a:blip r:embed="rId4"/>
                <a:stretch>
                  <a:fillRect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xplosion 2 13">
            <a:extLst>
              <a:ext uri="{FF2B5EF4-FFF2-40B4-BE49-F238E27FC236}">
                <a16:creationId xmlns:a16="http://schemas.microsoft.com/office/drawing/2014/main" id="{B3ADB41B-7260-070E-3B98-B7178A60ED5A}"/>
              </a:ext>
            </a:extLst>
          </p:cNvPr>
          <p:cNvSpPr/>
          <p:nvPr/>
        </p:nvSpPr>
        <p:spPr>
          <a:xfrm>
            <a:off x="2135316" y="2238669"/>
            <a:ext cx="502703" cy="434955"/>
          </a:xfrm>
          <a:prstGeom prst="irregularSeal2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E963408F-A8DC-2849-5ABF-35F5CCBA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81652CD-E5CB-B1DF-031E-6BDD6899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32FBB51-7AEC-8229-295F-166DEDDD3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26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1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13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Severity of Anxiety, Depressive, Stress Symptoms: LGBTQ+ Identity</a:t>
            </a:r>
            <a:endParaRPr sz="28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56C7676-EB51-F935-A79B-C4B8F5FF9B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023839"/>
              </p:ext>
            </p:extLst>
          </p:nvPr>
        </p:nvGraphicFramePr>
        <p:xfrm>
          <a:off x="303327" y="1505261"/>
          <a:ext cx="5491493" cy="3294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1225B0B-2596-8DB3-E5BB-8638FD82BC02}"/>
              </a:ext>
            </a:extLst>
          </p:cNvPr>
          <p:cNvCxnSpPr>
            <a:cxnSpLocks/>
          </p:cNvCxnSpPr>
          <p:nvPr/>
        </p:nvCxnSpPr>
        <p:spPr>
          <a:xfrm flipV="1">
            <a:off x="2857500" y="1284825"/>
            <a:ext cx="0" cy="294730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6B6A9C-4E90-DC2E-F2CD-DD6E6C99A849}"/>
              </a:ext>
            </a:extLst>
          </p:cNvPr>
          <p:cNvCxnSpPr>
            <a:cxnSpLocks/>
          </p:cNvCxnSpPr>
          <p:nvPr/>
        </p:nvCxnSpPr>
        <p:spPr>
          <a:xfrm flipV="1">
            <a:off x="4721742" y="1284825"/>
            <a:ext cx="0" cy="294730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597B66E-E5F3-FDC6-10A7-B185877A294A}"/>
              </a:ext>
            </a:extLst>
          </p:cNvPr>
          <p:cNvSpPr txBox="1"/>
          <p:nvPr/>
        </p:nvSpPr>
        <p:spPr>
          <a:xfrm>
            <a:off x="993259" y="1284825"/>
            <a:ext cx="1864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Anxiety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D349A3-26E9-781C-0935-2C943BD31F92}"/>
              </a:ext>
            </a:extLst>
          </p:cNvPr>
          <p:cNvSpPr txBox="1"/>
          <p:nvPr/>
        </p:nvSpPr>
        <p:spPr>
          <a:xfrm>
            <a:off x="2857500" y="1284825"/>
            <a:ext cx="1864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Depression</a:t>
            </a:r>
          </a:p>
        </p:txBody>
      </p:sp>
      <p:sp>
        <p:nvSpPr>
          <p:cNvPr id="9" name="Explosion 2 8">
            <a:extLst>
              <a:ext uri="{FF2B5EF4-FFF2-40B4-BE49-F238E27FC236}">
                <a16:creationId xmlns:a16="http://schemas.microsoft.com/office/drawing/2014/main" id="{C1E0FA5A-3CF5-CE6B-C0AA-8D70057B95D7}"/>
              </a:ext>
            </a:extLst>
          </p:cNvPr>
          <p:cNvSpPr/>
          <p:nvPr/>
        </p:nvSpPr>
        <p:spPr>
          <a:xfrm>
            <a:off x="134553" y="4638025"/>
            <a:ext cx="547086" cy="32657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7A064-ADC0-B08C-BC2B-15D0AE84C87D}"/>
              </a:ext>
            </a:extLst>
          </p:cNvPr>
          <p:cNvSpPr txBox="1"/>
          <p:nvPr/>
        </p:nvSpPr>
        <p:spPr>
          <a:xfrm>
            <a:off x="575554" y="4655871"/>
            <a:ext cx="6037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Indicates statistically significant differences between the two groups, color indicates higher for that group</a:t>
            </a:r>
          </a:p>
        </p:txBody>
      </p:sp>
      <p:sp>
        <p:nvSpPr>
          <p:cNvPr id="12" name="Explosion 2 11">
            <a:extLst>
              <a:ext uri="{FF2B5EF4-FFF2-40B4-BE49-F238E27FC236}">
                <a16:creationId xmlns:a16="http://schemas.microsoft.com/office/drawing/2014/main" id="{1BB0DE62-B87B-7586-DFEF-DE13F97C3559}"/>
              </a:ext>
            </a:extLst>
          </p:cNvPr>
          <p:cNvSpPr/>
          <p:nvPr/>
        </p:nvSpPr>
        <p:spPr>
          <a:xfrm>
            <a:off x="1203224" y="2677510"/>
            <a:ext cx="502703" cy="434955"/>
          </a:xfrm>
          <a:prstGeom prst="irregularSeal2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Explosion 2 12">
            <a:extLst>
              <a:ext uri="{FF2B5EF4-FFF2-40B4-BE49-F238E27FC236}">
                <a16:creationId xmlns:a16="http://schemas.microsoft.com/office/drawing/2014/main" id="{6CEE664B-A384-2193-2273-81311F12EAA3}"/>
              </a:ext>
            </a:extLst>
          </p:cNvPr>
          <p:cNvSpPr/>
          <p:nvPr/>
        </p:nvSpPr>
        <p:spPr>
          <a:xfrm>
            <a:off x="2156583" y="2109161"/>
            <a:ext cx="502703" cy="434955"/>
          </a:xfrm>
          <a:prstGeom prst="irregularSeal2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Explosion 2 13">
            <a:extLst>
              <a:ext uri="{FF2B5EF4-FFF2-40B4-BE49-F238E27FC236}">
                <a16:creationId xmlns:a16="http://schemas.microsoft.com/office/drawing/2014/main" id="{16F2C6BA-8E61-EE63-C600-AE4D195B5C03}"/>
              </a:ext>
            </a:extLst>
          </p:cNvPr>
          <p:cNvSpPr/>
          <p:nvPr/>
        </p:nvSpPr>
        <p:spPr>
          <a:xfrm>
            <a:off x="3077079" y="2567898"/>
            <a:ext cx="502703" cy="434955"/>
          </a:xfrm>
          <a:prstGeom prst="irregularSeal2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Explosion 2 14">
            <a:extLst>
              <a:ext uri="{FF2B5EF4-FFF2-40B4-BE49-F238E27FC236}">
                <a16:creationId xmlns:a16="http://schemas.microsoft.com/office/drawing/2014/main" id="{8E3D26B3-2DF7-5D9A-6CB6-D87B5841B4B1}"/>
              </a:ext>
            </a:extLst>
          </p:cNvPr>
          <p:cNvSpPr/>
          <p:nvPr/>
        </p:nvSpPr>
        <p:spPr>
          <a:xfrm>
            <a:off x="4015569" y="1510947"/>
            <a:ext cx="502703" cy="434955"/>
          </a:xfrm>
          <a:prstGeom prst="irregularSeal2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Explosion 2 15">
            <a:extLst>
              <a:ext uri="{FF2B5EF4-FFF2-40B4-BE49-F238E27FC236}">
                <a16:creationId xmlns:a16="http://schemas.microsoft.com/office/drawing/2014/main" id="{56D1DD1E-30BF-D38A-5507-1A4BEDC2D42C}"/>
              </a:ext>
            </a:extLst>
          </p:cNvPr>
          <p:cNvSpPr/>
          <p:nvPr/>
        </p:nvSpPr>
        <p:spPr>
          <a:xfrm>
            <a:off x="4974142" y="1321530"/>
            <a:ext cx="502703" cy="434955"/>
          </a:xfrm>
          <a:prstGeom prst="irregularSeal2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97C18-2F01-E6DF-01EF-2998D5FC9BA8}"/>
              </a:ext>
            </a:extLst>
          </p:cNvPr>
          <p:cNvSpPr txBox="1"/>
          <p:nvPr/>
        </p:nvSpPr>
        <p:spPr>
          <a:xfrm>
            <a:off x="4721739" y="1284825"/>
            <a:ext cx="913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Stress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68;p16">
                <a:extLst>
                  <a:ext uri="{FF2B5EF4-FFF2-40B4-BE49-F238E27FC236}">
                    <a16:creationId xmlns:a16="http://schemas.microsoft.com/office/drawing/2014/main" id="{C09DB61B-8F6E-C0CF-C59C-A4E21BCEC7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1247" y="1413491"/>
                <a:ext cx="2815157" cy="306800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Compare anxiety, depression, and stress severity between those who identify with LGBTQ+ and those who do not within our samples </a:t>
                </a: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Used a student t-test (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&lt;0.05) </a:t>
                </a: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endParaRPr lang="en-US" sz="12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  <a:p>
                <a:pPr marL="457200" indent="-304800">
                  <a:buClr>
                    <a:schemeClr val="bg1"/>
                  </a:buClr>
                  <a:buSzPts val="1200"/>
                  <a:buFont typeface="Arial"/>
                  <a:buChar char="●"/>
                </a:pPr>
                <a:r>
                  <a:rPr lang="en-US" sz="1200" i="1" dirty="0">
                    <a:solidFill>
                      <a:schemeClr val="tx1">
                        <a:lumMod val="20000"/>
                        <a:lumOff val="80000"/>
                      </a:schemeClr>
                    </a:solidFill>
                    <a:latin typeface="Poppins" pitchFamily="2" charset="77"/>
                    <a:cs typeface="Poppins" pitchFamily="2" charset="77"/>
                  </a:rPr>
                  <a:t>Participants who identify with LGBTQ+ experience greater severity of anxiety, depression, and stress.</a:t>
                </a:r>
              </a:p>
            </p:txBody>
          </p:sp>
        </mc:Choice>
        <mc:Fallback xmlns="">
          <p:sp>
            <p:nvSpPr>
              <p:cNvPr id="17" name="Google Shape;68;p16">
                <a:extLst>
                  <a:ext uri="{FF2B5EF4-FFF2-40B4-BE49-F238E27FC236}">
                    <a16:creationId xmlns:a16="http://schemas.microsoft.com/office/drawing/2014/main" id="{C09DB61B-8F6E-C0CF-C59C-A4E21BCEC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47" y="1413491"/>
                <a:ext cx="2815157" cy="30680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ED7ED6B9-18ED-D140-801F-0D965343A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13, 2023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82A128E1-2962-50BE-1601-07A4E72D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Planetary Advisory Committee 2023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3B3EFF20-9ADE-CCC8-00BB-A576BF3A5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4801-45AA-684D-8951-9DD51AF8B3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69338"/>
      </p:ext>
    </p:extLst>
  </p:cSld>
  <p:clrMapOvr>
    <a:masterClrMapping/>
  </p:clrMapOvr>
</p:sld>
</file>

<file path=ppt/theme/theme1.xml><?xml version="1.0" encoding="utf-8"?>
<a:theme xmlns:a="http://schemas.openxmlformats.org/drawingml/2006/main" name="Realistic Galaxy Consulting Toolkit Infographics by Slidesgo">
  <a:themeElements>
    <a:clrScheme name="Simple Light">
      <a:dk1>
        <a:srgbClr val="6204AF"/>
      </a:dk1>
      <a:lt1>
        <a:srgbClr val="FFFFFF"/>
      </a:lt1>
      <a:dk2>
        <a:srgbClr val="FF309A"/>
      </a:dk2>
      <a:lt2>
        <a:srgbClr val="2C256D"/>
      </a:lt2>
      <a:accent1>
        <a:srgbClr val="E80014"/>
      </a:accent1>
      <a:accent2>
        <a:srgbClr val="6CB8C7"/>
      </a:accent2>
      <a:accent3>
        <a:srgbClr val="1A0C48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16137</TotalTime>
  <Words>1687</Words>
  <Application>Microsoft Macintosh PowerPoint</Application>
  <PresentationFormat>On-screen Show (16:9)</PresentationFormat>
  <Paragraphs>249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Dosis</vt:lpstr>
      <vt:lpstr>Avenir Book</vt:lpstr>
      <vt:lpstr>Cambria Math</vt:lpstr>
      <vt:lpstr>Poppins</vt:lpstr>
      <vt:lpstr>Realistic Galaxy Consulting Toolkit Infographics by Slidesgo</vt:lpstr>
      <vt:lpstr>The Role of Mental Health in Affecting High Quality Research in Planetary Science</vt:lpstr>
      <vt:lpstr>A Quick Overview of Mental Health</vt:lpstr>
      <vt:lpstr>IRB-Approved Mental Health Survey</vt:lpstr>
      <vt:lpstr>IRB-Approved Mental Health Survey</vt:lpstr>
      <vt:lpstr>Prevalence of Clinically Significant Anxiety</vt:lpstr>
      <vt:lpstr>Prevalence of Clinically Significant Depression</vt:lpstr>
      <vt:lpstr>Severity of Anxiety, Depressive, Stress Symptoms: Gender</vt:lpstr>
      <vt:lpstr>Severity of Anxiety, Depressive, Stress Symptoms: Ethnicity</vt:lpstr>
      <vt:lpstr>Severity of Anxiety, Depressive, Stress Symptoms: LGBTQ+ Identity</vt:lpstr>
      <vt:lpstr>Mental Health Impact on Research</vt:lpstr>
      <vt:lpstr>Summary</vt:lpstr>
      <vt:lpstr>2023 Mental Health Survey Ad</vt:lpstr>
      <vt:lpstr>Extra Slides</vt:lpstr>
      <vt:lpstr>Demographic</vt:lpstr>
      <vt:lpstr>Demographic</vt:lpstr>
      <vt:lpstr>Who is Leaving Planetary Science?</vt:lpstr>
      <vt:lpstr>Who is Leaving Planetary Science?</vt:lpstr>
      <vt:lpstr>Things to Think About or Just Try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Addressing Mental Health is Critical to Enhancing High Quality Research and Improving Diversity, Equity, and Inclusion in Planetary Science</dc:title>
  <cp:lastModifiedBy>David Trang</cp:lastModifiedBy>
  <cp:revision>96</cp:revision>
  <dcterms:modified xsi:type="dcterms:W3CDTF">2023-11-08T02:51:37Z</dcterms:modified>
</cp:coreProperties>
</file>