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4"/>
  </p:notesMasterIdLst>
  <p:sldIdLst>
    <p:sldId id="256" r:id="rId2"/>
    <p:sldId id="258" r:id="rId3"/>
    <p:sldId id="266" r:id="rId4"/>
    <p:sldId id="279" r:id="rId5"/>
    <p:sldId id="289" r:id="rId6"/>
    <p:sldId id="286" r:id="rId7"/>
    <p:sldId id="306" r:id="rId8"/>
    <p:sldId id="302" r:id="rId9"/>
    <p:sldId id="303" r:id="rId10"/>
    <p:sldId id="307" r:id="rId11"/>
    <p:sldId id="278" r:id="rId12"/>
    <p:sldId id="260" r:id="rId13"/>
    <p:sldId id="265" r:id="rId14"/>
    <p:sldId id="261" r:id="rId15"/>
    <p:sldId id="274" r:id="rId16"/>
    <p:sldId id="284" r:id="rId17"/>
    <p:sldId id="285" r:id="rId18"/>
    <p:sldId id="275" r:id="rId19"/>
    <p:sldId id="276" r:id="rId20"/>
    <p:sldId id="277" r:id="rId21"/>
    <p:sldId id="262" r:id="rId22"/>
    <p:sldId id="291" r:id="rId23"/>
  </p:sldIdLst>
  <p:sldSz cx="12192000" cy="6858000"/>
  <p:notesSz cx="6858000" cy="9144000"/>
  <p:embeddedFontLs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19F3E-86B9-2748-945F-DB6EF03B6A7C}" v="2" dt="2023-11-09T14:12:36.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944"/>
  </p:normalViewPr>
  <p:slideViewPr>
    <p:cSldViewPr snapToGrid="0">
      <p:cViewPr varScale="1">
        <p:scale>
          <a:sx n="111" d="100"/>
          <a:sy n="111" d="100"/>
        </p:scale>
        <p:origin x="4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14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085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20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Additionally contribute to and overlap with:</a:t>
            </a:r>
          </a:p>
          <a:p>
            <a:pPr lvl="1"/>
            <a:r>
              <a:rPr lang="en-US" sz="1400" dirty="0"/>
              <a:t>PICASSO/</a:t>
            </a:r>
            <a:r>
              <a:rPr lang="en-US" sz="1400" dirty="0" err="1"/>
              <a:t>MatISSE</a:t>
            </a:r>
            <a:r>
              <a:rPr lang="en-US" sz="1400" dirty="0"/>
              <a:t> (instrument development)</a:t>
            </a:r>
          </a:p>
          <a:p>
            <a:pPr lvl="1"/>
            <a:r>
              <a:rPr lang="en-US" sz="1400" dirty="0"/>
              <a:t>FINESST (Graduate Student Grants)</a:t>
            </a:r>
          </a:p>
          <a:p>
            <a:pPr lvl="1"/>
            <a:r>
              <a:rPr lang="en-US" sz="1400" dirty="0"/>
              <a:t>ISFM (NASA Civil Servant research)</a:t>
            </a:r>
          </a:p>
          <a:p>
            <a:pPr lvl="1"/>
            <a:r>
              <a:rPr lang="en-US" sz="1400" dirty="0"/>
              <a:t>TWSC (workshop/conference)</a:t>
            </a:r>
          </a:p>
          <a:p>
            <a:pPr lvl="1"/>
            <a:r>
              <a:rPr lang="en-US" sz="1400" dirty="0"/>
              <a:t>Planetary Protection Research</a:t>
            </a:r>
          </a:p>
          <a:p>
            <a:pPr lvl="1"/>
            <a:r>
              <a:rPr lang="en-US" sz="1400" dirty="0"/>
              <a:t>Exoplanets Research Program</a:t>
            </a:r>
          </a:p>
        </p:txBody>
      </p:sp>
    </p:spTree>
    <p:extLst>
      <p:ext uri="{BB962C8B-B14F-4D97-AF65-F5344CB8AC3E}">
        <p14:creationId xmlns:p14="http://schemas.microsoft.com/office/powerpoint/2010/main" val="396329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 – not a funding mechanism; co-leads and steering committees are comprised of folks who receive NASA funding (including ICARs – all of which are part of an RCN), but there are affiliates who may or may not have NASA funding, and the whole RCN is charged with coordinating activities on behalf of the whole research community</a:t>
            </a:r>
          </a:p>
        </p:txBody>
      </p:sp>
    </p:spTree>
    <p:extLst>
      <p:ext uri="{BB962C8B-B14F-4D97-AF65-F5344CB8AC3E}">
        <p14:creationId xmlns:p14="http://schemas.microsoft.com/office/powerpoint/2010/main" val="1421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7CCA22-4C34-DE4F-92C5-00A65C05E264}" type="slidenum">
              <a:rPr lang="en-US" smtClean="0"/>
              <a:t>9</a:t>
            </a:fld>
            <a:endParaRPr lang="en-US"/>
          </a:p>
        </p:txBody>
      </p:sp>
    </p:spTree>
    <p:extLst>
      <p:ext uri="{BB962C8B-B14F-4D97-AF65-F5344CB8AC3E}">
        <p14:creationId xmlns:p14="http://schemas.microsoft.com/office/powerpoint/2010/main" val="235511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More details coming this fall</a:t>
            </a:r>
          </a:p>
          <a:p>
            <a:r>
              <a:rPr lang="en-US"/>
              <a:t>To take place early in 2024</a:t>
            </a:r>
          </a:p>
          <a:p>
            <a:endParaRPr lang="en-US"/>
          </a:p>
        </p:txBody>
      </p:sp>
      <p:sp>
        <p:nvSpPr>
          <p:cNvPr id="4" name="Slide Number Placeholder 3"/>
          <p:cNvSpPr>
            <a:spLocks noGrp="1"/>
          </p:cNvSpPr>
          <p:nvPr>
            <p:ph type="sldNum" sz="quarter" idx="5"/>
          </p:nvPr>
        </p:nvSpPr>
        <p:spPr/>
        <p:txBody>
          <a:bodyPr/>
          <a:lstStyle/>
          <a:p>
            <a:fld id="{067CCA22-4C34-DE4F-92C5-00A65C05E264}" type="slidenum">
              <a:rPr lang="en-US" smtClean="0"/>
              <a:t>10</a:t>
            </a:fld>
            <a:endParaRPr lang="en-US"/>
          </a:p>
        </p:txBody>
      </p:sp>
    </p:spTree>
    <p:extLst>
      <p:ext uri="{BB962C8B-B14F-4D97-AF65-F5344CB8AC3E}">
        <p14:creationId xmlns:p14="http://schemas.microsoft.com/office/powerpoint/2010/main" val="245769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77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40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2"/>
        <p:cNvGrpSpPr/>
        <p:nvPr/>
      </p:nvGrpSpPr>
      <p:grpSpPr>
        <a:xfrm>
          <a:off x="0" y="0"/>
          <a:ext cx="0" cy="0"/>
          <a:chOff x="0" y="0"/>
          <a:chExt cx="0" cy="0"/>
        </a:xfrm>
      </p:grpSpPr>
      <p:grpSp>
        <p:nvGrpSpPr>
          <p:cNvPr id="13" name="Google Shape;13;p2"/>
          <p:cNvGrpSpPr/>
          <p:nvPr/>
        </p:nvGrpSpPr>
        <p:grpSpPr>
          <a:xfrm>
            <a:off x="-452263" y="-13061"/>
            <a:ext cx="3197522" cy="6876906"/>
            <a:chOff x="-473777" y="-18943"/>
            <a:chExt cx="3197522" cy="6876906"/>
          </a:xfrm>
        </p:grpSpPr>
        <p:sp>
          <p:nvSpPr>
            <p:cNvPr id="14" name="Google Shape;14;p2"/>
            <p:cNvSpPr/>
            <p:nvPr/>
          </p:nvSpPr>
          <p:spPr>
            <a:xfrm>
              <a:off x="-473777" y="-18943"/>
              <a:ext cx="3197522" cy="6152517"/>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5;p2"/>
            <p:cNvSpPr/>
            <p:nvPr/>
          </p:nvSpPr>
          <p:spPr>
            <a:xfrm>
              <a:off x="-14253" y="-9370"/>
              <a:ext cx="1913089" cy="6867333"/>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3"/>
        <p:cNvGrpSpPr/>
        <p:nvPr/>
      </p:nvGrpSpPr>
      <p:grpSpPr>
        <a:xfrm>
          <a:off x="0" y="0"/>
          <a:ext cx="0" cy="0"/>
          <a:chOff x="0" y="0"/>
          <a:chExt cx="0" cy="0"/>
        </a:xfrm>
      </p:grpSpPr>
      <p:grpSp>
        <p:nvGrpSpPr>
          <p:cNvPr id="94" name="Google Shape;94;p13"/>
          <p:cNvGrpSpPr/>
          <p:nvPr/>
        </p:nvGrpSpPr>
        <p:grpSpPr>
          <a:xfrm>
            <a:off x="-548640" y="-50800"/>
            <a:ext cx="3283739" cy="6956784"/>
            <a:chOff x="-473777" y="-18943"/>
            <a:chExt cx="3197522" cy="6876906"/>
          </a:xfrm>
        </p:grpSpPr>
        <p:sp>
          <p:nvSpPr>
            <p:cNvPr id="95" name="Google Shape;95;p13"/>
            <p:cNvSpPr/>
            <p:nvPr/>
          </p:nvSpPr>
          <p:spPr>
            <a:xfrm>
              <a:off x="-473777" y="-18943"/>
              <a:ext cx="3197522" cy="6152517"/>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3"/>
            <p:cNvSpPr/>
            <p:nvPr/>
          </p:nvSpPr>
          <p:spPr>
            <a:xfrm>
              <a:off x="-14253" y="-9370"/>
              <a:ext cx="1913089" cy="6867333"/>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7" name="Google Shape;97;p13"/>
          <p:cNvSpPr txBox="1">
            <a:spLocks noGrp="1"/>
          </p:cNvSpPr>
          <p:nvPr>
            <p:ph type="title"/>
          </p:nvPr>
        </p:nvSpPr>
        <p:spPr>
          <a:xfrm>
            <a:off x="831850" y="1709738"/>
            <a:ext cx="859663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E4D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2"/>
        <p:cNvGrpSpPr/>
        <p:nvPr/>
      </p:nvGrpSpPr>
      <p:grpSpPr>
        <a:xfrm>
          <a:off x="0" y="0"/>
          <a:ext cx="0" cy="0"/>
          <a:chOff x="0" y="0"/>
          <a:chExt cx="0" cy="0"/>
        </a:xfrm>
      </p:grpSpPr>
      <p:sp>
        <p:nvSpPr>
          <p:cNvPr id="103" name="Google Shape;103;p14"/>
          <p:cNvSpPr/>
          <p:nvPr/>
        </p:nvSpPr>
        <p:spPr>
          <a:xfrm>
            <a:off x="-39038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 name="Google Shape;104;p1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7484" y="0"/>
            <a:ext cx="2752540" cy="3154199"/>
          </a:xfrm>
          <a:prstGeom prst="rect">
            <a:avLst/>
          </a:prstGeom>
          <a:noFill/>
          <a:ln>
            <a:noFill/>
          </a:ln>
        </p:spPr>
      </p:pic>
      <p:sp>
        <p:nvSpPr>
          <p:cNvPr id="105" name="Google Shape;105;p14"/>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4"/>
          <p:cNvSpPr txBox="1">
            <a:spLocks noGrp="1"/>
          </p:cNvSpPr>
          <p:nvPr>
            <p:ph type="title"/>
          </p:nvPr>
        </p:nvSpPr>
        <p:spPr>
          <a:xfrm>
            <a:off x="3251200" y="1709738"/>
            <a:ext cx="8102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E4D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4"/>
          <p:cNvSpPr txBox="1">
            <a:spLocks noGrp="1"/>
          </p:cNvSpPr>
          <p:nvPr>
            <p:ph type="body" idx="1"/>
          </p:nvPr>
        </p:nvSpPr>
        <p:spPr>
          <a:xfrm>
            <a:off x="3244850" y="4589463"/>
            <a:ext cx="8102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8" name="Google Shape;10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
        <p:cNvGrpSpPr/>
        <p:nvPr/>
      </p:nvGrpSpPr>
      <p:grpSpPr>
        <a:xfrm>
          <a:off x="0" y="0"/>
          <a:ext cx="0" cy="0"/>
          <a:chOff x="0" y="0"/>
          <a:chExt cx="0" cy="0"/>
        </a:xfrm>
      </p:grpSpPr>
      <p:pic>
        <p:nvPicPr>
          <p:cNvPr id="112" name="Google Shape;112;p15"/>
          <p:cNvPicPr preferRelativeResize="0"/>
          <p:nvPr/>
        </p:nvPicPr>
        <p:blipFill rotWithShape="1">
          <a:blip r:embed="rId2">
            <a:alphaModFix/>
          </a:blip>
          <a:srcRect/>
          <a:stretch/>
        </p:blipFill>
        <p:spPr>
          <a:xfrm>
            <a:off x="148683" y="0"/>
            <a:ext cx="12043317" cy="6858000"/>
          </a:xfrm>
          <a:prstGeom prst="rect">
            <a:avLst/>
          </a:prstGeom>
          <a:noFill/>
          <a:ln>
            <a:noFill/>
          </a:ln>
        </p:spPr>
      </p:pic>
      <p:sp>
        <p:nvSpPr>
          <p:cNvPr id="113" name="Google Shape;113;p15"/>
          <p:cNvSpPr/>
          <p:nvPr/>
        </p:nvSpPr>
        <p:spPr>
          <a:xfrm>
            <a:off x="-41809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pic>
        <p:nvPicPr>
          <p:cNvPr id="121" name="Google Shape;121;p16"/>
          <p:cNvPicPr preferRelativeResize="0"/>
          <p:nvPr/>
        </p:nvPicPr>
        <p:blipFill rotWithShape="1">
          <a:blip r:embed="rId2">
            <a:alphaModFix/>
          </a:blip>
          <a:srcRect/>
          <a:stretch/>
        </p:blipFill>
        <p:spPr>
          <a:xfrm>
            <a:off x="148683" y="0"/>
            <a:ext cx="12043317" cy="6858000"/>
          </a:xfrm>
          <a:prstGeom prst="rect">
            <a:avLst/>
          </a:prstGeom>
          <a:noFill/>
          <a:ln>
            <a:noFill/>
          </a:ln>
        </p:spPr>
      </p:pic>
      <p:sp>
        <p:nvSpPr>
          <p:cNvPr id="122" name="Google Shape;122;p16"/>
          <p:cNvSpPr/>
          <p:nvPr/>
        </p:nvSpPr>
        <p:spPr>
          <a:xfrm>
            <a:off x="-41809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FBE4D4"/>
              </a:buClr>
              <a:buSzPts val="2400"/>
              <a:buNone/>
              <a:defRPr sz="2400" b="1"/>
            </a:lvl1pPr>
            <a:lvl2pPr marL="914400" lvl="1" indent="-228600" algn="l">
              <a:lnSpc>
                <a:spcPct val="90000"/>
              </a:lnSpc>
              <a:spcBef>
                <a:spcPts val="500"/>
              </a:spcBef>
              <a:spcAft>
                <a:spcPts val="0"/>
              </a:spcAft>
              <a:buClr>
                <a:srgbClr val="FBE4D4"/>
              </a:buClr>
              <a:buSzPts val="2000"/>
              <a:buNone/>
              <a:defRPr sz="2000" b="1"/>
            </a:lvl2pPr>
            <a:lvl3pPr marL="1371600" lvl="2" indent="-228600" algn="l">
              <a:lnSpc>
                <a:spcPct val="90000"/>
              </a:lnSpc>
              <a:spcBef>
                <a:spcPts val="500"/>
              </a:spcBef>
              <a:spcAft>
                <a:spcPts val="0"/>
              </a:spcAft>
              <a:buClr>
                <a:srgbClr val="FBE4D4"/>
              </a:buClr>
              <a:buSzPts val="1800"/>
              <a:buNone/>
              <a:defRPr sz="1800" b="1"/>
            </a:lvl3pPr>
            <a:lvl4pPr marL="1828800" lvl="3" indent="-228600" algn="l">
              <a:lnSpc>
                <a:spcPct val="90000"/>
              </a:lnSpc>
              <a:spcBef>
                <a:spcPts val="500"/>
              </a:spcBef>
              <a:spcAft>
                <a:spcPts val="0"/>
              </a:spcAft>
              <a:buClr>
                <a:srgbClr val="FBE4D4"/>
              </a:buClr>
              <a:buSzPts val="1600"/>
              <a:buNone/>
              <a:defRPr sz="1600" b="1"/>
            </a:lvl4pPr>
            <a:lvl5pPr marL="2286000" lvl="4" indent="-228600" algn="l">
              <a:lnSpc>
                <a:spcPct val="90000"/>
              </a:lnSpc>
              <a:spcBef>
                <a:spcPts val="500"/>
              </a:spcBef>
              <a:spcAft>
                <a:spcPts val="0"/>
              </a:spcAft>
              <a:buClr>
                <a:srgbClr val="FBE4D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FBE4D4"/>
              </a:buClr>
              <a:buSzPts val="2400"/>
              <a:buNone/>
              <a:defRPr sz="2400" b="1"/>
            </a:lvl1pPr>
            <a:lvl2pPr marL="914400" lvl="1" indent="-228600" algn="l">
              <a:lnSpc>
                <a:spcPct val="90000"/>
              </a:lnSpc>
              <a:spcBef>
                <a:spcPts val="500"/>
              </a:spcBef>
              <a:spcAft>
                <a:spcPts val="0"/>
              </a:spcAft>
              <a:buClr>
                <a:srgbClr val="FBE4D4"/>
              </a:buClr>
              <a:buSzPts val="2000"/>
              <a:buNone/>
              <a:defRPr sz="2000" b="1"/>
            </a:lvl2pPr>
            <a:lvl3pPr marL="1371600" lvl="2" indent="-228600" algn="l">
              <a:lnSpc>
                <a:spcPct val="90000"/>
              </a:lnSpc>
              <a:spcBef>
                <a:spcPts val="500"/>
              </a:spcBef>
              <a:spcAft>
                <a:spcPts val="0"/>
              </a:spcAft>
              <a:buClr>
                <a:srgbClr val="FBE4D4"/>
              </a:buClr>
              <a:buSzPts val="1800"/>
              <a:buNone/>
              <a:defRPr sz="1800" b="1"/>
            </a:lvl3pPr>
            <a:lvl4pPr marL="1828800" lvl="3" indent="-228600" algn="l">
              <a:lnSpc>
                <a:spcPct val="90000"/>
              </a:lnSpc>
              <a:spcBef>
                <a:spcPts val="500"/>
              </a:spcBef>
              <a:spcAft>
                <a:spcPts val="0"/>
              </a:spcAft>
              <a:buClr>
                <a:srgbClr val="FBE4D4"/>
              </a:buClr>
              <a:buSzPts val="1600"/>
              <a:buNone/>
              <a:defRPr sz="1600" b="1"/>
            </a:lvl4pPr>
            <a:lvl5pPr marL="2286000" lvl="4" indent="-228600" algn="l">
              <a:lnSpc>
                <a:spcPct val="90000"/>
              </a:lnSpc>
              <a:spcBef>
                <a:spcPts val="500"/>
              </a:spcBef>
              <a:spcAft>
                <a:spcPts val="0"/>
              </a:spcAft>
              <a:buClr>
                <a:srgbClr val="FBE4D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2">
            <a:alphaModFix/>
          </a:blip>
          <a:srcRect/>
          <a:stretch/>
        </p:blipFill>
        <p:spPr>
          <a:xfrm>
            <a:off x="148683" y="0"/>
            <a:ext cx="12043317" cy="6858000"/>
          </a:xfrm>
          <a:prstGeom prst="rect">
            <a:avLst/>
          </a:prstGeom>
          <a:noFill/>
          <a:ln>
            <a:noFill/>
          </a:ln>
        </p:spPr>
      </p:pic>
      <p:sp>
        <p:nvSpPr>
          <p:cNvPr id="133" name="Google Shape;133;p17"/>
          <p:cNvSpPr/>
          <p:nvPr/>
        </p:nvSpPr>
        <p:spPr>
          <a:xfrm>
            <a:off x="-41809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E4D4"/>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FBE4D4"/>
              </a:buClr>
              <a:buSzPts val="3200"/>
              <a:buChar char="•"/>
              <a:defRPr sz="3200"/>
            </a:lvl1pPr>
            <a:lvl2pPr marL="914400" lvl="1" indent="-406400" algn="l">
              <a:lnSpc>
                <a:spcPct val="90000"/>
              </a:lnSpc>
              <a:spcBef>
                <a:spcPts val="500"/>
              </a:spcBef>
              <a:spcAft>
                <a:spcPts val="0"/>
              </a:spcAft>
              <a:buClr>
                <a:srgbClr val="FBE4D4"/>
              </a:buClr>
              <a:buSzPts val="2800"/>
              <a:buChar char="•"/>
              <a:defRPr sz="2800"/>
            </a:lvl2pPr>
            <a:lvl3pPr marL="1371600" lvl="2" indent="-381000" algn="l">
              <a:lnSpc>
                <a:spcPct val="90000"/>
              </a:lnSpc>
              <a:spcBef>
                <a:spcPts val="500"/>
              </a:spcBef>
              <a:spcAft>
                <a:spcPts val="0"/>
              </a:spcAft>
              <a:buClr>
                <a:srgbClr val="FBE4D4"/>
              </a:buClr>
              <a:buSzPts val="2400"/>
              <a:buChar char="•"/>
              <a:defRPr sz="2400"/>
            </a:lvl3pPr>
            <a:lvl4pPr marL="1828800" lvl="3" indent="-355600" algn="l">
              <a:lnSpc>
                <a:spcPct val="90000"/>
              </a:lnSpc>
              <a:spcBef>
                <a:spcPts val="500"/>
              </a:spcBef>
              <a:spcAft>
                <a:spcPts val="0"/>
              </a:spcAft>
              <a:buClr>
                <a:srgbClr val="FBE4D4"/>
              </a:buClr>
              <a:buSzPts val="2000"/>
              <a:buChar char="•"/>
              <a:defRPr sz="2000"/>
            </a:lvl4pPr>
            <a:lvl5pPr marL="2286000" lvl="4" indent="-355600" algn="l">
              <a:lnSpc>
                <a:spcPct val="90000"/>
              </a:lnSpc>
              <a:spcBef>
                <a:spcPts val="500"/>
              </a:spcBef>
              <a:spcAft>
                <a:spcPts val="0"/>
              </a:spcAft>
              <a:buClr>
                <a:srgbClr val="FBE4D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5" name="Google Shape;145;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BE4D4"/>
              </a:buClr>
              <a:buSzPts val="1600"/>
              <a:buNone/>
              <a:defRPr sz="1600"/>
            </a:lvl1pPr>
            <a:lvl2pPr marL="914400" lvl="1" indent="-228600" algn="l">
              <a:lnSpc>
                <a:spcPct val="90000"/>
              </a:lnSpc>
              <a:spcBef>
                <a:spcPts val="500"/>
              </a:spcBef>
              <a:spcAft>
                <a:spcPts val="0"/>
              </a:spcAft>
              <a:buClr>
                <a:srgbClr val="FBE4D4"/>
              </a:buClr>
              <a:buSzPts val="1400"/>
              <a:buNone/>
              <a:defRPr sz="1400"/>
            </a:lvl2pPr>
            <a:lvl3pPr marL="1371600" lvl="2" indent="-228600" algn="l">
              <a:lnSpc>
                <a:spcPct val="90000"/>
              </a:lnSpc>
              <a:spcBef>
                <a:spcPts val="500"/>
              </a:spcBef>
              <a:spcAft>
                <a:spcPts val="0"/>
              </a:spcAft>
              <a:buClr>
                <a:srgbClr val="FBE4D4"/>
              </a:buClr>
              <a:buSzPts val="1200"/>
              <a:buNone/>
              <a:defRPr sz="1200"/>
            </a:lvl3pPr>
            <a:lvl4pPr marL="1828800" lvl="3" indent="-228600" algn="l">
              <a:lnSpc>
                <a:spcPct val="90000"/>
              </a:lnSpc>
              <a:spcBef>
                <a:spcPts val="500"/>
              </a:spcBef>
              <a:spcAft>
                <a:spcPts val="0"/>
              </a:spcAft>
              <a:buClr>
                <a:srgbClr val="FBE4D4"/>
              </a:buClr>
              <a:buSzPts val="1000"/>
              <a:buNone/>
              <a:defRPr sz="1000"/>
            </a:lvl4pPr>
            <a:lvl5pPr marL="2286000" lvl="4" indent="-228600" algn="l">
              <a:lnSpc>
                <a:spcPct val="90000"/>
              </a:lnSpc>
              <a:spcBef>
                <a:spcPts val="500"/>
              </a:spcBef>
              <a:spcAft>
                <a:spcPts val="0"/>
              </a:spcAft>
              <a:buClr>
                <a:srgbClr val="FBE4D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E4D4"/>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0"/>
          <p:cNvSpPr>
            <a:spLocks noGrp="1"/>
          </p:cNvSpPr>
          <p:nvPr>
            <p:ph type="pic" idx="2"/>
          </p:nvPr>
        </p:nvSpPr>
        <p:spPr>
          <a:xfrm>
            <a:off x="5183188" y="987425"/>
            <a:ext cx="6172200" cy="4873625"/>
          </a:xfrm>
          <a:prstGeom prst="rect">
            <a:avLst/>
          </a:prstGeom>
          <a:noFill/>
          <a:ln>
            <a:noFill/>
          </a:ln>
        </p:spPr>
      </p:sp>
      <p:sp>
        <p:nvSpPr>
          <p:cNvPr id="152" name="Google Shape;152;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BE4D4"/>
              </a:buClr>
              <a:buSzPts val="1600"/>
              <a:buNone/>
              <a:defRPr sz="1600"/>
            </a:lvl1pPr>
            <a:lvl2pPr marL="914400" lvl="1" indent="-228600" algn="l">
              <a:lnSpc>
                <a:spcPct val="90000"/>
              </a:lnSpc>
              <a:spcBef>
                <a:spcPts val="500"/>
              </a:spcBef>
              <a:spcAft>
                <a:spcPts val="0"/>
              </a:spcAft>
              <a:buClr>
                <a:srgbClr val="FBE4D4"/>
              </a:buClr>
              <a:buSzPts val="1400"/>
              <a:buNone/>
              <a:defRPr sz="1400"/>
            </a:lvl2pPr>
            <a:lvl3pPr marL="1371600" lvl="2" indent="-228600" algn="l">
              <a:lnSpc>
                <a:spcPct val="90000"/>
              </a:lnSpc>
              <a:spcBef>
                <a:spcPts val="500"/>
              </a:spcBef>
              <a:spcAft>
                <a:spcPts val="0"/>
              </a:spcAft>
              <a:buClr>
                <a:srgbClr val="FBE4D4"/>
              </a:buClr>
              <a:buSzPts val="1200"/>
              <a:buNone/>
              <a:defRPr sz="1200"/>
            </a:lvl3pPr>
            <a:lvl4pPr marL="1828800" lvl="3" indent="-228600" algn="l">
              <a:lnSpc>
                <a:spcPct val="90000"/>
              </a:lnSpc>
              <a:spcBef>
                <a:spcPts val="500"/>
              </a:spcBef>
              <a:spcAft>
                <a:spcPts val="0"/>
              </a:spcAft>
              <a:buClr>
                <a:srgbClr val="FBE4D4"/>
              </a:buClr>
              <a:buSzPts val="1000"/>
              <a:buNone/>
              <a:defRPr sz="1000"/>
            </a:lvl4pPr>
            <a:lvl5pPr marL="2286000" lvl="4" indent="-228600" algn="l">
              <a:lnSpc>
                <a:spcPct val="90000"/>
              </a:lnSpc>
              <a:spcBef>
                <a:spcPts val="500"/>
              </a:spcBef>
              <a:spcAft>
                <a:spcPts val="0"/>
              </a:spcAft>
              <a:buClr>
                <a:srgbClr val="FBE4D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3" name="Google Shape;15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6"/>
        <p:cNvGrpSpPr/>
        <p:nvPr/>
      </p:nvGrpSpPr>
      <p:grpSpPr>
        <a:xfrm>
          <a:off x="0" y="0"/>
          <a:ext cx="0" cy="0"/>
          <a:chOff x="0" y="0"/>
          <a:chExt cx="0" cy="0"/>
        </a:xfrm>
      </p:grpSpPr>
      <p:sp>
        <p:nvSpPr>
          <p:cNvPr id="157" name="Google Shape;157;p21"/>
          <p:cNvSpPr/>
          <p:nvPr/>
        </p:nvSpPr>
        <p:spPr>
          <a:xfrm>
            <a:off x="0" y="0"/>
            <a:ext cx="12192000" cy="6858000"/>
          </a:xfrm>
          <a:prstGeom prst="rect">
            <a:avLst/>
          </a:prstGeom>
          <a:solidFill>
            <a:srgbClr val="382E4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1"/>
          <p:cNvSpPr/>
          <p:nvPr/>
        </p:nvSpPr>
        <p:spPr>
          <a:xfrm>
            <a:off x="-418092" y="1"/>
            <a:ext cx="2070763" cy="6858000"/>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1"/>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0" name="Google Shape;160;p2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45663" y="0"/>
            <a:ext cx="2752540" cy="31541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21"/>
        <p:cNvGrpSpPr/>
        <p:nvPr/>
      </p:nvGrpSpPr>
      <p:grpSpPr>
        <a:xfrm>
          <a:off x="0" y="0"/>
          <a:ext cx="0" cy="0"/>
          <a:chOff x="0" y="0"/>
          <a:chExt cx="0" cy="0"/>
        </a:xfrm>
      </p:grpSpPr>
      <p:sp>
        <p:nvSpPr>
          <p:cNvPr id="22" name="Google Shape;22;p4"/>
          <p:cNvSpPr/>
          <p:nvPr/>
        </p:nvSpPr>
        <p:spPr>
          <a:xfrm>
            <a:off x="0" y="0"/>
            <a:ext cx="12192000" cy="6858000"/>
          </a:xfrm>
          <a:prstGeom prst="rect">
            <a:avLst/>
          </a:prstGeom>
          <a:solidFill>
            <a:srgbClr val="382E4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4"/>
          <p:cNvSpPr/>
          <p:nvPr/>
        </p:nvSpPr>
        <p:spPr>
          <a:xfrm>
            <a:off x="-418092" y="1"/>
            <a:ext cx="2070763" cy="6858000"/>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4"/>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 name="Google Shape;25;p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45663" y="0"/>
            <a:ext cx="2752540" cy="3154199"/>
          </a:xfrm>
          <a:prstGeom prst="rect">
            <a:avLst/>
          </a:prstGeom>
          <a:noFill/>
          <a:ln>
            <a:noFill/>
          </a:ln>
        </p:spPr>
      </p:pic>
      <p:sp>
        <p:nvSpPr>
          <p:cNvPr id="26" name="Google Shape;26;p4"/>
          <p:cNvSpPr txBox="1">
            <a:spLocks noGrp="1"/>
          </p:cNvSpPr>
          <p:nvPr>
            <p:ph type="title"/>
          </p:nvPr>
        </p:nvSpPr>
        <p:spPr>
          <a:xfrm>
            <a:off x="2797934" y="365126"/>
            <a:ext cx="855586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2797934" y="1825626"/>
            <a:ext cx="855586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7"/>
        <p:cNvGrpSpPr/>
        <p:nvPr/>
      </p:nvGrpSpPr>
      <p:grpSpPr>
        <a:xfrm>
          <a:off x="0" y="0"/>
          <a:ext cx="0" cy="0"/>
          <a:chOff x="0" y="0"/>
          <a:chExt cx="0" cy="0"/>
        </a:xfrm>
      </p:grpSpPr>
      <p:grpSp>
        <p:nvGrpSpPr>
          <p:cNvPr id="38" name="Google Shape;38;p6"/>
          <p:cNvGrpSpPr/>
          <p:nvPr/>
        </p:nvGrpSpPr>
        <p:grpSpPr>
          <a:xfrm>
            <a:off x="-548640" y="-50800"/>
            <a:ext cx="3283739" cy="6956784"/>
            <a:chOff x="-473777" y="-18943"/>
            <a:chExt cx="3197522" cy="6876906"/>
          </a:xfrm>
        </p:grpSpPr>
        <p:sp>
          <p:nvSpPr>
            <p:cNvPr id="39" name="Google Shape;39;p6"/>
            <p:cNvSpPr/>
            <p:nvPr/>
          </p:nvSpPr>
          <p:spPr>
            <a:xfrm>
              <a:off x="-473777" y="-18943"/>
              <a:ext cx="3197522" cy="6152517"/>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6"/>
            <p:cNvSpPr/>
            <p:nvPr/>
          </p:nvSpPr>
          <p:spPr>
            <a:xfrm>
              <a:off x="-14253" y="-9370"/>
              <a:ext cx="1913089" cy="6867333"/>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 name="Google Shape;41;p6"/>
          <p:cNvSpPr txBox="1">
            <a:spLocks noGrp="1"/>
          </p:cNvSpPr>
          <p:nvPr>
            <p:ph type="ctrTitle"/>
          </p:nvPr>
        </p:nvSpPr>
        <p:spPr>
          <a:xfrm>
            <a:off x="1524000" y="1122363"/>
            <a:ext cx="560832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BE4D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subTitle" idx="1"/>
          </p:nvPr>
        </p:nvSpPr>
        <p:spPr>
          <a:xfrm>
            <a:off x="1524000" y="3602038"/>
            <a:ext cx="732536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BE4D4"/>
              </a:buClr>
              <a:buSzPts val="2400"/>
              <a:buNone/>
              <a:defRPr sz="2400"/>
            </a:lvl1pPr>
            <a:lvl2pPr lvl="1" algn="ctr">
              <a:lnSpc>
                <a:spcPct val="90000"/>
              </a:lnSpc>
              <a:spcBef>
                <a:spcPts val="500"/>
              </a:spcBef>
              <a:spcAft>
                <a:spcPts val="0"/>
              </a:spcAft>
              <a:buClr>
                <a:srgbClr val="FBE4D4"/>
              </a:buClr>
              <a:buSzPts val="2000"/>
              <a:buNone/>
              <a:defRPr sz="2000"/>
            </a:lvl2pPr>
            <a:lvl3pPr lvl="2" algn="ctr">
              <a:lnSpc>
                <a:spcPct val="90000"/>
              </a:lnSpc>
              <a:spcBef>
                <a:spcPts val="500"/>
              </a:spcBef>
              <a:spcAft>
                <a:spcPts val="0"/>
              </a:spcAft>
              <a:buClr>
                <a:srgbClr val="FBE4D4"/>
              </a:buClr>
              <a:buSzPts val="1800"/>
              <a:buNone/>
              <a:defRPr sz="1800"/>
            </a:lvl3pPr>
            <a:lvl4pPr lvl="3" algn="ctr">
              <a:lnSpc>
                <a:spcPct val="90000"/>
              </a:lnSpc>
              <a:spcBef>
                <a:spcPts val="500"/>
              </a:spcBef>
              <a:spcAft>
                <a:spcPts val="0"/>
              </a:spcAft>
              <a:buClr>
                <a:srgbClr val="FBE4D4"/>
              </a:buClr>
              <a:buSzPts val="1600"/>
              <a:buNone/>
              <a:defRPr sz="1600"/>
            </a:lvl4pPr>
            <a:lvl5pPr lvl="4" algn="ctr">
              <a:lnSpc>
                <a:spcPct val="90000"/>
              </a:lnSpc>
              <a:spcBef>
                <a:spcPts val="500"/>
              </a:spcBef>
              <a:spcAft>
                <a:spcPts val="0"/>
              </a:spcAft>
              <a:buClr>
                <a:srgbClr val="FBE4D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6"/>
        <p:cNvGrpSpPr/>
        <p:nvPr/>
      </p:nvGrpSpPr>
      <p:grpSpPr>
        <a:xfrm>
          <a:off x="0" y="0"/>
          <a:ext cx="0" cy="0"/>
          <a:chOff x="0" y="0"/>
          <a:chExt cx="0" cy="0"/>
        </a:xfrm>
      </p:grpSpPr>
      <p:sp>
        <p:nvSpPr>
          <p:cNvPr id="47" name="Google Shape;47;p7"/>
          <p:cNvSpPr/>
          <p:nvPr/>
        </p:nvSpPr>
        <p:spPr>
          <a:xfrm>
            <a:off x="-39038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 name="Google Shape;48;p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7484" y="0"/>
            <a:ext cx="2752540" cy="3154199"/>
          </a:xfrm>
          <a:prstGeom prst="rect">
            <a:avLst/>
          </a:prstGeom>
          <a:noFill/>
          <a:ln>
            <a:noFill/>
          </a:ln>
        </p:spPr>
      </p:pic>
      <p:sp>
        <p:nvSpPr>
          <p:cNvPr id="49" name="Google Shape;49;p7"/>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7"/>
          <p:cNvSpPr txBox="1">
            <a:spLocks noGrp="1"/>
          </p:cNvSpPr>
          <p:nvPr>
            <p:ph type="ctrTitle"/>
          </p:nvPr>
        </p:nvSpPr>
        <p:spPr>
          <a:xfrm>
            <a:off x="1523999" y="1122363"/>
            <a:ext cx="9177073"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BE4D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subTitle" idx="1"/>
          </p:nvPr>
        </p:nvSpPr>
        <p:spPr>
          <a:xfrm>
            <a:off x="1524000" y="3602038"/>
            <a:ext cx="9177072"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BE4D4"/>
              </a:buClr>
              <a:buSzPts val="2400"/>
              <a:buNone/>
              <a:defRPr sz="2400"/>
            </a:lvl1pPr>
            <a:lvl2pPr lvl="1" algn="ctr">
              <a:lnSpc>
                <a:spcPct val="90000"/>
              </a:lnSpc>
              <a:spcBef>
                <a:spcPts val="500"/>
              </a:spcBef>
              <a:spcAft>
                <a:spcPts val="0"/>
              </a:spcAft>
              <a:buClr>
                <a:srgbClr val="FBE4D4"/>
              </a:buClr>
              <a:buSzPts val="2000"/>
              <a:buNone/>
              <a:defRPr sz="2000"/>
            </a:lvl2pPr>
            <a:lvl3pPr lvl="2" algn="ctr">
              <a:lnSpc>
                <a:spcPct val="90000"/>
              </a:lnSpc>
              <a:spcBef>
                <a:spcPts val="500"/>
              </a:spcBef>
              <a:spcAft>
                <a:spcPts val="0"/>
              </a:spcAft>
              <a:buClr>
                <a:srgbClr val="FBE4D4"/>
              </a:buClr>
              <a:buSzPts val="1800"/>
              <a:buNone/>
              <a:defRPr sz="1800"/>
            </a:lvl3pPr>
            <a:lvl4pPr lvl="3" algn="ctr">
              <a:lnSpc>
                <a:spcPct val="90000"/>
              </a:lnSpc>
              <a:spcBef>
                <a:spcPts val="500"/>
              </a:spcBef>
              <a:spcAft>
                <a:spcPts val="0"/>
              </a:spcAft>
              <a:buClr>
                <a:srgbClr val="FBE4D4"/>
              </a:buClr>
              <a:buSzPts val="1600"/>
              <a:buNone/>
              <a:defRPr sz="1600"/>
            </a:lvl4pPr>
            <a:lvl5pPr lvl="4" algn="ctr">
              <a:lnSpc>
                <a:spcPct val="90000"/>
              </a:lnSpc>
              <a:spcBef>
                <a:spcPts val="500"/>
              </a:spcBef>
              <a:spcAft>
                <a:spcPts val="0"/>
              </a:spcAft>
              <a:buClr>
                <a:srgbClr val="FBE4D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38200" y="365126"/>
            <a:ext cx="62636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838200" y="1825626"/>
            <a:ext cx="8102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pic>
        <p:nvPicPr>
          <p:cNvPr id="62" name="Google Shape;62;p9"/>
          <p:cNvPicPr preferRelativeResize="0"/>
          <p:nvPr/>
        </p:nvPicPr>
        <p:blipFill rotWithShape="1">
          <a:blip r:embed="rId2">
            <a:alphaModFix/>
          </a:blip>
          <a:srcRect/>
          <a:stretch/>
        </p:blipFill>
        <p:spPr>
          <a:xfrm>
            <a:off x="148683" y="0"/>
            <a:ext cx="12043317" cy="6858000"/>
          </a:xfrm>
          <a:prstGeom prst="rect">
            <a:avLst/>
          </a:prstGeom>
          <a:noFill/>
          <a:ln>
            <a:noFill/>
          </a:ln>
        </p:spPr>
      </p:pic>
      <p:sp>
        <p:nvSpPr>
          <p:cNvPr id="63" name="Google Shape;63;p9"/>
          <p:cNvSpPr/>
          <p:nvPr/>
        </p:nvSpPr>
        <p:spPr>
          <a:xfrm>
            <a:off x="-487680" y="-50800"/>
            <a:ext cx="2130191" cy="69697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9"/>
        <p:cNvGrpSpPr/>
        <p:nvPr/>
      </p:nvGrpSpPr>
      <p:grpSpPr>
        <a:xfrm>
          <a:off x="0" y="0"/>
          <a:ext cx="0" cy="0"/>
          <a:chOff x="0" y="0"/>
          <a:chExt cx="0" cy="0"/>
        </a:xfrm>
      </p:grpSpPr>
      <p:grpSp>
        <p:nvGrpSpPr>
          <p:cNvPr id="70" name="Google Shape;70;p10"/>
          <p:cNvGrpSpPr/>
          <p:nvPr/>
        </p:nvGrpSpPr>
        <p:grpSpPr>
          <a:xfrm>
            <a:off x="-558800" y="-50800"/>
            <a:ext cx="3304059" cy="6955285"/>
            <a:chOff x="-473777" y="-18943"/>
            <a:chExt cx="3197522" cy="6876906"/>
          </a:xfrm>
        </p:grpSpPr>
        <p:sp>
          <p:nvSpPr>
            <p:cNvPr id="71" name="Google Shape;71;p10"/>
            <p:cNvSpPr/>
            <p:nvPr/>
          </p:nvSpPr>
          <p:spPr>
            <a:xfrm>
              <a:off x="-473777" y="-18943"/>
              <a:ext cx="3197522" cy="6152517"/>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10"/>
            <p:cNvSpPr/>
            <p:nvPr/>
          </p:nvSpPr>
          <p:spPr>
            <a:xfrm>
              <a:off x="-14253" y="-9370"/>
              <a:ext cx="1913089" cy="6867333"/>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8D7488"/>
                </a:gs>
                <a:gs pos="46000">
                  <a:srgbClr val="3C2F43"/>
                </a:gs>
                <a:gs pos="82000">
                  <a:srgbClr val="252232"/>
                </a:gs>
                <a:gs pos="100000">
                  <a:srgbClr val="594B5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3" name="Google Shape;73;p10"/>
          <p:cNvSpPr txBox="1">
            <a:spLocks noGrp="1"/>
          </p:cNvSpPr>
          <p:nvPr>
            <p:ph type="title"/>
          </p:nvPr>
        </p:nvSpPr>
        <p:spPr>
          <a:xfrm>
            <a:off x="838200" y="365126"/>
            <a:ext cx="626364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838200" y="1825626"/>
            <a:ext cx="8102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11"/>
          <p:cNvSpPr/>
          <p:nvPr/>
        </p:nvSpPr>
        <p:spPr>
          <a:xfrm>
            <a:off x="-390382"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1"/>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382E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11"/>
          <p:cNvSpPr txBox="1">
            <a:spLocks noGrp="1"/>
          </p:cNvSpPr>
          <p:nvPr>
            <p:ph type="title"/>
          </p:nvPr>
        </p:nvSpPr>
        <p:spPr>
          <a:xfrm>
            <a:off x="4114800" y="365126"/>
            <a:ext cx="72390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E4D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1"/>
          <p:cNvSpPr txBox="1">
            <a:spLocks noGrp="1"/>
          </p:cNvSpPr>
          <p:nvPr>
            <p:ph type="body" idx="1"/>
          </p:nvPr>
        </p:nvSpPr>
        <p:spPr>
          <a:xfrm>
            <a:off x="3550024" y="1825626"/>
            <a:ext cx="780377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BE4D4"/>
              </a:buClr>
              <a:buSzPts val="1800"/>
              <a:buChar char="•"/>
              <a:defRPr/>
            </a:lvl1pPr>
            <a:lvl2pPr marL="914400" lvl="1" indent="-342900" algn="l">
              <a:lnSpc>
                <a:spcPct val="90000"/>
              </a:lnSpc>
              <a:spcBef>
                <a:spcPts val="500"/>
              </a:spcBef>
              <a:spcAft>
                <a:spcPts val="0"/>
              </a:spcAft>
              <a:buClr>
                <a:srgbClr val="FBE4D4"/>
              </a:buClr>
              <a:buSzPts val="1800"/>
              <a:buChar char="•"/>
              <a:defRPr/>
            </a:lvl2pPr>
            <a:lvl3pPr marL="1371600" lvl="2" indent="-342900" algn="l">
              <a:lnSpc>
                <a:spcPct val="90000"/>
              </a:lnSpc>
              <a:spcBef>
                <a:spcPts val="500"/>
              </a:spcBef>
              <a:spcAft>
                <a:spcPts val="0"/>
              </a:spcAft>
              <a:buClr>
                <a:srgbClr val="FBE4D4"/>
              </a:buClr>
              <a:buSzPts val="1800"/>
              <a:buChar char="•"/>
              <a:defRPr/>
            </a:lvl3pPr>
            <a:lvl4pPr marL="1828800" lvl="3" indent="-342900" algn="l">
              <a:lnSpc>
                <a:spcPct val="90000"/>
              </a:lnSpc>
              <a:spcBef>
                <a:spcPts val="500"/>
              </a:spcBef>
              <a:spcAft>
                <a:spcPts val="0"/>
              </a:spcAft>
              <a:buClr>
                <a:srgbClr val="FBE4D4"/>
              </a:buClr>
              <a:buSzPts val="1800"/>
              <a:buChar char="•"/>
              <a:defRPr/>
            </a:lvl4pPr>
            <a:lvl5pPr marL="2286000" lvl="4" indent="-342900" algn="l">
              <a:lnSpc>
                <a:spcPct val="90000"/>
              </a:lnSpc>
              <a:spcBef>
                <a:spcPts val="500"/>
              </a:spcBef>
              <a:spcAft>
                <a:spcPts val="0"/>
              </a:spcAft>
              <a:buClr>
                <a:srgbClr val="FBE4D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6" name="Google Shape;86;p1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7484" y="0"/>
            <a:ext cx="2752540" cy="31541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831850" y="1709738"/>
            <a:ext cx="858647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E4D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 name="Google Shape;9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0" cstate="print">
            <a:alphaModFix/>
            <a:extLst>
              <a:ext uri="{28A0092B-C50C-407E-A947-70E740481C1C}">
                <a14:useLocalDpi xmlns:a14="http://schemas.microsoft.com/office/drawing/2010/main"/>
              </a:ext>
            </a:extLst>
          </a:blip>
          <a:srcRect/>
          <a:stretch/>
        </p:blipFill>
        <p:spPr>
          <a:xfrm>
            <a:off x="-81279" y="-45720"/>
            <a:ext cx="12354558" cy="6949440"/>
          </a:xfrm>
          <a:prstGeom prst="rect">
            <a:avLst/>
          </a:prstGeom>
          <a:noFill/>
          <a:ln>
            <a:noFill/>
          </a:ln>
        </p:spPr>
      </p:pic>
      <p:sp>
        <p:nvSpPr>
          <p:cNvPr id="7" name="Google Shape;7;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BE4D4"/>
              </a:buClr>
              <a:buSzPts val="4400"/>
              <a:buFont typeface="Calibri"/>
              <a:buNone/>
              <a:defRPr sz="4400" b="0" i="0" u="none" strike="noStrike" cap="none">
                <a:solidFill>
                  <a:srgbClr val="FBE4D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BE4D4"/>
              </a:buClr>
              <a:buSzPts val="2800"/>
              <a:buFont typeface="Arial"/>
              <a:buChar char="•"/>
              <a:defRPr sz="2800" b="0" i="0" u="none" strike="noStrike" cap="none">
                <a:solidFill>
                  <a:srgbClr val="FBE4D4"/>
                </a:solidFill>
                <a:latin typeface="Calibri"/>
                <a:ea typeface="Calibri"/>
                <a:cs typeface="Calibri"/>
                <a:sym typeface="Calibri"/>
              </a:defRPr>
            </a:lvl1pPr>
            <a:lvl2pPr marL="914400" marR="0" lvl="1" indent="-381000" algn="l" rtl="0">
              <a:lnSpc>
                <a:spcPct val="90000"/>
              </a:lnSpc>
              <a:spcBef>
                <a:spcPts val="500"/>
              </a:spcBef>
              <a:spcAft>
                <a:spcPts val="0"/>
              </a:spcAft>
              <a:buClr>
                <a:srgbClr val="FBE4D4"/>
              </a:buClr>
              <a:buSzPts val="2400"/>
              <a:buFont typeface="Arial"/>
              <a:buChar char="•"/>
              <a:defRPr sz="2400" b="0" i="0" u="none" strike="noStrike" cap="none">
                <a:solidFill>
                  <a:srgbClr val="FBE4D4"/>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BE4D4"/>
              </a:buClr>
              <a:buSzPts val="2000"/>
              <a:buFont typeface="Arial"/>
              <a:buChar char="•"/>
              <a:defRPr sz="2000" b="0" i="0" u="none" strike="noStrike" cap="none">
                <a:solidFill>
                  <a:srgbClr val="FBE4D4"/>
                </a:solidFill>
                <a:latin typeface="Calibri"/>
                <a:ea typeface="Calibri"/>
                <a:cs typeface="Calibri"/>
                <a:sym typeface="Calibri"/>
              </a:defRPr>
            </a:lvl3pPr>
            <a:lvl4pPr marL="1828800" marR="0" lvl="3" indent="-342900" algn="l" rtl="0">
              <a:lnSpc>
                <a:spcPct val="90000"/>
              </a:lnSpc>
              <a:spcBef>
                <a:spcPts val="500"/>
              </a:spcBef>
              <a:spcAft>
                <a:spcPts val="0"/>
              </a:spcAft>
              <a:buClr>
                <a:srgbClr val="FBE4D4"/>
              </a:buClr>
              <a:buSzPts val="1800"/>
              <a:buFont typeface="Arial"/>
              <a:buChar char="•"/>
              <a:defRPr sz="1800" b="0" i="0" u="none" strike="noStrike" cap="none">
                <a:solidFill>
                  <a:srgbClr val="FBE4D4"/>
                </a:solidFill>
                <a:latin typeface="Calibri"/>
                <a:ea typeface="Calibri"/>
                <a:cs typeface="Calibri"/>
                <a:sym typeface="Calibri"/>
              </a:defRPr>
            </a:lvl4pPr>
            <a:lvl5pPr marL="2286000" marR="0" lvl="4" indent="-342900" algn="l" rtl="0">
              <a:lnSpc>
                <a:spcPct val="90000"/>
              </a:lnSpc>
              <a:spcBef>
                <a:spcPts val="500"/>
              </a:spcBef>
              <a:spcAft>
                <a:spcPts val="0"/>
              </a:spcAft>
              <a:buClr>
                <a:srgbClr val="FBE4D4"/>
              </a:buClr>
              <a:buSzPts val="1800"/>
              <a:buFont typeface="Arial"/>
              <a:buChar char="•"/>
              <a:defRPr sz="1800" b="0" i="0" u="none" strike="noStrike" cap="none">
                <a:solidFill>
                  <a:srgbClr val="FBE4D4"/>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BE4D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BE4D4"/>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BE4D4"/>
                </a:solidFill>
                <a:latin typeface="Calibri"/>
                <a:ea typeface="Calibri"/>
                <a:cs typeface="Calibri"/>
                <a:sym typeface="Calibri"/>
              </a:defRPr>
            </a:lvl1pPr>
            <a:lvl2pPr marL="0" marR="0" lvl="1" indent="0" algn="r" rtl="0">
              <a:spcBef>
                <a:spcPts val="0"/>
              </a:spcBef>
              <a:buNone/>
              <a:defRPr sz="1200" b="0" i="0" u="none" strike="noStrike" cap="none">
                <a:solidFill>
                  <a:srgbClr val="FBE4D4"/>
                </a:solidFill>
                <a:latin typeface="Calibri"/>
                <a:ea typeface="Calibri"/>
                <a:cs typeface="Calibri"/>
                <a:sym typeface="Calibri"/>
              </a:defRPr>
            </a:lvl2pPr>
            <a:lvl3pPr marL="0" marR="0" lvl="2" indent="0" algn="r" rtl="0">
              <a:spcBef>
                <a:spcPts val="0"/>
              </a:spcBef>
              <a:buNone/>
              <a:defRPr sz="1200" b="0" i="0" u="none" strike="noStrike" cap="none">
                <a:solidFill>
                  <a:srgbClr val="FBE4D4"/>
                </a:solidFill>
                <a:latin typeface="Calibri"/>
                <a:ea typeface="Calibri"/>
                <a:cs typeface="Calibri"/>
                <a:sym typeface="Calibri"/>
              </a:defRPr>
            </a:lvl3pPr>
            <a:lvl4pPr marL="0" marR="0" lvl="3" indent="0" algn="r" rtl="0">
              <a:spcBef>
                <a:spcPts val="0"/>
              </a:spcBef>
              <a:buNone/>
              <a:defRPr sz="1200" b="0" i="0" u="none" strike="noStrike" cap="none">
                <a:solidFill>
                  <a:srgbClr val="FBE4D4"/>
                </a:solidFill>
                <a:latin typeface="Calibri"/>
                <a:ea typeface="Calibri"/>
                <a:cs typeface="Calibri"/>
                <a:sym typeface="Calibri"/>
              </a:defRPr>
            </a:lvl4pPr>
            <a:lvl5pPr marL="0" marR="0" lvl="4" indent="0" algn="r" rtl="0">
              <a:spcBef>
                <a:spcPts val="0"/>
              </a:spcBef>
              <a:buNone/>
              <a:defRPr sz="1200" b="0" i="0" u="none" strike="noStrike" cap="none">
                <a:solidFill>
                  <a:srgbClr val="FBE4D4"/>
                </a:solidFill>
                <a:latin typeface="Calibri"/>
                <a:ea typeface="Calibri"/>
                <a:cs typeface="Calibri"/>
                <a:sym typeface="Calibri"/>
              </a:defRPr>
            </a:lvl5pPr>
            <a:lvl6pPr marL="0" marR="0" lvl="5" indent="0" algn="r" rtl="0">
              <a:spcBef>
                <a:spcPts val="0"/>
              </a:spcBef>
              <a:buNone/>
              <a:defRPr sz="1200" b="0" i="0" u="none" strike="noStrike" cap="none">
                <a:solidFill>
                  <a:srgbClr val="FBE4D4"/>
                </a:solidFill>
                <a:latin typeface="Calibri"/>
                <a:ea typeface="Calibri"/>
                <a:cs typeface="Calibri"/>
                <a:sym typeface="Calibri"/>
              </a:defRPr>
            </a:lvl6pPr>
            <a:lvl7pPr marL="0" marR="0" lvl="6" indent="0" algn="r" rtl="0">
              <a:spcBef>
                <a:spcPts val="0"/>
              </a:spcBef>
              <a:buNone/>
              <a:defRPr sz="1200" b="0" i="0" u="none" strike="noStrike" cap="none">
                <a:solidFill>
                  <a:srgbClr val="FBE4D4"/>
                </a:solidFill>
                <a:latin typeface="Calibri"/>
                <a:ea typeface="Calibri"/>
                <a:cs typeface="Calibri"/>
                <a:sym typeface="Calibri"/>
              </a:defRPr>
            </a:lvl7pPr>
            <a:lvl8pPr marL="0" marR="0" lvl="7" indent="0" algn="r" rtl="0">
              <a:spcBef>
                <a:spcPts val="0"/>
              </a:spcBef>
              <a:buNone/>
              <a:defRPr sz="1200" b="0" i="0" u="none" strike="noStrike" cap="none">
                <a:solidFill>
                  <a:srgbClr val="FBE4D4"/>
                </a:solidFill>
                <a:latin typeface="Calibri"/>
                <a:ea typeface="Calibri"/>
                <a:cs typeface="Calibri"/>
                <a:sym typeface="Calibri"/>
              </a:defRPr>
            </a:lvl8pPr>
            <a:lvl9pPr marL="0" marR="0" lvl="8" indent="0" algn="r" rtl="0">
              <a:spcBef>
                <a:spcPts val="0"/>
              </a:spcBef>
              <a:buNone/>
              <a:defRPr sz="1200" b="0" i="0" u="none" strike="noStrike" cap="none">
                <a:solidFill>
                  <a:srgbClr val="FBE4D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p:nvPr/>
        </p:nvSpPr>
        <p:spPr>
          <a:xfrm>
            <a:off x="834914" y="3158359"/>
            <a:ext cx="4409748" cy="127518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1800"/>
              <a:buFont typeface="Arial"/>
              <a:buNone/>
            </a:pPr>
            <a:r>
              <a:rPr lang="en-US" sz="2400" dirty="0">
                <a:solidFill>
                  <a:schemeClr val="lt1"/>
                </a:solidFill>
                <a:latin typeface="+mj-lt"/>
              </a:rPr>
              <a:t>David Grinspoon</a:t>
            </a:r>
          </a:p>
          <a:p>
            <a:pPr marL="0" marR="0" lvl="0" indent="0" algn="l" rtl="0">
              <a:lnSpc>
                <a:spcPct val="90000"/>
              </a:lnSpc>
              <a:spcBef>
                <a:spcPts val="0"/>
              </a:spcBef>
              <a:spcAft>
                <a:spcPts val="0"/>
              </a:spcAft>
              <a:buClr>
                <a:schemeClr val="lt1"/>
              </a:buClr>
              <a:buSzPts val="1800"/>
              <a:buFont typeface="Arial"/>
              <a:buNone/>
            </a:pPr>
            <a:r>
              <a:rPr lang="en-US" sz="1800" dirty="0">
                <a:solidFill>
                  <a:schemeClr val="lt1"/>
                </a:solidFill>
                <a:latin typeface="+mj-lt"/>
              </a:rPr>
              <a:t>Senior Scientist for Astrobiology Strategy</a:t>
            </a:r>
            <a:endParaRPr dirty="0">
              <a:latin typeface="+mj-lt"/>
            </a:endParaRPr>
          </a:p>
          <a:p>
            <a:pPr marL="0" marR="0" lvl="0" indent="0" algn="l" rtl="0">
              <a:lnSpc>
                <a:spcPct val="90000"/>
              </a:lnSpc>
              <a:spcBef>
                <a:spcPts val="400"/>
              </a:spcBef>
              <a:spcAft>
                <a:spcPts val="0"/>
              </a:spcAft>
              <a:buClr>
                <a:schemeClr val="lt1"/>
              </a:buClr>
              <a:buSzPts val="1800"/>
              <a:buFont typeface="Arial"/>
              <a:buNone/>
            </a:pPr>
            <a:endParaRPr lang="en-US" sz="1800" dirty="0">
              <a:solidFill>
                <a:schemeClr val="lt1"/>
              </a:solidFill>
              <a:latin typeface="+mj-lt"/>
            </a:endParaRPr>
          </a:p>
          <a:p>
            <a:pPr marL="0" marR="0" lvl="0" indent="0" algn="l" rtl="0">
              <a:lnSpc>
                <a:spcPct val="90000"/>
              </a:lnSpc>
              <a:spcBef>
                <a:spcPts val="400"/>
              </a:spcBef>
              <a:spcAft>
                <a:spcPts val="0"/>
              </a:spcAft>
              <a:buClr>
                <a:schemeClr val="lt1"/>
              </a:buClr>
              <a:buSzPts val="1800"/>
              <a:buFont typeface="Arial"/>
              <a:buNone/>
            </a:pPr>
            <a:endParaRPr lang="en-US" sz="1800" dirty="0">
              <a:solidFill>
                <a:schemeClr val="lt1"/>
              </a:solidFill>
              <a:latin typeface="+mj-lt"/>
            </a:endParaRPr>
          </a:p>
        </p:txBody>
      </p:sp>
      <p:sp>
        <p:nvSpPr>
          <p:cNvPr id="174" name="Google Shape;174;p22"/>
          <p:cNvSpPr txBox="1"/>
          <p:nvPr/>
        </p:nvSpPr>
        <p:spPr>
          <a:xfrm>
            <a:off x="937338" y="1262879"/>
            <a:ext cx="6724523" cy="10894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200"/>
              <a:buFont typeface="Arial"/>
              <a:buNone/>
            </a:pPr>
            <a:r>
              <a:rPr lang="en-US" sz="3600" dirty="0">
                <a:solidFill>
                  <a:schemeClr val="lt1"/>
                </a:solidFill>
                <a:latin typeface="+mj-lt"/>
                <a:ea typeface="Arial Narrow"/>
                <a:cs typeface="Arial Narrow"/>
                <a:sym typeface="Arial Narrow"/>
              </a:rPr>
              <a:t>NASA Astrobiology Program Update</a:t>
            </a:r>
            <a:endParaRPr sz="3600" dirty="0">
              <a:latin typeface="+mj-lt"/>
            </a:endParaRPr>
          </a:p>
        </p:txBody>
      </p:sp>
      <p:sp>
        <p:nvSpPr>
          <p:cNvPr id="2" name="Google Shape;165;p22">
            <a:extLst>
              <a:ext uri="{FF2B5EF4-FFF2-40B4-BE49-F238E27FC236}">
                <a16:creationId xmlns:a16="http://schemas.microsoft.com/office/drawing/2014/main" id="{2C9ED27A-C7EB-8DE1-8A2C-AA7FDC3B84D5}"/>
              </a:ext>
            </a:extLst>
          </p:cNvPr>
          <p:cNvSpPr txBox="1"/>
          <p:nvPr/>
        </p:nvSpPr>
        <p:spPr>
          <a:xfrm>
            <a:off x="5617322" y="3124200"/>
            <a:ext cx="4409748" cy="127518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1800"/>
              <a:buFont typeface="Arial"/>
              <a:buNone/>
            </a:pPr>
            <a:r>
              <a:rPr lang="en-US" sz="2400" dirty="0">
                <a:solidFill>
                  <a:schemeClr val="lt1"/>
                </a:solidFill>
                <a:latin typeface="+mj-lt"/>
              </a:rPr>
              <a:t>Lindsay Hays </a:t>
            </a:r>
          </a:p>
          <a:p>
            <a:pPr marL="0" marR="0" lvl="0" indent="0" algn="l" rtl="0">
              <a:lnSpc>
                <a:spcPct val="90000"/>
              </a:lnSpc>
              <a:spcBef>
                <a:spcPts val="0"/>
              </a:spcBef>
              <a:spcAft>
                <a:spcPts val="0"/>
              </a:spcAft>
              <a:buClr>
                <a:schemeClr val="lt1"/>
              </a:buClr>
              <a:buSzPts val="1800"/>
              <a:buFont typeface="Arial"/>
              <a:buNone/>
            </a:pPr>
            <a:r>
              <a:rPr lang="en-US" sz="1800" dirty="0">
                <a:solidFill>
                  <a:schemeClr val="lt1"/>
                </a:solidFill>
                <a:latin typeface="+mj-lt"/>
              </a:rPr>
              <a:t>Program Scientist for Astrobiology</a:t>
            </a:r>
            <a:endParaRPr dirty="0">
              <a:latin typeface="+mj-lt"/>
            </a:endParaRPr>
          </a:p>
          <a:p>
            <a:pPr marL="0" marR="0" lvl="0" indent="0" algn="l" rtl="0">
              <a:lnSpc>
                <a:spcPct val="90000"/>
              </a:lnSpc>
              <a:spcBef>
                <a:spcPts val="400"/>
              </a:spcBef>
              <a:spcAft>
                <a:spcPts val="0"/>
              </a:spcAft>
              <a:buClr>
                <a:schemeClr val="lt1"/>
              </a:buClr>
              <a:buSzPts val="1800"/>
              <a:buFont typeface="Arial"/>
              <a:buNone/>
            </a:pPr>
            <a:endParaRPr lang="en-US" sz="1800" dirty="0">
              <a:solidFill>
                <a:schemeClr val="lt1"/>
              </a:solidFill>
              <a:latin typeface="+mj-lt"/>
            </a:endParaRPr>
          </a:p>
          <a:p>
            <a:pPr marL="0" marR="0" lvl="0" indent="0" algn="l" rtl="0">
              <a:lnSpc>
                <a:spcPct val="90000"/>
              </a:lnSpc>
              <a:spcBef>
                <a:spcPts val="400"/>
              </a:spcBef>
              <a:spcAft>
                <a:spcPts val="0"/>
              </a:spcAft>
              <a:buClr>
                <a:schemeClr val="lt1"/>
              </a:buClr>
              <a:buSzPts val="1800"/>
              <a:buFont typeface="Arial"/>
              <a:buNone/>
            </a:pPr>
            <a:endParaRPr lang="en-US" sz="1800" dirty="0">
              <a:solidFill>
                <a:schemeClr val="lt1"/>
              </a:solidFill>
              <a:latin typeface="+mj-lt"/>
            </a:endParaRPr>
          </a:p>
        </p:txBody>
      </p:sp>
      <p:sp>
        <p:nvSpPr>
          <p:cNvPr id="3" name="TextBox 2">
            <a:extLst>
              <a:ext uri="{FF2B5EF4-FFF2-40B4-BE49-F238E27FC236}">
                <a16:creationId xmlns:a16="http://schemas.microsoft.com/office/drawing/2014/main" id="{627B827C-56D6-47CF-5B65-10A285E7AED5}"/>
              </a:ext>
            </a:extLst>
          </p:cNvPr>
          <p:cNvSpPr txBox="1"/>
          <p:nvPr/>
        </p:nvSpPr>
        <p:spPr>
          <a:xfrm>
            <a:off x="937338" y="5475889"/>
            <a:ext cx="2435282" cy="697627"/>
          </a:xfrm>
          <a:prstGeom prst="rect">
            <a:avLst/>
          </a:prstGeom>
          <a:noFill/>
        </p:spPr>
        <p:txBody>
          <a:bodyPr wrap="none" rtlCol="0">
            <a:spAutoFit/>
          </a:bodyPr>
          <a:lstStyle/>
          <a:p>
            <a:pPr marL="0" marR="0" lvl="0" indent="0" algn="l" rtl="0">
              <a:lnSpc>
                <a:spcPct val="90000"/>
              </a:lnSpc>
              <a:spcBef>
                <a:spcPts val="400"/>
              </a:spcBef>
              <a:spcAft>
                <a:spcPts val="0"/>
              </a:spcAft>
              <a:buClr>
                <a:schemeClr val="lt1"/>
              </a:buClr>
              <a:buSzPts val="1800"/>
              <a:buFont typeface="Arial"/>
              <a:buNone/>
            </a:pPr>
            <a:r>
              <a:rPr lang="en-US" sz="2000" dirty="0">
                <a:solidFill>
                  <a:schemeClr val="lt1"/>
                </a:solidFill>
                <a:latin typeface="+mj-lt"/>
              </a:rPr>
              <a:t>PAC Meeting</a:t>
            </a:r>
            <a:endParaRPr lang="en-US" sz="2000" dirty="0">
              <a:latin typeface="+mj-lt"/>
            </a:endParaRPr>
          </a:p>
          <a:p>
            <a:pPr marL="0" marR="0" lvl="0" indent="0" algn="l" rtl="0">
              <a:lnSpc>
                <a:spcPct val="90000"/>
              </a:lnSpc>
              <a:spcBef>
                <a:spcPts val="400"/>
              </a:spcBef>
              <a:spcAft>
                <a:spcPts val="0"/>
              </a:spcAft>
              <a:buClr>
                <a:schemeClr val="lt1"/>
              </a:buClr>
              <a:buSzPts val="1800"/>
              <a:buFont typeface="Arial"/>
              <a:buNone/>
            </a:pPr>
            <a:r>
              <a:rPr lang="en-US" sz="2000" dirty="0">
                <a:solidFill>
                  <a:schemeClr val="lt1"/>
                </a:solidFill>
                <a:latin typeface="+mj-lt"/>
              </a:rPr>
              <a:t>November 13, 2023</a:t>
            </a:r>
            <a:endParaRPr lang="en-US" sz="2000" dirty="0">
              <a:solidFill>
                <a:schemeClr val="lt1"/>
              </a:solidFill>
              <a:latin typeface="+mj-lt"/>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6F91-57A1-7024-A68A-6B8D416A0E90}"/>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UPCOMING: Biosignature IDEAS Lab</a:t>
            </a:r>
          </a:p>
        </p:txBody>
      </p:sp>
      <p:pic>
        <p:nvPicPr>
          <p:cNvPr id="4" name="Picture 7" descr="IMG_3271">
            <a:extLst>
              <a:ext uri="{FF2B5EF4-FFF2-40B4-BE49-F238E27FC236}">
                <a16:creationId xmlns:a16="http://schemas.microsoft.com/office/drawing/2014/main" id="{FEA3DED3-C14C-967A-AE66-E7C6AB636B5A}"/>
              </a:ext>
            </a:extLst>
          </p:cNvPr>
          <p:cNvPicPr>
            <a:picLocks noChangeAspect="1" noChangeArrowheads="1"/>
          </p:cNvPicPr>
          <p:nvPr/>
        </p:nvPicPr>
        <p:blipFill>
          <a:blip r:embed="rId3" cstate="print"/>
          <a:srcRect/>
          <a:stretch>
            <a:fillRect/>
          </a:stretch>
        </p:blipFill>
        <p:spPr bwMode="auto">
          <a:xfrm>
            <a:off x="2750543" y="4991375"/>
            <a:ext cx="1628629" cy="1085109"/>
          </a:xfrm>
          <a:prstGeom prst="rect">
            <a:avLst/>
          </a:prstGeom>
          <a:noFill/>
        </p:spPr>
      </p:pic>
      <p:sp>
        <p:nvSpPr>
          <p:cNvPr id="5" name="Content Placeholder 8">
            <a:extLst>
              <a:ext uri="{FF2B5EF4-FFF2-40B4-BE49-F238E27FC236}">
                <a16:creationId xmlns:a16="http://schemas.microsoft.com/office/drawing/2014/main" id="{C149761B-7A60-31BF-A6F1-F638822D5472}"/>
              </a:ext>
            </a:extLst>
          </p:cNvPr>
          <p:cNvSpPr txBox="1">
            <a:spLocks/>
          </p:cNvSpPr>
          <p:nvPr/>
        </p:nvSpPr>
        <p:spPr>
          <a:xfrm>
            <a:off x="883924" y="1662398"/>
            <a:ext cx="3897764" cy="2275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20000"/>
                    <a:lumOff val="8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20000"/>
                    <a:lumOff val="8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20000"/>
                    <a:lumOff val="8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20000"/>
                    <a:lumOff val="8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kern="0">
                <a:latin typeface="Calibri" panose="020F0502020204030204" pitchFamily="34" charset="0"/>
                <a:cs typeface="Calibri" panose="020F0502020204030204" pitchFamily="34" charset="0"/>
              </a:rPr>
              <a:t>Who is involved?</a:t>
            </a:r>
          </a:p>
          <a:p>
            <a:r>
              <a:rPr lang="en-US" sz="2400" kern="0">
                <a:latin typeface="Calibri" panose="020F0502020204030204" pitchFamily="34" charset="0"/>
                <a:cs typeface="Calibri" panose="020F0502020204030204" pitchFamily="34" charset="0"/>
              </a:rPr>
              <a:t>Mentors</a:t>
            </a:r>
          </a:p>
          <a:p>
            <a:pPr marL="282568" lvl="1" indent="0">
              <a:buFont typeface="Arial" panose="020B0604020202020204" pitchFamily="34" charset="0"/>
              <a:buNone/>
            </a:pPr>
            <a:r>
              <a:rPr lang="en-US" sz="2133" kern="0">
                <a:latin typeface="Calibri" panose="020F0502020204030204" pitchFamily="34" charset="0"/>
                <a:cs typeface="Calibri" panose="020F0502020204030204" pitchFamily="34" charset="0"/>
              </a:rPr>
              <a:t>focus on the topic</a:t>
            </a:r>
          </a:p>
          <a:p>
            <a:r>
              <a:rPr lang="en-US" sz="2400" kern="0">
                <a:latin typeface="Calibri" panose="020F0502020204030204" pitchFamily="34" charset="0"/>
                <a:cs typeface="Calibri" panose="020F0502020204030204" pitchFamily="34" charset="0"/>
              </a:rPr>
              <a:t>Facilitators</a:t>
            </a:r>
          </a:p>
          <a:p>
            <a:pPr marL="282568" lvl="1" indent="0">
              <a:buFont typeface="Arial" panose="020B0604020202020204" pitchFamily="34" charset="0"/>
              <a:buNone/>
            </a:pPr>
            <a:r>
              <a:rPr lang="en-US" sz="2133" kern="0">
                <a:latin typeface="Calibri" panose="020F0502020204030204" pitchFamily="34" charset="0"/>
                <a:cs typeface="Calibri" panose="020F0502020204030204" pitchFamily="34" charset="0"/>
              </a:rPr>
              <a:t>focus on the process</a:t>
            </a:r>
          </a:p>
          <a:p>
            <a:r>
              <a:rPr lang="en-US" sz="2400" kern="0">
                <a:latin typeface="Calibri" panose="020F0502020204030204" pitchFamily="34" charset="0"/>
                <a:cs typeface="Calibri" panose="020F0502020204030204" pitchFamily="34" charset="0"/>
              </a:rPr>
              <a:t>Participants</a:t>
            </a:r>
          </a:p>
        </p:txBody>
      </p:sp>
      <p:pic>
        <p:nvPicPr>
          <p:cNvPr id="6" name="Picture 5" descr="IMG_2928">
            <a:extLst>
              <a:ext uri="{FF2B5EF4-FFF2-40B4-BE49-F238E27FC236}">
                <a16:creationId xmlns:a16="http://schemas.microsoft.com/office/drawing/2014/main" id="{6D1A72A2-9414-E7E1-3E25-F969F7C8EAF6}"/>
              </a:ext>
            </a:extLst>
          </p:cNvPr>
          <p:cNvPicPr>
            <a:picLocks noChangeAspect="1" noChangeArrowheads="1"/>
          </p:cNvPicPr>
          <p:nvPr/>
        </p:nvPicPr>
        <p:blipFill>
          <a:blip r:embed="rId4" cstate="print"/>
          <a:srcRect/>
          <a:stretch>
            <a:fillRect/>
          </a:stretch>
        </p:blipFill>
        <p:spPr bwMode="auto">
          <a:xfrm>
            <a:off x="1234012" y="4997039"/>
            <a:ext cx="1514909" cy="1009341"/>
          </a:xfrm>
          <a:prstGeom prst="rect">
            <a:avLst/>
          </a:prstGeom>
          <a:noFill/>
        </p:spPr>
      </p:pic>
      <p:sp>
        <p:nvSpPr>
          <p:cNvPr id="7" name="AutoShape 3">
            <a:extLst>
              <a:ext uri="{FF2B5EF4-FFF2-40B4-BE49-F238E27FC236}">
                <a16:creationId xmlns:a16="http://schemas.microsoft.com/office/drawing/2014/main" id="{9476A892-BA8F-90D3-F41B-6FE4EB1EA41B}"/>
              </a:ext>
            </a:extLst>
          </p:cNvPr>
          <p:cNvSpPr>
            <a:spLocks noChangeArrowheads="1"/>
          </p:cNvSpPr>
          <p:nvPr/>
        </p:nvSpPr>
        <p:spPr bwMode="auto">
          <a:xfrm>
            <a:off x="4871443" y="4290166"/>
            <a:ext cx="6330277" cy="818964"/>
          </a:xfrm>
          <a:prstGeom prst="rightArrow">
            <a:avLst>
              <a:gd name="adj1" fmla="val 50000"/>
              <a:gd name="adj2" fmla="val 136680"/>
            </a:avLst>
          </a:prstGeom>
          <a:gradFill rotWithShape="1">
            <a:gsLst>
              <a:gs pos="0">
                <a:srgbClr val="000082"/>
              </a:gs>
              <a:gs pos="30000">
                <a:srgbClr val="66008F"/>
              </a:gs>
              <a:gs pos="64999">
                <a:srgbClr val="BA0066"/>
              </a:gs>
              <a:gs pos="89999">
                <a:srgbClr val="FF0000"/>
              </a:gs>
              <a:gs pos="100000">
                <a:srgbClr val="FF8200"/>
              </a:gs>
            </a:gsLst>
            <a:lin ang="0"/>
          </a:gradFill>
          <a:ln w="9525">
            <a:noFill/>
            <a:miter lim="800000"/>
            <a:headEnd/>
            <a:tailEnd/>
          </a:ln>
        </p:spPr>
        <p:txBody>
          <a:bodyPr wrap="none" anchor="ctr"/>
          <a:lstStyle/>
          <a:p>
            <a:pPr>
              <a:defRPr/>
            </a:pPr>
            <a:endParaRPr lang="en-US" sz="1333">
              <a:solidFill>
                <a:schemeClr val="bg1"/>
              </a:solidFill>
              <a:latin typeface="Calibri" panose="020F0502020204030204" pitchFamily="34" charset="0"/>
              <a:cs typeface="Calibri" panose="020F0502020204030204" pitchFamily="34" charset="0"/>
            </a:endParaRPr>
          </a:p>
        </p:txBody>
      </p:sp>
      <p:sp>
        <p:nvSpPr>
          <p:cNvPr id="12" name="Rectangle 4">
            <a:extLst>
              <a:ext uri="{FF2B5EF4-FFF2-40B4-BE49-F238E27FC236}">
                <a16:creationId xmlns:a16="http://schemas.microsoft.com/office/drawing/2014/main" id="{541651DC-5974-C93C-B269-1288DD3E3D05}"/>
              </a:ext>
            </a:extLst>
          </p:cNvPr>
          <p:cNvSpPr>
            <a:spLocks noChangeArrowheads="1"/>
          </p:cNvSpPr>
          <p:nvPr/>
        </p:nvSpPr>
        <p:spPr bwMode="auto">
          <a:xfrm>
            <a:off x="4879385" y="3260734"/>
            <a:ext cx="1023443" cy="338554"/>
          </a:xfrm>
          <a:prstGeom prst="rect">
            <a:avLst/>
          </a:prstGeom>
          <a:noFill/>
          <a:ln w="9525">
            <a:noFill/>
            <a:miter lim="800000"/>
            <a:headEnd/>
            <a:tailEnd/>
          </a:ln>
        </p:spPr>
        <p:txBody>
          <a:bodyPr wrap="square">
            <a:spAutoFit/>
          </a:bodyPr>
          <a:lstStyle/>
          <a:p>
            <a:pPr>
              <a:spcBef>
                <a:spcPct val="30000"/>
              </a:spcBef>
              <a:defRPr/>
            </a:pPr>
            <a:r>
              <a:rPr lang="en-US" sz="1600">
                <a:solidFill>
                  <a:schemeClr val="bg1"/>
                </a:solidFill>
                <a:latin typeface="Calibri" panose="020F0502020204030204" pitchFamily="34" charset="0"/>
                <a:cs typeface="Calibri" panose="020F0502020204030204" pitchFamily="34" charset="0"/>
              </a:rPr>
              <a:t>Interact</a:t>
            </a:r>
          </a:p>
        </p:txBody>
      </p:sp>
      <p:sp>
        <p:nvSpPr>
          <p:cNvPr id="13" name="Rectangle 5">
            <a:extLst>
              <a:ext uri="{FF2B5EF4-FFF2-40B4-BE49-F238E27FC236}">
                <a16:creationId xmlns:a16="http://schemas.microsoft.com/office/drawing/2014/main" id="{F50781ED-F6B0-A153-6524-713C83BB73FC}"/>
              </a:ext>
            </a:extLst>
          </p:cNvPr>
          <p:cNvSpPr>
            <a:spLocks noChangeArrowheads="1"/>
          </p:cNvSpPr>
          <p:nvPr/>
        </p:nvSpPr>
        <p:spPr bwMode="auto">
          <a:xfrm>
            <a:off x="5864895" y="3416009"/>
            <a:ext cx="874893" cy="338554"/>
          </a:xfrm>
          <a:prstGeom prst="rect">
            <a:avLst/>
          </a:prstGeom>
          <a:noFill/>
          <a:ln w="9525">
            <a:noFill/>
            <a:miter lim="800000"/>
            <a:headEnd/>
            <a:tailEnd/>
          </a:ln>
        </p:spPr>
        <p:txBody>
          <a:bodyPr wrap="square">
            <a:spAutoFit/>
          </a:bodyPr>
          <a:lstStyle/>
          <a:p>
            <a:pPr>
              <a:spcBef>
                <a:spcPct val="30000"/>
              </a:spcBef>
              <a:defRPr/>
            </a:pPr>
            <a:r>
              <a:rPr lang="en-US" sz="1600">
                <a:solidFill>
                  <a:schemeClr val="bg1"/>
                </a:solidFill>
                <a:latin typeface="Calibri" panose="020F0502020204030204" pitchFamily="34" charset="0"/>
                <a:cs typeface="Calibri" panose="020F0502020204030204" pitchFamily="34" charset="0"/>
              </a:rPr>
              <a:t>Clarify</a:t>
            </a:r>
          </a:p>
        </p:txBody>
      </p:sp>
      <p:sp>
        <p:nvSpPr>
          <p:cNvPr id="14" name="Rectangle 6">
            <a:extLst>
              <a:ext uri="{FF2B5EF4-FFF2-40B4-BE49-F238E27FC236}">
                <a16:creationId xmlns:a16="http://schemas.microsoft.com/office/drawing/2014/main" id="{CCB879B3-D024-7DB3-9A4D-A95CCCB09FF8}"/>
              </a:ext>
            </a:extLst>
          </p:cNvPr>
          <p:cNvSpPr>
            <a:spLocks noChangeArrowheads="1"/>
          </p:cNvSpPr>
          <p:nvPr/>
        </p:nvSpPr>
        <p:spPr bwMode="auto">
          <a:xfrm>
            <a:off x="6701855" y="3571283"/>
            <a:ext cx="920015" cy="338554"/>
          </a:xfrm>
          <a:prstGeom prst="rect">
            <a:avLst/>
          </a:prstGeom>
          <a:noFill/>
          <a:ln w="9525">
            <a:noFill/>
            <a:miter lim="800000"/>
            <a:headEnd/>
            <a:tailEnd/>
          </a:ln>
        </p:spPr>
        <p:txBody>
          <a:bodyPr wrap="square">
            <a:spAutoFit/>
          </a:bodyPr>
          <a:lstStyle/>
          <a:p>
            <a:pPr>
              <a:spcBef>
                <a:spcPct val="30000"/>
              </a:spcBef>
              <a:defRPr/>
            </a:pPr>
            <a:r>
              <a:rPr lang="en-US" sz="1600">
                <a:solidFill>
                  <a:schemeClr val="bg1"/>
                </a:solidFill>
                <a:latin typeface="Calibri" panose="020F0502020204030204" pitchFamily="34" charset="0"/>
                <a:cs typeface="Calibri" panose="020F0502020204030204" pitchFamily="34" charset="0"/>
              </a:rPr>
              <a:t>Ideate</a:t>
            </a:r>
          </a:p>
        </p:txBody>
      </p:sp>
      <p:sp>
        <p:nvSpPr>
          <p:cNvPr id="15" name="Rectangle 7">
            <a:extLst>
              <a:ext uri="{FF2B5EF4-FFF2-40B4-BE49-F238E27FC236}">
                <a16:creationId xmlns:a16="http://schemas.microsoft.com/office/drawing/2014/main" id="{072EA128-452C-5217-92DA-CC2C3817DF3F}"/>
              </a:ext>
            </a:extLst>
          </p:cNvPr>
          <p:cNvSpPr>
            <a:spLocks noChangeArrowheads="1"/>
          </p:cNvSpPr>
          <p:nvPr/>
        </p:nvSpPr>
        <p:spPr bwMode="auto">
          <a:xfrm>
            <a:off x="7583936" y="3726558"/>
            <a:ext cx="1103347" cy="338554"/>
          </a:xfrm>
          <a:prstGeom prst="rect">
            <a:avLst/>
          </a:prstGeom>
          <a:noFill/>
          <a:ln w="9525">
            <a:noFill/>
            <a:miter lim="800000"/>
            <a:headEnd/>
            <a:tailEnd/>
          </a:ln>
        </p:spPr>
        <p:txBody>
          <a:bodyPr wrap="square">
            <a:spAutoFit/>
          </a:bodyPr>
          <a:lstStyle/>
          <a:p>
            <a:pPr>
              <a:spcBef>
                <a:spcPct val="30000"/>
              </a:spcBef>
              <a:defRPr/>
            </a:pPr>
            <a:r>
              <a:rPr lang="en-US" sz="1600">
                <a:solidFill>
                  <a:schemeClr val="bg1"/>
                </a:solidFill>
                <a:latin typeface="Calibri" panose="020F0502020204030204" pitchFamily="34" charset="0"/>
                <a:cs typeface="Calibri" panose="020F0502020204030204" pitchFamily="34" charset="0"/>
              </a:rPr>
              <a:t>Develop</a:t>
            </a:r>
          </a:p>
        </p:txBody>
      </p:sp>
      <p:sp>
        <p:nvSpPr>
          <p:cNvPr id="16" name="Rectangle 8">
            <a:extLst>
              <a:ext uri="{FF2B5EF4-FFF2-40B4-BE49-F238E27FC236}">
                <a16:creationId xmlns:a16="http://schemas.microsoft.com/office/drawing/2014/main" id="{38388DB8-E418-6E21-DFD6-56962967D1A6}"/>
              </a:ext>
            </a:extLst>
          </p:cNvPr>
          <p:cNvSpPr>
            <a:spLocks noChangeArrowheads="1"/>
          </p:cNvSpPr>
          <p:nvPr/>
        </p:nvSpPr>
        <p:spPr bwMode="auto">
          <a:xfrm>
            <a:off x="8649347" y="3881833"/>
            <a:ext cx="1310208" cy="338554"/>
          </a:xfrm>
          <a:prstGeom prst="rect">
            <a:avLst/>
          </a:prstGeom>
          <a:noFill/>
          <a:ln w="9525">
            <a:noFill/>
            <a:miter lim="800000"/>
            <a:headEnd/>
            <a:tailEnd/>
          </a:ln>
        </p:spPr>
        <p:txBody>
          <a:bodyPr wrap="square">
            <a:spAutoFit/>
          </a:bodyPr>
          <a:lstStyle/>
          <a:p>
            <a:pPr>
              <a:spcBef>
                <a:spcPct val="30000"/>
              </a:spcBef>
              <a:defRPr/>
            </a:pPr>
            <a:r>
              <a:rPr lang="en-US" sz="1600">
                <a:solidFill>
                  <a:schemeClr val="bg1"/>
                </a:solidFill>
                <a:latin typeface="Calibri" panose="020F0502020204030204" pitchFamily="34" charset="0"/>
                <a:cs typeface="Calibri" panose="020F0502020204030204" pitchFamily="34" charset="0"/>
              </a:rPr>
              <a:t>Implement</a:t>
            </a:r>
          </a:p>
        </p:txBody>
      </p:sp>
      <p:sp>
        <p:nvSpPr>
          <p:cNvPr id="17" name="Rectangle 9">
            <a:extLst>
              <a:ext uri="{FF2B5EF4-FFF2-40B4-BE49-F238E27FC236}">
                <a16:creationId xmlns:a16="http://schemas.microsoft.com/office/drawing/2014/main" id="{614E50DF-C71A-290C-FCB7-9247DD41BC6E}"/>
              </a:ext>
            </a:extLst>
          </p:cNvPr>
          <p:cNvSpPr>
            <a:spLocks noChangeArrowheads="1"/>
          </p:cNvSpPr>
          <p:nvPr/>
        </p:nvSpPr>
        <p:spPr bwMode="auto">
          <a:xfrm>
            <a:off x="4586875" y="4936366"/>
            <a:ext cx="2679836" cy="338554"/>
          </a:xfrm>
          <a:prstGeom prst="rect">
            <a:avLst/>
          </a:prstGeom>
          <a:noFill/>
          <a:ln w="9525">
            <a:noFill/>
            <a:miter lim="800000"/>
            <a:headEnd/>
            <a:tailEnd/>
          </a:ln>
        </p:spPr>
        <p:txBody>
          <a:bodyPr wrap="square">
            <a:spAutoFit/>
          </a:bodyPr>
          <a:lstStyle/>
          <a:p>
            <a:pPr algn="ctr">
              <a:defRPr/>
            </a:pPr>
            <a:r>
              <a:rPr lang="en-US" sz="1600" dirty="0">
                <a:solidFill>
                  <a:schemeClr val="bg1"/>
                </a:solidFill>
                <a:latin typeface="Calibri" panose="020F0502020204030204" pitchFamily="34" charset="0"/>
                <a:cs typeface="Calibri" panose="020F0502020204030204" pitchFamily="34" charset="0"/>
              </a:rPr>
              <a:t>Three-day residential sandpit </a:t>
            </a:r>
          </a:p>
        </p:txBody>
      </p:sp>
      <p:sp>
        <p:nvSpPr>
          <p:cNvPr id="18" name="Rectangle 10">
            <a:extLst>
              <a:ext uri="{FF2B5EF4-FFF2-40B4-BE49-F238E27FC236}">
                <a16:creationId xmlns:a16="http://schemas.microsoft.com/office/drawing/2014/main" id="{D75BB699-B5C9-AD3E-D3D4-155D3D134E23}"/>
              </a:ext>
            </a:extLst>
          </p:cNvPr>
          <p:cNvSpPr>
            <a:spLocks noChangeArrowheads="1"/>
          </p:cNvSpPr>
          <p:nvPr/>
        </p:nvSpPr>
        <p:spPr bwMode="auto">
          <a:xfrm>
            <a:off x="9979818" y="4484321"/>
            <a:ext cx="1157596" cy="338554"/>
          </a:xfrm>
          <a:prstGeom prst="rect">
            <a:avLst/>
          </a:prstGeom>
          <a:noFill/>
          <a:ln w="9525">
            <a:noFill/>
            <a:miter lim="800000"/>
            <a:headEnd/>
            <a:tailEnd/>
          </a:ln>
        </p:spPr>
        <p:txBody>
          <a:bodyPr wrap="square">
            <a:spAutoFit/>
          </a:bodyPr>
          <a:lstStyle/>
          <a:p>
            <a:pPr>
              <a:defRPr/>
            </a:pPr>
            <a:r>
              <a:rPr lang="en-US" sz="1600">
                <a:solidFill>
                  <a:schemeClr val="bg1"/>
                </a:solidFill>
                <a:latin typeface="Calibri" panose="020F0502020204030204" pitchFamily="34" charset="0"/>
                <a:cs typeface="Calibri" panose="020F0502020204030204" pitchFamily="34" charset="0"/>
              </a:rPr>
              <a:t>2 months </a:t>
            </a:r>
          </a:p>
        </p:txBody>
      </p:sp>
      <p:sp>
        <p:nvSpPr>
          <p:cNvPr id="19" name="Rectangle 13">
            <a:extLst>
              <a:ext uri="{FF2B5EF4-FFF2-40B4-BE49-F238E27FC236}">
                <a16:creationId xmlns:a16="http://schemas.microsoft.com/office/drawing/2014/main" id="{1517C9F9-261F-520F-C472-11AF52F237A7}"/>
              </a:ext>
            </a:extLst>
          </p:cNvPr>
          <p:cNvSpPr>
            <a:spLocks noChangeArrowheads="1"/>
          </p:cNvSpPr>
          <p:nvPr/>
        </p:nvSpPr>
        <p:spPr bwMode="auto">
          <a:xfrm>
            <a:off x="6252308" y="4514809"/>
            <a:ext cx="2420896" cy="338554"/>
          </a:xfrm>
          <a:prstGeom prst="rect">
            <a:avLst/>
          </a:prstGeom>
          <a:noFill/>
          <a:ln w="9525">
            <a:noFill/>
            <a:miter lim="800000"/>
            <a:headEnd/>
            <a:tailEnd/>
          </a:ln>
        </p:spPr>
        <p:txBody>
          <a:bodyPr wrap="square">
            <a:spAutoFit/>
          </a:bodyPr>
          <a:lstStyle/>
          <a:p>
            <a:pPr algn="ctr">
              <a:spcBef>
                <a:spcPct val="30000"/>
              </a:spcBef>
              <a:defRPr/>
            </a:pPr>
            <a:r>
              <a:rPr lang="en-GB" sz="1600">
                <a:solidFill>
                  <a:schemeClr val="bg1"/>
                </a:solidFill>
                <a:latin typeface="Calibri" panose="020F0502020204030204" pitchFamily="34" charset="0"/>
                <a:cs typeface="Calibri" panose="020F0502020204030204" pitchFamily="34" charset="0"/>
              </a:rPr>
              <a:t>Real time peer review</a:t>
            </a:r>
            <a:endParaRPr lang="en-US" sz="1600">
              <a:solidFill>
                <a:schemeClr val="bg1"/>
              </a:solidFill>
              <a:latin typeface="Calibri" panose="020F0502020204030204" pitchFamily="34" charset="0"/>
              <a:cs typeface="Calibri" panose="020F0502020204030204" pitchFamily="34" charset="0"/>
            </a:endParaRPr>
          </a:p>
        </p:txBody>
      </p:sp>
      <p:sp>
        <p:nvSpPr>
          <p:cNvPr id="20" name="Rectangle 14">
            <a:extLst>
              <a:ext uri="{FF2B5EF4-FFF2-40B4-BE49-F238E27FC236}">
                <a16:creationId xmlns:a16="http://schemas.microsoft.com/office/drawing/2014/main" id="{88923BD2-F969-8617-79F8-420B7412308D}"/>
              </a:ext>
            </a:extLst>
          </p:cNvPr>
          <p:cNvSpPr>
            <a:spLocks noChangeArrowheads="1"/>
          </p:cNvSpPr>
          <p:nvPr/>
        </p:nvSpPr>
        <p:spPr bwMode="auto">
          <a:xfrm>
            <a:off x="7690112" y="5931704"/>
            <a:ext cx="1849304" cy="338554"/>
          </a:xfrm>
          <a:prstGeom prst="rect">
            <a:avLst/>
          </a:prstGeom>
          <a:noFill/>
          <a:ln w="9525">
            <a:noFill/>
            <a:miter lim="800000"/>
            <a:headEnd/>
            <a:tailEnd/>
          </a:ln>
        </p:spPr>
        <p:txBody>
          <a:bodyPr wrap="square">
            <a:spAutoFit/>
          </a:bodyPr>
          <a:lstStyle/>
          <a:p>
            <a:pPr>
              <a:spcBef>
                <a:spcPct val="30000"/>
              </a:spcBef>
              <a:defRPr/>
            </a:pPr>
            <a:r>
              <a:rPr lang="en-GB" sz="1600">
                <a:solidFill>
                  <a:schemeClr val="bg1"/>
                </a:solidFill>
                <a:latin typeface="Calibri" panose="020F0502020204030204" pitchFamily="34" charset="0"/>
                <a:cs typeface="Calibri" panose="020F0502020204030204" pitchFamily="34" charset="0"/>
              </a:rPr>
              <a:t>Select project ideas</a:t>
            </a:r>
            <a:endParaRPr lang="en-US" sz="1600">
              <a:solidFill>
                <a:schemeClr val="bg1"/>
              </a:solidFill>
              <a:latin typeface="Calibri" panose="020F0502020204030204" pitchFamily="34" charset="0"/>
              <a:cs typeface="Calibri" panose="020F0502020204030204" pitchFamily="34" charset="0"/>
            </a:endParaRPr>
          </a:p>
        </p:txBody>
      </p:sp>
      <p:pic>
        <p:nvPicPr>
          <p:cNvPr id="21" name="Picture 16" descr="IMG_2919">
            <a:extLst>
              <a:ext uri="{FF2B5EF4-FFF2-40B4-BE49-F238E27FC236}">
                <a16:creationId xmlns:a16="http://schemas.microsoft.com/office/drawing/2014/main" id="{3E4D9BB4-9869-8FF9-6395-B211FDA26E60}"/>
              </a:ext>
            </a:extLst>
          </p:cNvPr>
          <p:cNvPicPr>
            <a:picLocks noChangeAspect="1" noChangeArrowheads="1"/>
          </p:cNvPicPr>
          <p:nvPr/>
        </p:nvPicPr>
        <p:blipFill>
          <a:blip r:embed="rId5" cstate="print"/>
          <a:srcRect/>
          <a:stretch>
            <a:fillRect/>
          </a:stretch>
        </p:blipFill>
        <p:spPr bwMode="auto">
          <a:xfrm>
            <a:off x="4926129" y="1910541"/>
            <a:ext cx="1563720" cy="1203396"/>
          </a:xfrm>
          <a:prstGeom prst="rect">
            <a:avLst/>
          </a:prstGeom>
          <a:noFill/>
          <a:ln w="9525">
            <a:noFill/>
            <a:miter lim="800000"/>
            <a:headEnd/>
            <a:tailEnd/>
          </a:ln>
        </p:spPr>
      </p:pic>
      <p:pic>
        <p:nvPicPr>
          <p:cNvPr id="22" name="Picture 17" descr="IMG_3176">
            <a:extLst>
              <a:ext uri="{FF2B5EF4-FFF2-40B4-BE49-F238E27FC236}">
                <a16:creationId xmlns:a16="http://schemas.microsoft.com/office/drawing/2014/main" id="{A6F76C21-E706-0A22-B09A-70E6635E9476}"/>
              </a:ext>
            </a:extLst>
          </p:cNvPr>
          <p:cNvPicPr>
            <a:picLocks noChangeAspect="1" noChangeArrowheads="1"/>
          </p:cNvPicPr>
          <p:nvPr/>
        </p:nvPicPr>
        <p:blipFill>
          <a:blip r:embed="rId6" cstate="print"/>
          <a:srcRect/>
          <a:stretch>
            <a:fillRect/>
          </a:stretch>
        </p:blipFill>
        <p:spPr bwMode="auto">
          <a:xfrm>
            <a:off x="6605702" y="2212117"/>
            <a:ext cx="1633517" cy="1258096"/>
          </a:xfrm>
          <a:prstGeom prst="rect">
            <a:avLst/>
          </a:prstGeom>
          <a:noFill/>
          <a:ln w="9525">
            <a:noFill/>
            <a:miter lim="800000"/>
            <a:headEnd/>
            <a:tailEnd/>
          </a:ln>
        </p:spPr>
      </p:pic>
      <p:pic>
        <p:nvPicPr>
          <p:cNvPr id="23" name="Picture 18" descr="IMG_3215">
            <a:extLst>
              <a:ext uri="{FF2B5EF4-FFF2-40B4-BE49-F238E27FC236}">
                <a16:creationId xmlns:a16="http://schemas.microsoft.com/office/drawing/2014/main" id="{1DBE44A9-F954-8B8F-2B61-FF810F751C96}"/>
              </a:ext>
            </a:extLst>
          </p:cNvPr>
          <p:cNvPicPr>
            <a:picLocks noChangeAspect="1" noChangeArrowheads="1"/>
          </p:cNvPicPr>
          <p:nvPr/>
        </p:nvPicPr>
        <p:blipFill>
          <a:blip r:embed="rId7" cstate="print"/>
          <a:srcRect/>
          <a:stretch>
            <a:fillRect/>
          </a:stretch>
        </p:blipFill>
        <p:spPr bwMode="auto">
          <a:xfrm>
            <a:off x="8355073" y="2568395"/>
            <a:ext cx="1587849" cy="1223908"/>
          </a:xfrm>
          <a:prstGeom prst="rect">
            <a:avLst/>
          </a:prstGeom>
          <a:noFill/>
          <a:ln w="9525">
            <a:noFill/>
            <a:miter lim="800000"/>
            <a:headEnd/>
            <a:tailEnd/>
          </a:ln>
        </p:spPr>
      </p:pic>
      <p:sp>
        <p:nvSpPr>
          <p:cNvPr id="24" name="TextBox 23">
            <a:extLst>
              <a:ext uri="{FF2B5EF4-FFF2-40B4-BE49-F238E27FC236}">
                <a16:creationId xmlns:a16="http://schemas.microsoft.com/office/drawing/2014/main" id="{3CB2CD4A-EBCE-4C6A-8330-9560167622E8}"/>
              </a:ext>
            </a:extLst>
          </p:cNvPr>
          <p:cNvSpPr txBox="1"/>
          <p:nvPr/>
        </p:nvSpPr>
        <p:spPr>
          <a:xfrm>
            <a:off x="11103137" y="4406600"/>
            <a:ext cx="1271949" cy="584775"/>
          </a:xfrm>
          <a:prstGeom prst="rect">
            <a:avLst/>
          </a:prstGeom>
          <a:noFill/>
        </p:spPr>
        <p:txBody>
          <a:bodyPr wrap="square">
            <a:spAutoFit/>
          </a:bodyPr>
          <a:lstStyle/>
          <a:p>
            <a:pPr>
              <a:defRPr/>
            </a:pPr>
            <a:r>
              <a:rPr lang="en-US" sz="1600" dirty="0">
                <a:solidFill>
                  <a:schemeClr val="bg1"/>
                </a:solidFill>
                <a:latin typeface="Calibri" panose="020F0502020204030204" pitchFamily="34" charset="0"/>
                <a:cs typeface="Calibri" panose="020F0502020204030204" pitchFamily="34" charset="0"/>
              </a:rPr>
              <a:t>Submit full </a:t>
            </a:r>
          </a:p>
          <a:p>
            <a:pPr>
              <a:defRPr/>
            </a:pPr>
            <a:r>
              <a:rPr lang="en-US" sz="1600" dirty="0">
                <a:solidFill>
                  <a:schemeClr val="bg1"/>
                </a:solidFill>
                <a:latin typeface="Calibri" panose="020F0502020204030204" pitchFamily="34" charset="0"/>
                <a:cs typeface="Calibri" panose="020F0502020204030204" pitchFamily="34" charset="0"/>
              </a:rPr>
              <a:t>proposals</a:t>
            </a:r>
          </a:p>
        </p:txBody>
      </p:sp>
      <p:cxnSp>
        <p:nvCxnSpPr>
          <p:cNvPr id="29" name="Straight Connector 28">
            <a:extLst>
              <a:ext uri="{FF2B5EF4-FFF2-40B4-BE49-F238E27FC236}">
                <a16:creationId xmlns:a16="http://schemas.microsoft.com/office/drawing/2014/main" id="{8173150C-B574-3D37-6DFE-A9D5F0138FE6}"/>
              </a:ext>
            </a:extLst>
          </p:cNvPr>
          <p:cNvCxnSpPr/>
          <p:nvPr/>
        </p:nvCxnSpPr>
        <p:spPr>
          <a:xfrm>
            <a:off x="4483023" y="1690689"/>
            <a:ext cx="0" cy="42672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0" name="Picture 6" descr="IMG_2954">
            <a:extLst>
              <a:ext uri="{FF2B5EF4-FFF2-40B4-BE49-F238E27FC236}">
                <a16:creationId xmlns:a16="http://schemas.microsoft.com/office/drawing/2014/main" id="{C51408BC-4E23-4C22-C8EA-CBDDFC6DE5F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222611" y="4514808"/>
            <a:ext cx="758359" cy="1002019"/>
          </a:xfrm>
          <a:prstGeom prst="rect">
            <a:avLst/>
          </a:prstGeom>
          <a:noFill/>
        </p:spPr>
      </p:pic>
      <p:pic>
        <p:nvPicPr>
          <p:cNvPr id="31" name="Picture 2" descr="IMG_2952">
            <a:extLst>
              <a:ext uri="{FF2B5EF4-FFF2-40B4-BE49-F238E27FC236}">
                <a16:creationId xmlns:a16="http://schemas.microsoft.com/office/drawing/2014/main" id="{192A0D20-1AF2-D9B3-C115-CB3095785229}"/>
              </a:ext>
            </a:extLst>
          </p:cNvPr>
          <p:cNvPicPr>
            <a:picLocks noChangeAspect="1" noChangeArrowheads="1"/>
          </p:cNvPicPr>
          <p:nvPr/>
        </p:nvPicPr>
        <p:blipFill>
          <a:blip r:embed="rId9" cstate="print"/>
          <a:srcRect/>
          <a:stretch>
            <a:fillRect/>
          </a:stretch>
        </p:blipFill>
        <p:spPr bwMode="auto">
          <a:xfrm>
            <a:off x="2832806" y="4039538"/>
            <a:ext cx="1493716" cy="995220"/>
          </a:xfrm>
          <a:prstGeom prst="rect">
            <a:avLst/>
          </a:prstGeom>
          <a:noFill/>
        </p:spPr>
      </p:pic>
      <p:sp>
        <p:nvSpPr>
          <p:cNvPr id="34" name="Rectangle 9">
            <a:extLst>
              <a:ext uri="{FF2B5EF4-FFF2-40B4-BE49-F238E27FC236}">
                <a16:creationId xmlns:a16="http://schemas.microsoft.com/office/drawing/2014/main" id="{2D422899-712A-8A3B-350B-6C639B8106D3}"/>
              </a:ext>
            </a:extLst>
          </p:cNvPr>
          <p:cNvSpPr>
            <a:spLocks noChangeArrowheads="1"/>
          </p:cNvSpPr>
          <p:nvPr/>
        </p:nvSpPr>
        <p:spPr bwMode="auto">
          <a:xfrm>
            <a:off x="7341576" y="4924187"/>
            <a:ext cx="2420891" cy="338554"/>
          </a:xfrm>
          <a:prstGeom prst="rect">
            <a:avLst/>
          </a:prstGeom>
          <a:noFill/>
          <a:ln w="9525">
            <a:noFill/>
            <a:miter lim="800000"/>
            <a:headEnd/>
            <a:tailEnd/>
          </a:ln>
        </p:spPr>
        <p:txBody>
          <a:bodyPr wrap="square">
            <a:spAutoFit/>
          </a:bodyPr>
          <a:lstStyle/>
          <a:p>
            <a:pPr algn="ctr">
              <a:defRPr/>
            </a:pPr>
            <a:r>
              <a:rPr lang="en-US" sz="1600">
                <a:solidFill>
                  <a:schemeClr val="bg1"/>
                </a:solidFill>
                <a:latin typeface="Calibri" panose="020F0502020204030204" pitchFamily="34" charset="0"/>
                <a:cs typeface="Calibri" panose="020F0502020204030204" pitchFamily="34" charset="0"/>
              </a:rPr>
              <a:t>Three virtual meeting days</a:t>
            </a:r>
          </a:p>
        </p:txBody>
      </p:sp>
      <p:cxnSp>
        <p:nvCxnSpPr>
          <p:cNvPr id="36" name="Elbow Connector 35">
            <a:extLst>
              <a:ext uri="{FF2B5EF4-FFF2-40B4-BE49-F238E27FC236}">
                <a16:creationId xmlns:a16="http://schemas.microsoft.com/office/drawing/2014/main" id="{C0590D90-8153-39CA-986A-FC932B0F962C}"/>
              </a:ext>
            </a:extLst>
          </p:cNvPr>
          <p:cNvCxnSpPr>
            <a:cxnSpLocks/>
            <a:stCxn id="20" idx="3"/>
            <a:endCxn id="18" idx="1"/>
          </p:cNvCxnSpPr>
          <p:nvPr/>
        </p:nvCxnSpPr>
        <p:spPr>
          <a:xfrm flipV="1">
            <a:off x="9539416" y="4653598"/>
            <a:ext cx="440402" cy="1447383"/>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61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7C042-E5B9-A212-D3BA-D8382CFED9DC}"/>
              </a:ext>
            </a:extLst>
          </p:cNvPr>
          <p:cNvPicPr>
            <a:picLocks noChangeAspect="1"/>
          </p:cNvPicPr>
          <p:nvPr/>
        </p:nvPicPr>
        <p:blipFill>
          <a:blip r:embed="rId2"/>
          <a:stretch>
            <a:fillRect/>
          </a:stretch>
        </p:blipFill>
        <p:spPr>
          <a:xfrm>
            <a:off x="1250769" y="0"/>
            <a:ext cx="5851071" cy="6858000"/>
          </a:xfrm>
          <a:prstGeom prst="rect">
            <a:avLst/>
          </a:prstGeom>
        </p:spPr>
      </p:pic>
      <p:sp>
        <p:nvSpPr>
          <p:cNvPr id="2" name="Title 1">
            <a:extLst>
              <a:ext uri="{FF2B5EF4-FFF2-40B4-BE49-F238E27FC236}">
                <a16:creationId xmlns:a16="http://schemas.microsoft.com/office/drawing/2014/main" id="{D69766BF-5615-1F5B-C2B8-C0A7F2B78119}"/>
              </a:ext>
            </a:extLst>
          </p:cNvPr>
          <p:cNvSpPr>
            <a:spLocks noGrp="1"/>
          </p:cNvSpPr>
          <p:nvPr>
            <p:ph type="title"/>
          </p:nvPr>
        </p:nvSpPr>
        <p:spPr>
          <a:xfrm>
            <a:off x="8259717" y="5532437"/>
            <a:ext cx="3932283" cy="1325563"/>
          </a:xfrm>
        </p:spPr>
        <p:txBody>
          <a:bodyPr>
            <a:normAutofit/>
          </a:bodyPr>
          <a:lstStyle/>
          <a:p>
            <a:r>
              <a:rPr lang="en-US" sz="2000" dirty="0">
                <a:effectLst>
                  <a:glow rad="326518">
                    <a:srgbClr val="0E0906">
                      <a:alpha val="60000"/>
                    </a:srgbClr>
                  </a:glow>
                </a:effectLst>
              </a:rPr>
              <a:t>https://</a:t>
            </a:r>
            <a:r>
              <a:rPr lang="en-US" sz="2000" dirty="0" err="1">
                <a:effectLst>
                  <a:glow rad="326518">
                    <a:srgbClr val="0E0906">
                      <a:alpha val="60000"/>
                    </a:srgbClr>
                  </a:glow>
                </a:effectLst>
              </a:rPr>
              <a:t>apply.knowinnovation.com</a:t>
            </a:r>
            <a:r>
              <a:rPr lang="en-US" sz="2000" dirty="0">
                <a:effectLst>
                  <a:glow rad="326518">
                    <a:srgbClr val="0E0906">
                      <a:alpha val="60000"/>
                    </a:srgbClr>
                  </a:glow>
                </a:effectLst>
              </a:rPr>
              <a:t>/</a:t>
            </a:r>
            <a:br>
              <a:rPr lang="en-US" sz="2000" dirty="0">
                <a:effectLst>
                  <a:glow rad="326518">
                    <a:srgbClr val="0E0906">
                      <a:alpha val="60000"/>
                    </a:srgbClr>
                  </a:glow>
                </a:effectLst>
              </a:rPr>
            </a:br>
            <a:r>
              <a:rPr lang="en-US" sz="2000" dirty="0" err="1">
                <a:effectLst>
                  <a:glow rad="326518">
                    <a:srgbClr val="0E0906">
                      <a:alpha val="60000"/>
                    </a:srgbClr>
                  </a:glow>
                </a:effectLst>
              </a:rPr>
              <a:t>nasabiosignatures</a:t>
            </a:r>
            <a:r>
              <a:rPr lang="en-US" sz="2000" dirty="0">
                <a:effectLst>
                  <a:glow rad="326518">
                    <a:srgbClr val="0E0906">
                      <a:alpha val="60000"/>
                    </a:srgbClr>
                  </a:glow>
                </a:effectLst>
              </a:rPr>
              <a:t>/</a:t>
            </a:r>
          </a:p>
        </p:txBody>
      </p:sp>
    </p:spTree>
    <p:extLst>
      <p:ext uri="{BB962C8B-B14F-4D97-AF65-F5344CB8AC3E}">
        <p14:creationId xmlns:p14="http://schemas.microsoft.com/office/powerpoint/2010/main" val="396352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2920731" y="66860"/>
            <a:ext cx="6687562" cy="7717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BE4D4"/>
              </a:buClr>
              <a:buSzPts val="4400"/>
              <a:buFont typeface="Calibri"/>
              <a:buNone/>
            </a:pPr>
            <a:r>
              <a:rPr lang="en-US" sz="4000">
                <a:latin typeface="Calibri" panose="020F0502020204030204" pitchFamily="34" charset="0"/>
                <a:cs typeface="Calibri" panose="020F0502020204030204" pitchFamily="34" charset="0"/>
              </a:rPr>
              <a:t>Future Directions </a:t>
            </a:r>
            <a:r>
              <a:rPr lang="en-US" sz="3600">
                <a:latin typeface="Calibri" panose="020F0502020204030204" pitchFamily="34" charset="0"/>
                <a:cs typeface="Calibri" panose="020F0502020204030204" pitchFamily="34" charset="0"/>
              </a:rPr>
              <a:t>:</a:t>
            </a:r>
            <a:endParaRPr sz="3600">
              <a:latin typeface="Calibri" panose="020F0502020204030204" pitchFamily="34" charset="0"/>
              <a:cs typeface="Calibri" panose="020F0502020204030204" pitchFamily="34" charset="0"/>
            </a:endParaRPr>
          </a:p>
        </p:txBody>
      </p:sp>
      <p:sp>
        <p:nvSpPr>
          <p:cNvPr id="185" name="Google Shape;185;p24"/>
          <p:cNvSpPr txBox="1">
            <a:spLocks noGrp="1"/>
          </p:cNvSpPr>
          <p:nvPr>
            <p:ph type="body" idx="1"/>
          </p:nvPr>
        </p:nvSpPr>
        <p:spPr>
          <a:xfrm>
            <a:off x="2502245" y="982662"/>
            <a:ext cx="9138693" cy="4351338"/>
          </a:xfrm>
          <a:prstGeom prst="rect">
            <a:avLst/>
          </a:prstGeom>
          <a:noFill/>
          <a:ln>
            <a:noFill/>
          </a:ln>
        </p:spPr>
        <p:txBody>
          <a:bodyPr spcFirstLastPara="1" wrap="square" lIns="91425" tIns="45700" rIns="91425" bIns="45700" anchor="t" anchorCtr="0">
            <a:noAutofit/>
          </a:bodyPr>
          <a:lstStyle/>
          <a:p>
            <a:pPr marL="0" indent="457200">
              <a:spcBef>
                <a:spcPts val="0"/>
              </a:spcBef>
            </a:pPr>
            <a:r>
              <a:rPr lang="en-US" sz="1800" kern="100" dirty="0">
                <a:effectLst/>
                <a:latin typeface="Calibri" panose="020F0502020204030204" pitchFamily="34" charset="0"/>
                <a:ea typeface="Calibri" panose="020F0502020204030204" pitchFamily="34" charset="0"/>
                <a:cs typeface="Calibri" panose="020F0502020204030204" pitchFamily="34" charset="0"/>
              </a:rPr>
              <a:t>Increased cross-divisional &amp; cross-directorate activity in Astrobiology at NASA.</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buNone/>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US" sz="1800" kern="100" dirty="0">
                <a:latin typeface="Calibri" panose="020F0502020204030204" pitchFamily="34" charset="0"/>
                <a:ea typeface="Calibri" panose="020F0502020204030204" pitchFamily="34" charset="0"/>
                <a:cs typeface="Calibri" panose="020F0502020204030204" pitchFamily="34" charset="0"/>
              </a:rPr>
              <a:t>	</a:t>
            </a:r>
          </a:p>
          <a:p>
            <a:pPr marL="0" marR="0" indent="457200">
              <a:spcBef>
                <a:spcPts val="0"/>
              </a:spcBef>
              <a:spcAft>
                <a:spcPts val="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r>
              <a:rPr lang="en-US" sz="1800" kern="100" dirty="0">
                <a:latin typeface="Calibri" panose="020F0502020204030204" pitchFamily="34" charset="0"/>
                <a:ea typeface="Calibri" panose="020F0502020204030204" pitchFamily="34" charset="0"/>
                <a:cs typeface="Calibri" panose="020F0502020204030204" pitchFamily="34" charset="0"/>
              </a:rPr>
              <a:t>Interagency programs  (NSF, USGS, NIH…).</a:t>
            </a:r>
          </a:p>
          <a:p>
            <a:pPr marL="0" marR="0" indent="457200">
              <a:spcBef>
                <a:spcPts val="0"/>
              </a:spcBef>
              <a:spcAft>
                <a:spcPts val="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r>
              <a:rPr lang="en-US" sz="1800" kern="100" dirty="0">
                <a:latin typeface="Calibri" panose="020F0502020204030204" pitchFamily="34" charset="0"/>
                <a:ea typeface="Calibri" panose="020F0502020204030204" pitchFamily="34" charset="0"/>
                <a:cs typeface="Calibri" panose="020F0502020204030204" pitchFamily="34" charset="0"/>
              </a:rPr>
              <a:t>Revitalized international connections &amp; collaborations.</a:t>
            </a:r>
          </a:p>
          <a:p>
            <a:pPr marL="0" marR="0" indent="457200">
              <a:spcBef>
                <a:spcPts val="0"/>
              </a:spcBef>
              <a:spcAft>
                <a:spcPts val="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r>
              <a:rPr lang="en-US" sz="1800" kern="100" dirty="0">
                <a:latin typeface="Calibri" panose="020F0502020204030204" pitchFamily="34" charset="0"/>
                <a:ea typeface="Calibri" panose="020F0502020204030204" pitchFamily="34" charset="0"/>
                <a:cs typeface="Calibri" panose="020F0502020204030204" pitchFamily="34" charset="0"/>
              </a:rPr>
              <a:t>Public/private partnerships.</a:t>
            </a: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p>
          <a:p>
            <a:pPr marL="228600" lvl="0" indent="-50800" algn="l" rtl="0">
              <a:lnSpc>
                <a:spcPct val="90000"/>
              </a:lnSpc>
              <a:spcBef>
                <a:spcPts val="0"/>
              </a:spcBef>
              <a:spcAft>
                <a:spcPts val="0"/>
              </a:spcAft>
              <a:buClr>
                <a:srgbClr val="FBE4D4"/>
              </a:buClr>
              <a:buSzPts val="2800"/>
              <a:buNone/>
            </a:pPr>
            <a:endParaRPr sz="1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FDCC39C-6842-CF49-3641-0E890480B736}"/>
              </a:ext>
            </a:extLst>
          </p:cNvPr>
          <p:cNvSpPr txBox="1"/>
          <p:nvPr/>
        </p:nvSpPr>
        <p:spPr>
          <a:xfrm>
            <a:off x="9816662" y="294969"/>
            <a:ext cx="623889" cy="369332"/>
          </a:xfrm>
          <a:prstGeom prst="rect">
            <a:avLst/>
          </a:prstGeom>
          <a:noFill/>
        </p:spPr>
        <p:txBody>
          <a:bodyPr wrap="none" rtlCol="0">
            <a:spAutoFit/>
          </a:bodyPr>
          <a:lstStyle/>
          <a:p>
            <a:r>
              <a:rPr lang="en-US">
                <a:solidFill>
                  <a:schemeClr val="accent2">
                    <a:lumMod val="20000"/>
                    <a:lumOff val="80000"/>
                  </a:schemeClr>
                </a:solidFill>
                <a:latin typeface="Calibri" panose="020F0502020204030204" pitchFamily="34" charset="0"/>
                <a:cs typeface="Calibri" panose="020F0502020204030204" pitchFamily="34" charset="0"/>
              </a:rPr>
              <a:t>(</a:t>
            </a:r>
            <a:r>
              <a:rPr lang="en-US" sz="1800">
                <a:solidFill>
                  <a:schemeClr val="accent2">
                    <a:lumMod val="20000"/>
                    <a:lumOff val="80000"/>
                  </a:schemeClr>
                </a:solidFill>
                <a:latin typeface="Calibri" panose="020F0502020204030204" pitchFamily="34" charset="0"/>
                <a:cs typeface="Calibri" panose="020F0502020204030204" pitchFamily="34" charset="0"/>
              </a:rPr>
              <a:t>1/2</a:t>
            </a:r>
            <a:r>
              <a:rPr lang="en-US">
                <a:solidFill>
                  <a:schemeClr val="accent2">
                    <a:lumMod val="20000"/>
                    <a:lumOff val="80000"/>
                  </a:schemeClr>
                </a:solidFill>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A7C9F27C-6023-B752-D5F5-2A1EADDBC23C}"/>
              </a:ext>
            </a:extLst>
          </p:cNvPr>
          <p:cNvSpPr txBox="1"/>
          <p:nvPr/>
        </p:nvSpPr>
        <p:spPr>
          <a:xfrm>
            <a:off x="6495393" y="5171090"/>
            <a:ext cx="45719" cy="307777"/>
          </a:xfrm>
          <a:prstGeom prst="rect">
            <a:avLst/>
          </a:prstGeom>
          <a:noFill/>
        </p:spPr>
        <p:txBody>
          <a:bodyPr wrap="square" rtlCol="0">
            <a:spAutoFit/>
          </a:bodyPr>
          <a:lstStyle/>
          <a:p>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C03C821-BF08-79AF-A062-FFE9BADFB4A3}"/>
              </a:ext>
            </a:extLst>
          </p:cNvPr>
          <p:cNvSpPr txBox="1"/>
          <p:nvPr/>
        </p:nvSpPr>
        <p:spPr>
          <a:xfrm>
            <a:off x="3428211" y="1376705"/>
            <a:ext cx="6180082" cy="738664"/>
          </a:xfrm>
          <a:prstGeom prst="rect">
            <a:avLst/>
          </a:prstGeom>
          <a:solidFill>
            <a:schemeClr val="accent5">
              <a:lumMod val="75000"/>
            </a:schemeClr>
          </a:solidFill>
        </p:spPr>
        <p:txBody>
          <a:bodyPr wrap="square">
            <a:spAutoFit/>
          </a:bodyPr>
          <a:lstStyle/>
          <a:p>
            <a:pPr marL="0" indent="0">
              <a:spcBef>
                <a:spcPts val="0"/>
              </a:spcBef>
              <a:buNone/>
            </a:pPr>
            <a:r>
              <a:rPr lang="en-US" sz="1400" kern="100" dirty="0">
                <a:solidFill>
                  <a:schemeClr val="bg1"/>
                </a:solidFill>
                <a:latin typeface="Calibri" panose="020F0502020204030204" pitchFamily="34" charset="0"/>
                <a:ea typeface="Calibri" panose="020F0502020204030204" pitchFamily="34" charset="0"/>
                <a:cs typeface="Calibri" panose="020F0502020204030204" pitchFamily="34" charset="0"/>
              </a:rPr>
              <a:t>The current divisional structure within the Science Mission Directorate largely predates the discovery of exoplanets and significant placement of the search for life as a cross-cutting theme for NASA science.</a:t>
            </a:r>
          </a:p>
        </p:txBody>
      </p:sp>
      <p:sp>
        <p:nvSpPr>
          <p:cNvPr id="9" name="TextBox 8">
            <a:extLst>
              <a:ext uri="{FF2B5EF4-FFF2-40B4-BE49-F238E27FC236}">
                <a16:creationId xmlns:a16="http://schemas.microsoft.com/office/drawing/2014/main" id="{632EE7E4-5C00-E2EE-8B85-1BC4250909C3}"/>
              </a:ext>
            </a:extLst>
          </p:cNvPr>
          <p:cNvSpPr txBox="1"/>
          <p:nvPr/>
        </p:nvSpPr>
        <p:spPr>
          <a:xfrm>
            <a:off x="3481381" y="2259446"/>
            <a:ext cx="4552113" cy="1077218"/>
          </a:xfrm>
          <a:prstGeom prst="rect">
            <a:avLst/>
          </a:prstGeom>
          <a:noFill/>
        </p:spPr>
        <p:txBody>
          <a:bodyPr wrap="square">
            <a:spAutoFit/>
          </a:bodyPr>
          <a:lstStyle/>
          <a:p>
            <a:pPr marL="0" indent="0">
              <a:spcBef>
                <a:spcPts val="0"/>
              </a:spcBef>
              <a:buNone/>
            </a:pPr>
            <a:r>
              <a:rPr lang="en-US" sz="1600" kern="100" dirty="0">
                <a:solidFill>
                  <a:schemeClr val="tx2"/>
                </a:solidFill>
                <a:latin typeface="Calibri" panose="020F0502020204030204" pitchFamily="34" charset="0"/>
                <a:ea typeface="Calibri" panose="020F0502020204030204" pitchFamily="34" charset="0"/>
                <a:cs typeface="Calibri" panose="020F0502020204030204" pitchFamily="34" charset="0"/>
              </a:rPr>
              <a:t>Goal: </a:t>
            </a:r>
            <a:r>
              <a:rPr lang="en-US" sz="1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Raise visibility of </a:t>
            </a:r>
            <a:r>
              <a:rPr lang="en-US" sz="1600" kern="10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astrobio</a:t>
            </a:r>
            <a:r>
              <a:rPr lang="en-US" sz="1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program, increase connectivity. Look to bolster existing activities with new models for support of interdisciplinary, cross-divisional research projects. </a:t>
            </a:r>
            <a:endParaRPr lang="en-US" sz="1600" kern="1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descr="People playing cat's cradle stock photo">
            <a:extLst>
              <a:ext uri="{FF2B5EF4-FFF2-40B4-BE49-F238E27FC236}">
                <a16:creationId xmlns:a16="http://schemas.microsoft.com/office/drawing/2014/main" id="{D7CFEBB4-21CE-C573-EE1C-AFCE689571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73471" y="2198124"/>
            <a:ext cx="3818529" cy="254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402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183"/>
        <p:cNvGrpSpPr/>
        <p:nvPr/>
      </p:nvGrpSpPr>
      <p:grpSpPr>
        <a:xfrm>
          <a:off x="0" y="0"/>
          <a:ext cx="0" cy="0"/>
          <a:chOff x="0" y="0"/>
          <a:chExt cx="0" cy="0"/>
        </a:xfrm>
      </p:grpSpPr>
      <p:sp>
        <p:nvSpPr>
          <p:cNvPr id="185" name="Google Shape;185;p24"/>
          <p:cNvSpPr txBox="1">
            <a:spLocks noGrp="1"/>
          </p:cNvSpPr>
          <p:nvPr>
            <p:ph type="body" idx="1"/>
          </p:nvPr>
        </p:nvSpPr>
        <p:spPr>
          <a:xfrm>
            <a:off x="2619355" y="955146"/>
            <a:ext cx="6598786" cy="4351338"/>
          </a:xfrm>
          <a:prstGeom prst="rect">
            <a:avLst/>
          </a:prstGeom>
          <a:noFill/>
          <a:ln>
            <a:noFill/>
          </a:ln>
        </p:spPr>
        <p:txBody>
          <a:bodyPr spcFirstLastPara="1" wrap="square" lIns="91425" tIns="45700" rIns="91425" bIns="45700" anchor="t" anchorCtr="0">
            <a:noAutofit/>
          </a:bodyPr>
          <a:lstStyle/>
          <a:p>
            <a:pPr marL="0" marR="0" indent="0">
              <a:spcBef>
                <a:spcPts val="0"/>
              </a:spcBef>
              <a:spcAft>
                <a:spcPts val="0"/>
              </a:spcAft>
              <a:buNone/>
            </a:pPr>
            <a:r>
              <a:rPr lang="en-US" sz="1800" kern="100">
                <a:effectLst/>
                <a:latin typeface="Calibri" panose="020F0502020204030204" pitchFamily="34" charset="0"/>
                <a:ea typeface="Calibri" panose="020F0502020204030204" pitchFamily="34" charset="0"/>
                <a:cs typeface="Calibri" panose="020F0502020204030204" pitchFamily="34" charset="0"/>
              </a:rPr>
              <a:t> </a:t>
            </a:r>
          </a:p>
          <a:p>
            <a:pPr marL="457200" marR="0">
              <a:spcBef>
                <a:spcPts val="0"/>
              </a:spcBef>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Post discovery planning/imagining</a:t>
            </a:r>
          </a:p>
          <a:p>
            <a:pPr marL="114300" marR="0" indent="0">
              <a:spcBef>
                <a:spcPts val="0"/>
              </a:spcBef>
              <a:spcAft>
                <a:spcPts val="0"/>
              </a:spcAft>
              <a:buNone/>
            </a:pPr>
            <a:r>
              <a:rPr lang="en-US" sz="1800" kern="100">
                <a:effectLst/>
                <a:latin typeface="Calibri" panose="020F0502020204030204" pitchFamily="34" charset="0"/>
                <a:ea typeface="Calibri" panose="020F0502020204030204" pitchFamily="34" charset="0"/>
                <a:cs typeface="Calibri" panose="020F0502020204030204" pitchFamily="34" charset="0"/>
              </a:rPr>
              <a:t>	– communication.</a:t>
            </a:r>
          </a:p>
          <a:p>
            <a:pPr marL="114300" marR="0" indent="0">
              <a:spcBef>
                <a:spcPts val="0"/>
              </a:spcBef>
              <a:spcAft>
                <a:spcPts val="0"/>
              </a:spcAft>
              <a:buNone/>
            </a:pPr>
            <a:r>
              <a:rPr lang="en-US" sz="1800" kern="100">
                <a:latin typeface="Calibri" panose="020F0502020204030204" pitchFamily="34" charset="0"/>
                <a:ea typeface="Calibri" panose="020F0502020204030204" pitchFamily="34" charset="0"/>
                <a:cs typeface="Calibri" panose="020F0502020204030204" pitchFamily="34" charset="0"/>
              </a:rPr>
              <a:t>	</a:t>
            </a:r>
            <a:r>
              <a:rPr lang="en-US" sz="1800" kern="100">
                <a:effectLst/>
                <a:latin typeface="Calibri" panose="020F0502020204030204" pitchFamily="34" charset="0"/>
                <a:ea typeface="Calibri" panose="020F0502020204030204" pitchFamily="34" charset="0"/>
                <a:cs typeface="Calibri" panose="020F0502020204030204" pitchFamily="34" charset="0"/>
              </a:rPr>
              <a:t>-- science.  </a:t>
            </a:r>
          </a:p>
          <a:p>
            <a:pPr marL="114300" marR="0" indent="0">
              <a:spcBef>
                <a:spcPts val="0"/>
              </a:spcBef>
              <a:spcAft>
                <a:spcPts val="0"/>
              </a:spcAft>
              <a:buNone/>
            </a:pPr>
            <a:r>
              <a:rPr lang="en-US" sz="1800" kern="100">
                <a:effectLst/>
                <a:latin typeface="Calibri" panose="020F0502020204030204" pitchFamily="34" charset="0"/>
                <a:ea typeface="Calibri" panose="020F0502020204030204" pitchFamily="34" charset="0"/>
                <a:cs typeface="Calibri" panose="020F0502020204030204" pitchFamily="34" charset="0"/>
              </a:rPr>
              <a:t> </a:t>
            </a: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Astrobiology &amp; global sustainability/Anthropocene/</a:t>
            </a:r>
          </a:p>
          <a:p>
            <a:pPr marL="457200" lvl="1" indent="0">
              <a:spcBef>
                <a:spcPts val="0"/>
              </a:spcBef>
              <a:buNone/>
            </a:pPr>
            <a:r>
              <a:rPr lang="en-US" sz="1400" kern="100">
                <a:latin typeface="Calibri" panose="020F0502020204030204" pitchFamily="34" charset="0"/>
                <a:ea typeface="Calibri" panose="020F0502020204030204" pitchFamily="34" charset="0"/>
                <a:cs typeface="Calibri" panose="020F0502020204030204" pitchFamily="34" charset="0"/>
              </a:rPr>
              <a:t>			</a:t>
            </a:r>
            <a:r>
              <a:rPr lang="en-US" sz="1800" kern="100">
                <a:effectLst/>
                <a:latin typeface="Calibri" panose="020F0502020204030204" pitchFamily="34" charset="0"/>
                <a:ea typeface="Calibri" panose="020F0502020204030204" pitchFamily="34" charset="0"/>
                <a:cs typeface="Calibri" panose="020F0502020204030204" pitchFamily="34" charset="0"/>
              </a:rPr>
              <a:t>future of life/</a:t>
            </a:r>
            <a:r>
              <a:rPr lang="en-US" sz="1800" kern="100" err="1">
                <a:effectLst/>
                <a:latin typeface="Calibri" panose="020F0502020204030204" pitchFamily="34" charset="0"/>
                <a:ea typeface="Calibri" panose="020F0502020204030204" pitchFamily="34" charset="0"/>
                <a:cs typeface="Calibri" panose="020F0502020204030204" pitchFamily="34" charset="0"/>
              </a:rPr>
              <a:t>technosignatures</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kern="100">
                <a:effectLst/>
                <a:latin typeface="Calibri" panose="020F0502020204030204" pitchFamily="34" charset="0"/>
                <a:ea typeface="Calibri" panose="020F0502020204030204" pitchFamily="34" charset="0"/>
                <a:cs typeface="Calibri" panose="020F0502020204030204" pitchFamily="34" charset="0"/>
              </a:rPr>
              <a:t> </a:t>
            </a:r>
          </a:p>
          <a:p>
            <a:pPr marL="0" marR="0" indent="457200">
              <a:spcBef>
                <a:spcPts val="0"/>
              </a:spcBef>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Transformative potential of new technologies: AI, </a:t>
            </a:r>
          </a:p>
          <a:p>
            <a:pPr marL="0" marR="0" indent="0">
              <a:spcBef>
                <a:spcPts val="0"/>
              </a:spcBef>
              <a:spcAft>
                <a:spcPts val="0"/>
              </a:spcAft>
              <a:buNone/>
            </a:pPr>
            <a:r>
              <a:rPr lang="en-US" sz="1800" kern="100">
                <a:latin typeface="Calibri" panose="020F0502020204030204" pitchFamily="34" charset="0"/>
                <a:ea typeface="Calibri" panose="020F0502020204030204" pitchFamily="34" charset="0"/>
                <a:cs typeface="Calibri" panose="020F0502020204030204" pitchFamily="34" charset="0"/>
              </a:rPr>
              <a:t>		</a:t>
            </a:r>
            <a:r>
              <a:rPr lang="en-US" sz="1800" kern="100">
                <a:effectLst/>
                <a:latin typeface="Calibri" panose="020F0502020204030204" pitchFamily="34" charset="0"/>
                <a:ea typeface="Calibri" panose="020F0502020204030204" pitchFamily="34" charset="0"/>
                <a:cs typeface="Calibri" panose="020F0502020204030204" pitchFamily="34" charset="0"/>
              </a:rPr>
              <a:t>machine learning, networked </a:t>
            </a:r>
            <a:r>
              <a:rPr lang="en-US" sz="1800" kern="100" err="1">
                <a:effectLst/>
                <a:latin typeface="Calibri" panose="020F0502020204030204" pitchFamily="34" charset="0"/>
                <a:ea typeface="Calibri" panose="020F0502020204030204" pitchFamily="34" charset="0"/>
                <a:cs typeface="Calibri" panose="020F0502020204030204" pitchFamily="34" charset="0"/>
              </a:rPr>
              <a:t>smallsats</a:t>
            </a:r>
            <a:r>
              <a:rPr lang="en-US" sz="1800" kern="100">
                <a:latin typeface="Calibri" panose="020F0502020204030204" pitchFamily="34" charset="0"/>
                <a:ea typeface="Calibri" panose="020F0502020204030204" pitchFamily="34" charset="0"/>
                <a:cs typeface="Calibri" panose="020F0502020204030204" pitchFamily="34" charset="0"/>
              </a:rPr>
              <a:t>…</a:t>
            </a: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457200">
              <a:spcBef>
                <a:spcPts val="0"/>
              </a:spcBef>
              <a:spcAft>
                <a:spcPts val="0"/>
              </a:spcAft>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kern="100">
                <a:effectLst/>
                <a:latin typeface="Calibri" panose="020F0502020204030204" pitchFamily="34" charset="0"/>
                <a:ea typeface="Calibri" panose="020F0502020204030204" pitchFamily="34" charset="0"/>
                <a:cs typeface="Calibri" panose="020F0502020204030204" pitchFamily="34" charset="0"/>
              </a:rPr>
              <a:t> </a:t>
            </a:r>
          </a:p>
          <a:p>
            <a:pPr marL="0" marR="0" indent="457200">
              <a:spcBef>
                <a:spcPts val="0"/>
              </a:spcBef>
              <a:spcAft>
                <a:spcPts val="0"/>
              </a:spcAft>
            </a:pPr>
            <a:r>
              <a:rPr lang="en-US" sz="1800" kern="100">
                <a:effectLst/>
                <a:latin typeface="Calibri" panose="020F0502020204030204" pitchFamily="34" charset="0"/>
                <a:ea typeface="Calibri" panose="020F0502020204030204" pitchFamily="34" charset="0"/>
                <a:cs typeface="Calibri" panose="020F0502020204030204" pitchFamily="34" charset="0"/>
              </a:rPr>
              <a:t>Ethical issues in fieldwork, exploration</a:t>
            </a:r>
          </a:p>
          <a:p>
            <a:pPr marL="228600" lvl="0" indent="-50800" algn="l" rtl="0">
              <a:lnSpc>
                <a:spcPct val="90000"/>
              </a:lnSpc>
              <a:spcBef>
                <a:spcPts val="0"/>
              </a:spcBef>
              <a:spcAft>
                <a:spcPts val="0"/>
              </a:spcAft>
              <a:buClr>
                <a:srgbClr val="FBE4D4"/>
              </a:buClr>
              <a:buSzPts val="2800"/>
              <a:buNone/>
            </a:pPr>
            <a:endParaRPr sz="18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FDCC39C-6842-CF49-3641-0E890480B736}"/>
              </a:ext>
            </a:extLst>
          </p:cNvPr>
          <p:cNvSpPr txBox="1"/>
          <p:nvPr/>
        </p:nvSpPr>
        <p:spPr>
          <a:xfrm>
            <a:off x="9816662" y="294969"/>
            <a:ext cx="623889" cy="369332"/>
          </a:xfrm>
          <a:prstGeom prst="rect">
            <a:avLst/>
          </a:prstGeom>
          <a:noFill/>
        </p:spPr>
        <p:txBody>
          <a:bodyPr wrap="none" rtlCol="0">
            <a:spAutoFit/>
          </a:bodyPr>
          <a:lstStyle/>
          <a:p>
            <a:r>
              <a:rPr lang="en-US">
                <a:solidFill>
                  <a:schemeClr val="accent2">
                    <a:lumMod val="20000"/>
                    <a:lumOff val="80000"/>
                  </a:schemeClr>
                </a:solidFill>
                <a:latin typeface="Calibri" panose="020F0502020204030204" pitchFamily="34" charset="0"/>
                <a:cs typeface="Calibri" panose="020F0502020204030204" pitchFamily="34" charset="0"/>
              </a:rPr>
              <a:t>(</a:t>
            </a:r>
            <a:r>
              <a:rPr lang="en-US" sz="1800">
                <a:solidFill>
                  <a:schemeClr val="accent2">
                    <a:lumMod val="20000"/>
                    <a:lumOff val="80000"/>
                  </a:schemeClr>
                </a:solidFill>
                <a:latin typeface="Calibri" panose="020F0502020204030204" pitchFamily="34" charset="0"/>
                <a:cs typeface="Calibri" panose="020F0502020204030204" pitchFamily="34" charset="0"/>
              </a:rPr>
              <a:t>2/2</a:t>
            </a:r>
            <a:r>
              <a:rPr lang="en-US">
                <a:solidFill>
                  <a:schemeClr val="accent2">
                    <a:lumMod val="20000"/>
                    <a:lumOff val="80000"/>
                  </a:schemeClr>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1589F3B5-30C0-6D0F-7A2E-84B9619BA9B1}"/>
              </a:ext>
            </a:extLst>
          </p:cNvPr>
          <p:cNvSpPr txBox="1"/>
          <p:nvPr/>
        </p:nvSpPr>
        <p:spPr>
          <a:xfrm>
            <a:off x="3827661" y="2196156"/>
            <a:ext cx="7166919" cy="1200329"/>
          </a:xfrm>
          <a:prstGeom prst="rect">
            <a:avLst/>
          </a:prstGeom>
          <a:solidFill>
            <a:schemeClr val="accent5">
              <a:lumMod val="75000"/>
            </a:schemeClr>
          </a:solidFill>
        </p:spPr>
        <p:txBody>
          <a:bodyPr wrap="square">
            <a:spAutoFit/>
          </a:bodyPr>
          <a:lstStyle/>
          <a:p>
            <a:pPr marL="114300" marR="0" indent="0">
              <a:spcBef>
                <a:spcPts val="0"/>
              </a:spcBef>
              <a:spcAft>
                <a:spcPts val="0"/>
              </a:spcAft>
              <a:buNone/>
            </a:pPr>
            <a:r>
              <a:rPr lang="en-US" sz="18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If we succeed in “finding life” that is not the end but a new beginning for Astrobiology. </a:t>
            </a:r>
          </a:p>
          <a:p>
            <a:pPr marL="114300" marR="0" indent="0">
              <a:spcBef>
                <a:spcPts val="0"/>
              </a:spcBef>
              <a:spcAft>
                <a:spcPts val="0"/>
              </a:spcAft>
              <a:buNone/>
            </a:pPr>
            <a:r>
              <a:rPr lang="en-US" sz="1800" kern="100">
                <a:solidFill>
                  <a:schemeClr val="bg1"/>
                </a:solidFill>
                <a:latin typeface="Calibri" panose="020F0502020204030204" pitchFamily="34" charset="0"/>
                <a:ea typeface="Calibri" panose="020F0502020204030204" pitchFamily="34" charset="0"/>
                <a:cs typeface="Calibri" panose="020F0502020204030204" pitchFamily="34" charset="0"/>
              </a:rPr>
              <a:t>Comparative planetology -&gt; comparative biospheres, biochemistries, etc.   </a:t>
            </a:r>
          </a:p>
          <a:p>
            <a:pPr marL="114300" marR="0" indent="0">
              <a:spcBef>
                <a:spcPts val="0"/>
              </a:spcBef>
              <a:spcAft>
                <a:spcPts val="0"/>
              </a:spcAft>
              <a:buNone/>
            </a:pPr>
            <a:r>
              <a:rPr lang="en-US" sz="1800" kern="100">
                <a:solidFill>
                  <a:schemeClr val="bg1"/>
                </a:solidFill>
                <a:latin typeface="Calibri" panose="020F0502020204030204" pitchFamily="34" charset="0"/>
                <a:ea typeface="Calibri" panose="020F0502020204030204" pitchFamily="34" charset="0"/>
                <a:cs typeface="Calibri" panose="020F0502020204030204" pitchFamily="34" charset="0"/>
              </a:rPr>
              <a:t>What would that science look like?</a:t>
            </a:r>
          </a:p>
        </p:txBody>
      </p:sp>
      <p:pic>
        <p:nvPicPr>
          <p:cNvPr id="7" name="Picture 6">
            <a:extLst>
              <a:ext uri="{FF2B5EF4-FFF2-40B4-BE49-F238E27FC236}">
                <a16:creationId xmlns:a16="http://schemas.microsoft.com/office/drawing/2014/main" id="{DAE57C07-FBA0-999A-642F-4CDC4AF4ED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8205" y="3427914"/>
            <a:ext cx="2895878" cy="3578646"/>
          </a:xfrm>
          <a:prstGeom prst="rect">
            <a:avLst/>
          </a:prstGeom>
        </p:spPr>
      </p:pic>
      <p:sp>
        <p:nvSpPr>
          <p:cNvPr id="8" name="Google Shape;184;p24">
            <a:extLst>
              <a:ext uri="{FF2B5EF4-FFF2-40B4-BE49-F238E27FC236}">
                <a16:creationId xmlns:a16="http://schemas.microsoft.com/office/drawing/2014/main" id="{1967891A-3610-331D-523D-BAF60F60B273}"/>
              </a:ext>
            </a:extLst>
          </p:cNvPr>
          <p:cNvSpPr txBox="1">
            <a:spLocks noGrp="1"/>
          </p:cNvSpPr>
          <p:nvPr>
            <p:ph type="title"/>
          </p:nvPr>
        </p:nvSpPr>
        <p:spPr>
          <a:xfrm>
            <a:off x="2920731" y="66860"/>
            <a:ext cx="6687562" cy="7717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BE4D4"/>
              </a:buClr>
              <a:buSzPts val="4400"/>
              <a:buFont typeface="Calibri"/>
              <a:buNone/>
            </a:pPr>
            <a:r>
              <a:rPr lang="en-US" sz="4000">
                <a:latin typeface="Calibri" panose="020F0502020204030204" pitchFamily="34" charset="0"/>
                <a:cs typeface="Calibri" panose="020F0502020204030204" pitchFamily="34" charset="0"/>
              </a:rPr>
              <a:t>Future Directions </a:t>
            </a:r>
            <a:r>
              <a:rPr lang="en-US" sz="3600">
                <a:latin typeface="Calibri" panose="020F0502020204030204" pitchFamily="34" charset="0"/>
                <a:cs typeface="Calibri" panose="020F0502020204030204" pitchFamily="34" charset="0"/>
              </a:rPr>
              <a:t>:</a:t>
            </a:r>
            <a:endParaRPr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385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2797936" y="-10510"/>
            <a:ext cx="855586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BE4D4"/>
              </a:buClr>
              <a:buSzPts val="4400"/>
              <a:buFont typeface="Calibri"/>
              <a:buNone/>
            </a:pPr>
            <a:r>
              <a:rPr lang="en-US" sz="3200"/>
              <a:t>Strategic input into existing programs:</a:t>
            </a:r>
            <a:endParaRPr sz="3200"/>
          </a:p>
        </p:txBody>
      </p:sp>
      <p:sp>
        <p:nvSpPr>
          <p:cNvPr id="185" name="Google Shape;185;p24"/>
          <p:cNvSpPr txBox="1">
            <a:spLocks noGrp="1"/>
          </p:cNvSpPr>
          <p:nvPr>
            <p:ph type="body" idx="1"/>
          </p:nvPr>
        </p:nvSpPr>
        <p:spPr>
          <a:xfrm>
            <a:off x="2464303" y="1315053"/>
            <a:ext cx="9200476" cy="4937251"/>
          </a:xfrm>
          <a:prstGeom prst="rect">
            <a:avLst/>
          </a:prstGeom>
          <a:solidFill>
            <a:schemeClr val="tx1">
              <a:alpha val="46867"/>
            </a:schemeClr>
          </a:solidFill>
          <a:ln>
            <a:noFill/>
          </a:ln>
        </p:spPr>
        <p:txBody>
          <a:bodyPr spcFirstLastPara="1" wrap="square" lIns="91425" tIns="45700" rIns="91425" bIns="45700" anchor="t" anchorCtr="0">
            <a:normAutofit fontScale="70000" lnSpcReduction="20000"/>
          </a:bodyPr>
          <a:lstStyle/>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Additional models of support and structure for RCNs: Are we maximizing openness, transparency, regular processes?  </a:t>
            </a:r>
          </a:p>
          <a:p>
            <a:pPr marL="228600" indent="-50800">
              <a:spcBef>
                <a:spcPts val="0"/>
              </a:spcBef>
              <a:buSzPts val="2800"/>
              <a:buNone/>
            </a:pPr>
            <a:endParaRPr lang="en-US" sz="2900" kern="100">
              <a:effectLst/>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r>
              <a:rPr lang="en-US" sz="2900" kern="100" err="1">
                <a:latin typeface="Calibri" panose="020F0502020204030204" pitchFamily="34" charset="0"/>
                <a:ea typeface="Calibri" panose="020F0502020204030204" pitchFamily="34" charset="0"/>
                <a:cs typeface="Times New Roman" panose="02020603050405020304" pitchFamily="18" charset="0"/>
              </a:rPr>
              <a:t>NExSS</a:t>
            </a:r>
            <a:r>
              <a:rPr lang="en-US" sz="2900" kern="100">
                <a:latin typeface="Calibri" panose="020F0502020204030204" pitchFamily="34" charset="0"/>
                <a:ea typeface="Calibri" panose="020F0502020204030204" pitchFamily="34" charset="0"/>
                <a:cs typeface="Times New Roman" panose="02020603050405020304" pitchFamily="18" charset="0"/>
              </a:rPr>
              <a:t> Review.</a:t>
            </a:r>
          </a:p>
          <a:p>
            <a:pPr marL="228600" indent="-50800">
              <a:spcBef>
                <a:spcPts val="0"/>
              </a:spcBef>
              <a:buSzPts val="2800"/>
              <a:buNone/>
            </a:pPr>
            <a:endParaRPr lang="en-US" sz="2900" kern="100">
              <a:effectLst/>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endParaRPr lang="en-US" sz="2900" kern="100">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How does RCN structure affect overall cohesiveness of larger community?</a:t>
            </a:r>
          </a:p>
          <a:p>
            <a:pPr marL="228600" indent="-50800">
              <a:spcBef>
                <a:spcPts val="0"/>
              </a:spcBef>
              <a:buSzPts val="2800"/>
              <a:buNone/>
            </a:pPr>
            <a:endParaRPr lang="en-US" sz="2900" kern="100">
              <a:effectLst/>
              <a:latin typeface="Calibri" panose="020F0502020204030204" pitchFamily="34" charset="0"/>
              <a:ea typeface="Calibri" panose="020F0502020204030204" pitchFamily="34" charset="0"/>
              <a:cs typeface="Times New Roman" panose="02020603050405020304" pitchFamily="18" charset="0"/>
            </a:endParaRPr>
          </a:p>
          <a:p>
            <a:pPr marL="228600" lvl="0" indent="-50800" algn="l" rtl="0">
              <a:lnSpc>
                <a:spcPct val="90000"/>
              </a:lnSpc>
              <a:spcBef>
                <a:spcPts val="0"/>
              </a:spcBef>
              <a:spcAft>
                <a:spcPts val="0"/>
              </a:spcAft>
              <a:buClr>
                <a:srgbClr val="FBE4D4"/>
              </a:buClr>
              <a:buSzPts val="2800"/>
              <a:buNone/>
            </a:pPr>
            <a:endParaRPr lang="en-US" sz="2900"/>
          </a:p>
          <a:p>
            <a:pPr marL="228600" lvl="0" indent="-50800" algn="l" rtl="0">
              <a:lnSpc>
                <a:spcPct val="90000"/>
              </a:lnSpc>
              <a:spcBef>
                <a:spcPts val="0"/>
              </a:spcBef>
              <a:spcAft>
                <a:spcPts val="0"/>
              </a:spcAft>
              <a:buClr>
                <a:srgbClr val="FBE4D4"/>
              </a:buClr>
              <a:buSzPts val="2800"/>
              <a:buNone/>
            </a:pPr>
            <a:r>
              <a:rPr lang="en-US" sz="2900">
                <a:effectLst/>
                <a:latin typeface="Calibri" panose="020F0502020204030204" pitchFamily="34" charset="0"/>
                <a:ea typeface="Calibri" panose="020F0502020204030204" pitchFamily="34" charset="0"/>
                <a:cs typeface="Times New Roman" panose="02020603050405020304" pitchFamily="18" charset="0"/>
              </a:rPr>
              <a:t>Relationship with Astrobiology at NASA Centers.</a:t>
            </a:r>
          </a:p>
          <a:p>
            <a:pPr marL="228600" lvl="0" indent="-50800" algn="l" rtl="0">
              <a:lnSpc>
                <a:spcPct val="90000"/>
              </a:lnSpc>
              <a:spcBef>
                <a:spcPts val="0"/>
              </a:spcBef>
              <a:spcAft>
                <a:spcPts val="0"/>
              </a:spcAft>
              <a:buClr>
                <a:srgbClr val="FBE4D4"/>
              </a:buClr>
              <a:buSzPts val="2800"/>
              <a:buNone/>
            </a:pPr>
            <a:endParaRPr lang="en-US" sz="2900">
              <a:effectLst/>
              <a:latin typeface="Calibri" panose="020F0502020204030204" pitchFamily="34" charset="0"/>
              <a:ea typeface="Calibri" panose="020F0502020204030204" pitchFamily="34" charset="0"/>
              <a:cs typeface="Times New Roman" panose="02020603050405020304" pitchFamily="18" charset="0"/>
            </a:endParaRPr>
          </a:p>
          <a:p>
            <a:pPr marL="228600" lvl="0" indent="-50800" algn="l" rtl="0">
              <a:lnSpc>
                <a:spcPct val="90000"/>
              </a:lnSpc>
              <a:spcBef>
                <a:spcPts val="0"/>
              </a:spcBef>
              <a:spcAft>
                <a:spcPts val="0"/>
              </a:spcAft>
              <a:buClr>
                <a:srgbClr val="FBE4D4"/>
              </a:buClr>
              <a:buSzPts val="2800"/>
              <a:buNone/>
            </a:pPr>
            <a:endParaRPr lang="en-US" sz="2900">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Astrobiology input to missions.</a:t>
            </a:r>
          </a:p>
          <a:p>
            <a:pPr marL="228600" lvl="0" indent="-50800" algn="l" rtl="0">
              <a:lnSpc>
                <a:spcPct val="90000"/>
              </a:lnSpc>
              <a:spcBef>
                <a:spcPts val="0"/>
              </a:spcBef>
              <a:spcAft>
                <a:spcPts val="0"/>
              </a:spcAft>
              <a:buClr>
                <a:srgbClr val="FBE4D4"/>
              </a:buClr>
              <a:buSzPts val="2800"/>
              <a:buNone/>
            </a:pPr>
            <a:endParaRPr lang="en-US" sz="2900">
              <a:effectLst/>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endParaRPr lang="en-US" sz="2900">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Communications/Engagement,</a:t>
            </a:r>
          </a:p>
          <a:p>
            <a:pPr marL="228600" indent="-50800">
              <a:spcBef>
                <a:spcPts val="0"/>
              </a:spcBef>
              <a:buSzPts val="2800"/>
              <a:buNone/>
            </a:pPr>
            <a:r>
              <a:rPr lang="en-US" sz="2900" kern="100">
                <a:latin typeface="Calibri" panose="020F0502020204030204" pitchFamily="34" charset="0"/>
                <a:ea typeface="Calibri" panose="020F0502020204030204" pitchFamily="34" charset="0"/>
                <a:cs typeface="Times New Roman" panose="02020603050405020304" pitchFamily="18" charset="0"/>
              </a:rPr>
              <a:t>	</a:t>
            </a:r>
            <a:r>
              <a:rPr lang="en-US" sz="2900" kern="100">
                <a:effectLst/>
                <a:latin typeface="Calibri" panose="020F0502020204030204" pitchFamily="34" charset="0"/>
                <a:ea typeface="Calibri" panose="020F0502020204030204" pitchFamily="34" charset="0"/>
                <a:cs typeface="Times New Roman" panose="02020603050405020304" pitchFamily="18" charset="0"/>
              </a:rPr>
              <a:t> 	within NASA </a:t>
            </a:r>
          </a:p>
          <a:p>
            <a:pPr marL="228600" indent="-50800">
              <a:spcBef>
                <a:spcPts val="0"/>
              </a:spcBef>
              <a:buSzPts val="2800"/>
              <a:buNone/>
            </a:pPr>
            <a:r>
              <a:rPr lang="en-US" sz="2900" kern="100">
                <a:latin typeface="Calibri" panose="020F0502020204030204" pitchFamily="34" charset="0"/>
                <a:ea typeface="Calibri" panose="020F0502020204030204" pitchFamily="34" charset="0"/>
                <a:cs typeface="Times New Roman" panose="02020603050405020304" pitchFamily="18" charset="0"/>
              </a:rPr>
              <a:t>	</a:t>
            </a:r>
            <a:r>
              <a:rPr lang="en-US" sz="2900" kern="100">
                <a:effectLst/>
                <a:latin typeface="Calibri" panose="020F0502020204030204" pitchFamily="34" charset="0"/>
                <a:ea typeface="Calibri" panose="020F0502020204030204" pitchFamily="34" charset="0"/>
                <a:cs typeface="Times New Roman" panose="02020603050405020304" pitchFamily="18" charset="0"/>
              </a:rPr>
              <a:t> 	within our scientific community </a:t>
            </a:r>
          </a:p>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	 	with the public(s)</a:t>
            </a:r>
          </a:p>
          <a:p>
            <a:pPr marL="228600" indent="-50800">
              <a:spcBef>
                <a:spcPts val="0"/>
              </a:spcBef>
              <a:buSzPts val="2800"/>
              <a:buNone/>
            </a:pPr>
            <a:endParaRPr lang="en-US" sz="2900" kern="100">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endParaRPr lang="en-US" sz="2900" kern="100">
              <a:effectLst/>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r>
              <a:rPr lang="en-US" sz="2900" kern="100">
                <a:effectLst/>
                <a:latin typeface="Calibri" panose="020F0502020204030204" pitchFamily="34" charset="0"/>
                <a:ea typeface="Calibri" panose="020F0502020204030204" pitchFamily="34" charset="0"/>
                <a:cs typeface="Times New Roman" panose="02020603050405020304" pitchFamily="18" charset="0"/>
              </a:rPr>
              <a:t>Community building.</a:t>
            </a:r>
          </a:p>
          <a:p>
            <a:pPr marL="228600" indent="-50800">
              <a:spcBef>
                <a:spcPts val="0"/>
              </a:spcBef>
              <a:buSzPts val="2800"/>
              <a:buNone/>
            </a:pPr>
            <a:endParaRPr lang="en-US" sz="2900" kern="100">
              <a:effectLst/>
              <a:latin typeface="Calibri" panose="020F0502020204030204" pitchFamily="34" charset="0"/>
              <a:ea typeface="Calibri" panose="020F0502020204030204" pitchFamily="34" charset="0"/>
              <a:cs typeface="Times New Roman" panose="02020603050405020304" pitchFamily="18" charset="0"/>
            </a:endParaRPr>
          </a:p>
          <a:p>
            <a:pPr marL="228600" indent="-50800">
              <a:spcBef>
                <a:spcPts val="0"/>
              </a:spcBef>
              <a:buSzPts val="2800"/>
              <a:buNone/>
            </a:pPr>
            <a:endParaRPr lang="en-US" sz="2900" kern="100">
              <a:latin typeface="Calibri" panose="020F0502020204030204" pitchFamily="34" charset="0"/>
              <a:ea typeface="Calibri" panose="020F0502020204030204" pitchFamily="34" charset="0"/>
              <a:cs typeface="Times New Roman" panose="02020603050405020304" pitchFamily="18" charset="0"/>
            </a:endParaRPr>
          </a:p>
          <a:p>
            <a:pPr marL="228600" lvl="0" indent="-50800" algn="l" rtl="0">
              <a:lnSpc>
                <a:spcPct val="90000"/>
              </a:lnSpc>
              <a:spcBef>
                <a:spcPts val="0"/>
              </a:spcBef>
              <a:spcAft>
                <a:spcPts val="0"/>
              </a:spcAft>
              <a:buClr>
                <a:srgbClr val="FBE4D4"/>
              </a:buClr>
              <a:buSzPts val="2800"/>
              <a:buNone/>
            </a:pPr>
            <a:endParaRPr lang="en-US"/>
          </a:p>
        </p:txBody>
      </p:sp>
    </p:spTree>
    <p:extLst>
      <p:ext uri="{BB962C8B-B14F-4D97-AF65-F5344CB8AC3E}">
        <p14:creationId xmlns:p14="http://schemas.microsoft.com/office/powerpoint/2010/main" val="411491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85AB7-8ABA-6B98-3BBD-F61B69F92F80}"/>
              </a:ext>
            </a:extLst>
          </p:cNvPr>
          <p:cNvSpPr>
            <a:spLocks noGrp="1"/>
          </p:cNvSpPr>
          <p:nvPr>
            <p:ph type="title"/>
          </p:nvPr>
        </p:nvSpPr>
        <p:spPr>
          <a:xfrm>
            <a:off x="3135085" y="-509135"/>
            <a:ext cx="8555865" cy="1325563"/>
          </a:xfrm>
        </p:spPr>
        <p:txBody>
          <a:bodyPr>
            <a:normAutofit/>
          </a:bodyPr>
          <a:lstStyle/>
          <a:p>
            <a:r>
              <a:rPr lang="en-US" sz="2400"/>
              <a:t>Example of Inter-Divisional Research Potential:</a:t>
            </a:r>
          </a:p>
        </p:txBody>
      </p:sp>
      <p:sp>
        <p:nvSpPr>
          <p:cNvPr id="3" name="Text Placeholder 2">
            <a:extLst>
              <a:ext uri="{FF2B5EF4-FFF2-40B4-BE49-F238E27FC236}">
                <a16:creationId xmlns:a16="http://schemas.microsoft.com/office/drawing/2014/main" id="{CFAE1A86-CB05-D07F-526E-96472089076E}"/>
              </a:ext>
            </a:extLst>
          </p:cNvPr>
          <p:cNvSpPr>
            <a:spLocks noGrp="1"/>
          </p:cNvSpPr>
          <p:nvPr>
            <p:ph type="body" idx="1"/>
          </p:nvPr>
        </p:nvSpPr>
        <p:spPr>
          <a:xfrm>
            <a:off x="7845819" y="594045"/>
            <a:ext cx="4221478" cy="3259500"/>
          </a:xfrm>
        </p:spPr>
        <p:txBody>
          <a:bodyPr>
            <a:normAutofit/>
          </a:bodyPr>
          <a:lstStyle/>
          <a:p>
            <a:r>
              <a:rPr lang="en-US" sz="2400" dirty="0"/>
              <a:t>Tools from Earth Science</a:t>
            </a:r>
          </a:p>
          <a:p>
            <a:r>
              <a:rPr lang="en-US" sz="2400" dirty="0"/>
              <a:t>Data from Planetary &amp; </a:t>
            </a:r>
            <a:r>
              <a:rPr lang="en-US" sz="2400" dirty="0" err="1"/>
              <a:t>Helio</a:t>
            </a:r>
            <a:endParaRPr lang="en-US" sz="2400" dirty="0"/>
          </a:p>
          <a:p>
            <a:r>
              <a:rPr lang="en-US" sz="2400" dirty="0"/>
              <a:t>Tested with future planetary missions</a:t>
            </a:r>
          </a:p>
          <a:p>
            <a:r>
              <a:rPr lang="en-US" sz="2400" dirty="0"/>
              <a:t>Results relevant for Exoplanets, future space telescopes, etc.</a:t>
            </a:r>
          </a:p>
          <a:p>
            <a:pPr marL="114300" indent="0">
              <a:buNone/>
            </a:pPr>
            <a:endParaRPr lang="en-US" sz="2400" dirty="0"/>
          </a:p>
        </p:txBody>
      </p:sp>
      <p:pic>
        <p:nvPicPr>
          <p:cNvPr id="4" name="Picture 3">
            <a:extLst>
              <a:ext uri="{FF2B5EF4-FFF2-40B4-BE49-F238E27FC236}">
                <a16:creationId xmlns:a16="http://schemas.microsoft.com/office/drawing/2014/main" id="{1FE6C99C-453D-7243-C841-41446E350A15}"/>
              </a:ext>
            </a:extLst>
          </p:cNvPr>
          <p:cNvPicPr>
            <a:picLocks noChangeAspect="1"/>
          </p:cNvPicPr>
          <p:nvPr/>
        </p:nvPicPr>
        <p:blipFill>
          <a:blip r:embed="rId2"/>
          <a:stretch>
            <a:fillRect/>
          </a:stretch>
        </p:blipFill>
        <p:spPr>
          <a:xfrm>
            <a:off x="1341057" y="338996"/>
            <a:ext cx="6010249" cy="4108272"/>
          </a:xfrm>
          <a:prstGeom prst="rect">
            <a:avLst/>
          </a:prstGeom>
        </p:spPr>
      </p:pic>
      <p:pic>
        <p:nvPicPr>
          <p:cNvPr id="5" name="Picture 4">
            <a:extLst>
              <a:ext uri="{FF2B5EF4-FFF2-40B4-BE49-F238E27FC236}">
                <a16:creationId xmlns:a16="http://schemas.microsoft.com/office/drawing/2014/main" id="{35606C90-DB72-C578-E7A2-3ACA54520E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78" y="4280115"/>
            <a:ext cx="2776585" cy="263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C806248-66AA-91E8-6461-AA44C97398DD}"/>
              </a:ext>
            </a:extLst>
          </p:cNvPr>
          <p:cNvPicPr>
            <a:picLocks noChangeAspect="1"/>
          </p:cNvPicPr>
          <p:nvPr/>
        </p:nvPicPr>
        <p:blipFill>
          <a:blip r:embed="rId4"/>
          <a:stretch>
            <a:fillRect/>
          </a:stretch>
        </p:blipFill>
        <p:spPr>
          <a:xfrm>
            <a:off x="2746407" y="4311770"/>
            <a:ext cx="4145581" cy="2638097"/>
          </a:xfrm>
          <a:prstGeom prst="rect">
            <a:avLst/>
          </a:prstGeom>
        </p:spPr>
      </p:pic>
      <p:pic>
        <p:nvPicPr>
          <p:cNvPr id="7" name="Picture 6">
            <a:extLst>
              <a:ext uri="{FF2B5EF4-FFF2-40B4-BE49-F238E27FC236}">
                <a16:creationId xmlns:a16="http://schemas.microsoft.com/office/drawing/2014/main" id="{B7C9B967-6BE3-FA4C-B6B6-949167D6C2C4}"/>
              </a:ext>
            </a:extLst>
          </p:cNvPr>
          <p:cNvPicPr>
            <a:picLocks noChangeAspect="1"/>
          </p:cNvPicPr>
          <p:nvPr/>
        </p:nvPicPr>
        <p:blipFill>
          <a:blip r:embed="rId5"/>
          <a:stretch>
            <a:fillRect/>
          </a:stretch>
        </p:blipFill>
        <p:spPr>
          <a:xfrm>
            <a:off x="6395996" y="4289217"/>
            <a:ext cx="5982866" cy="2660650"/>
          </a:xfrm>
          <a:prstGeom prst="rect">
            <a:avLst/>
          </a:prstGeom>
        </p:spPr>
      </p:pic>
    </p:spTree>
    <p:extLst>
      <p:ext uri="{BB962C8B-B14F-4D97-AF65-F5344CB8AC3E}">
        <p14:creationId xmlns:p14="http://schemas.microsoft.com/office/powerpoint/2010/main" val="5564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AF9F-067E-890D-BCCE-9281B32BB3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F8B8BD-F478-6710-1186-CBDB816951C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A6C62D82-8E55-9D6A-90EC-9507655D48D8}"/>
              </a:ext>
            </a:extLst>
          </p:cNvPr>
          <p:cNvPicPr>
            <a:picLocks noChangeAspect="1"/>
          </p:cNvPicPr>
          <p:nvPr/>
        </p:nvPicPr>
        <p:blipFill>
          <a:blip r:embed="rId2"/>
          <a:stretch>
            <a:fillRect/>
          </a:stretch>
        </p:blipFill>
        <p:spPr>
          <a:xfrm>
            <a:off x="784296" y="0"/>
            <a:ext cx="5311704" cy="6858000"/>
          </a:xfrm>
          <a:prstGeom prst="rect">
            <a:avLst/>
          </a:prstGeom>
        </p:spPr>
      </p:pic>
      <p:pic>
        <p:nvPicPr>
          <p:cNvPr id="6" name="Picture 5">
            <a:extLst>
              <a:ext uri="{FF2B5EF4-FFF2-40B4-BE49-F238E27FC236}">
                <a16:creationId xmlns:a16="http://schemas.microsoft.com/office/drawing/2014/main" id="{5ECF27D3-DFEA-5A38-094C-73F2783E6A6C}"/>
              </a:ext>
            </a:extLst>
          </p:cNvPr>
          <p:cNvPicPr>
            <a:picLocks noChangeAspect="1"/>
          </p:cNvPicPr>
          <p:nvPr/>
        </p:nvPicPr>
        <p:blipFill>
          <a:blip r:embed="rId3"/>
          <a:stretch>
            <a:fillRect/>
          </a:stretch>
        </p:blipFill>
        <p:spPr>
          <a:xfrm>
            <a:off x="6096000" y="0"/>
            <a:ext cx="6232358" cy="6858000"/>
          </a:xfrm>
          <a:prstGeom prst="rect">
            <a:avLst/>
          </a:prstGeom>
        </p:spPr>
      </p:pic>
    </p:spTree>
    <p:extLst>
      <p:ext uri="{BB962C8B-B14F-4D97-AF65-F5344CB8AC3E}">
        <p14:creationId xmlns:p14="http://schemas.microsoft.com/office/powerpoint/2010/main" val="1997821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3E5D-E6AE-6EF5-AFE3-BAE06D3E7C8C}"/>
              </a:ext>
            </a:extLst>
          </p:cNvPr>
          <p:cNvSpPr>
            <a:spLocks noGrp="1"/>
          </p:cNvSpPr>
          <p:nvPr>
            <p:ph type="title"/>
          </p:nvPr>
        </p:nvSpPr>
        <p:spPr>
          <a:xfrm>
            <a:off x="3360230" y="0"/>
            <a:ext cx="6365320" cy="985620"/>
          </a:xfrm>
          <a:solidFill>
            <a:schemeClr val="tx1">
              <a:alpha val="35172"/>
            </a:schemeClr>
          </a:solidFill>
        </p:spPr>
        <p:txBody>
          <a:bodyPr/>
          <a:lstStyle/>
          <a:p>
            <a:r>
              <a:rPr lang="en-US" dirty="0"/>
              <a:t>Earth Science Connections</a:t>
            </a:r>
          </a:p>
        </p:txBody>
      </p:sp>
      <p:sp>
        <p:nvSpPr>
          <p:cNvPr id="3" name="Text Placeholder 2">
            <a:extLst>
              <a:ext uri="{FF2B5EF4-FFF2-40B4-BE49-F238E27FC236}">
                <a16:creationId xmlns:a16="http://schemas.microsoft.com/office/drawing/2014/main" id="{19F36A93-A39B-5A1B-42D7-3DA92241E38C}"/>
              </a:ext>
            </a:extLst>
          </p:cNvPr>
          <p:cNvSpPr>
            <a:spLocks noGrp="1"/>
          </p:cNvSpPr>
          <p:nvPr>
            <p:ph type="body" idx="1"/>
          </p:nvPr>
        </p:nvSpPr>
        <p:spPr>
          <a:xfrm>
            <a:off x="2716609" y="845557"/>
            <a:ext cx="8555866" cy="4351338"/>
          </a:xfrm>
        </p:spPr>
        <p:txBody>
          <a:bodyPr>
            <a:noAutofit/>
          </a:bodyPr>
          <a:lstStyle/>
          <a:p>
            <a:pPr marL="114300" indent="0">
              <a:buNone/>
            </a:pPr>
            <a:r>
              <a:rPr lang="en-US" sz="2400"/>
              <a:t>Ocean Worlds</a:t>
            </a:r>
          </a:p>
          <a:p>
            <a:pPr marL="114300" indent="0">
              <a:buNone/>
            </a:pPr>
            <a:r>
              <a:rPr lang="en-US" sz="2400"/>
              <a:t>	</a:t>
            </a:r>
            <a:r>
              <a:rPr lang="en-US" sz="2000"/>
              <a:t>Hydrothermal Vents</a:t>
            </a:r>
          </a:p>
          <a:p>
            <a:pPr marL="114300" indent="0">
              <a:buNone/>
            </a:pPr>
            <a:r>
              <a:rPr lang="en-US" sz="2000"/>
              <a:t>	Ocean Drilling (joint workshop with NSF ?)</a:t>
            </a:r>
          </a:p>
          <a:p>
            <a:pPr marL="114300" indent="0">
              <a:buNone/>
            </a:pPr>
            <a:endParaRPr lang="en-US" sz="2400"/>
          </a:p>
          <a:p>
            <a:pPr marL="114300" indent="0">
              <a:buNone/>
            </a:pPr>
            <a:endParaRPr lang="en-US" sz="2400"/>
          </a:p>
          <a:p>
            <a:pPr marL="114300" indent="0">
              <a:buNone/>
            </a:pPr>
            <a:r>
              <a:rPr lang="en-US" sz="2400"/>
              <a:t>Cryospheres</a:t>
            </a:r>
          </a:p>
          <a:p>
            <a:pPr marL="114300" indent="0">
              <a:buNone/>
            </a:pPr>
            <a:endParaRPr lang="en-US" sz="2400"/>
          </a:p>
          <a:p>
            <a:pPr marL="114300" indent="0">
              <a:buNone/>
            </a:pPr>
            <a:endParaRPr lang="en-US" sz="2400"/>
          </a:p>
          <a:p>
            <a:pPr marL="114300" indent="0">
              <a:buNone/>
            </a:pPr>
            <a:r>
              <a:rPr lang="en-US" sz="2400"/>
              <a:t>Biogeochemical Cycles</a:t>
            </a:r>
          </a:p>
          <a:p>
            <a:pPr marL="114300" indent="0">
              <a:buNone/>
            </a:pPr>
            <a:endParaRPr lang="en-US" sz="2400"/>
          </a:p>
          <a:p>
            <a:pPr marL="114300" indent="0">
              <a:buNone/>
            </a:pPr>
            <a:endParaRPr lang="en-US" sz="2400"/>
          </a:p>
          <a:p>
            <a:pPr marL="114300" indent="0">
              <a:buNone/>
            </a:pPr>
            <a:r>
              <a:rPr lang="en-US" sz="2400"/>
              <a:t>Climate Science</a:t>
            </a:r>
          </a:p>
          <a:p>
            <a:pPr lvl="1"/>
            <a:endParaRPr lang="en-US" dirty="0"/>
          </a:p>
        </p:txBody>
      </p:sp>
      <p:pic>
        <p:nvPicPr>
          <p:cNvPr id="6" name="Picture 2" descr="undefined">
            <a:extLst>
              <a:ext uri="{FF2B5EF4-FFF2-40B4-BE49-F238E27FC236}">
                <a16:creationId xmlns:a16="http://schemas.microsoft.com/office/drawing/2014/main" id="{ACB4ED0A-04DE-AC71-6854-007969532F0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69557" y="0"/>
            <a:ext cx="2222443" cy="32745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uropa Fractured Chaos Terrain">
            <a:extLst>
              <a:ext uri="{FF2B5EF4-FFF2-40B4-BE49-F238E27FC236}">
                <a16:creationId xmlns:a16="http://schemas.microsoft.com/office/drawing/2014/main" id="{0A48C309-4204-D7F1-04B2-54DE66E0F0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50013" y="2198663"/>
            <a:ext cx="2819544" cy="2191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geochemical Cycle - an overview | ScienceDirect Topics">
            <a:extLst>
              <a:ext uri="{FF2B5EF4-FFF2-40B4-BE49-F238E27FC236}">
                <a16:creationId xmlns:a16="http://schemas.microsoft.com/office/drawing/2014/main" id="{D9567835-DB0D-F703-D76C-1F501E6342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7095" y="4390570"/>
            <a:ext cx="3233351" cy="246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45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68C5-166F-0DD3-47B9-91234FE1CEED}"/>
              </a:ext>
            </a:extLst>
          </p:cNvPr>
          <p:cNvSpPr>
            <a:spLocks noGrp="1"/>
          </p:cNvSpPr>
          <p:nvPr>
            <p:ph type="title"/>
          </p:nvPr>
        </p:nvSpPr>
        <p:spPr>
          <a:xfrm>
            <a:off x="3005520" y="-42070"/>
            <a:ext cx="8556625" cy="1325563"/>
          </a:xfrm>
        </p:spPr>
        <p:txBody>
          <a:bodyPr/>
          <a:lstStyle/>
          <a:p>
            <a:r>
              <a:rPr lang="en-US" dirty="0"/>
              <a:t>Communication Challenges</a:t>
            </a:r>
          </a:p>
        </p:txBody>
      </p:sp>
      <p:sp>
        <p:nvSpPr>
          <p:cNvPr id="4" name="Text Placeholder 3">
            <a:extLst>
              <a:ext uri="{FF2B5EF4-FFF2-40B4-BE49-F238E27FC236}">
                <a16:creationId xmlns:a16="http://schemas.microsoft.com/office/drawing/2014/main" id="{499F2BDF-BCA3-813F-35DD-FB8BA9A8EB4B}"/>
              </a:ext>
            </a:extLst>
          </p:cNvPr>
          <p:cNvSpPr>
            <a:spLocks noGrp="1"/>
          </p:cNvSpPr>
          <p:nvPr>
            <p:ph type="body" idx="1"/>
          </p:nvPr>
        </p:nvSpPr>
        <p:spPr/>
        <p:txBody>
          <a:bodyPr/>
          <a:lstStyle/>
          <a:p>
            <a:endParaRPr lang="en-US"/>
          </a:p>
        </p:txBody>
      </p:sp>
      <p:pic>
        <p:nvPicPr>
          <p:cNvPr id="5" name="Picture 4" descr="A graphic titled “Exoplanet K2-18 b: Atmosphere Composition.” The graphic shows the spectra of the exoplanet K2-18 b from NIRISS and NIRSpec in the form of a graph, with the vertical y-axis labeled as Amount of Light Blocked and the horizontal axis labeled as Wavelength of Light (microns). The spectra is plotted as dots with vertical short vertical lines across the plot, with the best-fit model as a blue jagged white line.There are green, yellow and light blue vertical columns of varying thicknesses scattered across the plot indicating where variations in the line represent the presence of methane, carbon dioxide, and dimethyl sulfide, respectively. Behind the graph is an illustration of the planet and star. The planet is large fuzzy blue-ish sphere off to the right, taking up half of the background. The red star is smaller at the bottom left of the entire graphic.">
            <a:extLst>
              <a:ext uri="{FF2B5EF4-FFF2-40B4-BE49-F238E27FC236}">
                <a16:creationId xmlns:a16="http://schemas.microsoft.com/office/drawing/2014/main" id="{7FE0CF30-3794-BD8B-4B4D-BC7EB383B4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049" y="1319031"/>
            <a:ext cx="8496424" cy="4779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D65C02-AC0F-89F3-E9F9-20AE0BC2BE60}"/>
              </a:ext>
            </a:extLst>
          </p:cNvPr>
          <p:cNvPicPr>
            <a:picLocks noChangeAspect="1"/>
          </p:cNvPicPr>
          <p:nvPr/>
        </p:nvPicPr>
        <p:blipFill>
          <a:blip r:embed="rId3"/>
          <a:stretch>
            <a:fillRect/>
          </a:stretch>
        </p:blipFill>
        <p:spPr>
          <a:xfrm>
            <a:off x="8421375" y="1536791"/>
            <a:ext cx="3852763" cy="4002178"/>
          </a:xfrm>
          <a:prstGeom prst="rect">
            <a:avLst/>
          </a:prstGeom>
        </p:spPr>
      </p:pic>
    </p:spTree>
    <p:extLst>
      <p:ext uri="{BB962C8B-B14F-4D97-AF65-F5344CB8AC3E}">
        <p14:creationId xmlns:p14="http://schemas.microsoft.com/office/powerpoint/2010/main" val="2348417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A3BD-7E4E-5D56-EAC8-7838AA47C145}"/>
              </a:ext>
            </a:extLst>
          </p:cNvPr>
          <p:cNvSpPr>
            <a:spLocks noGrp="1"/>
          </p:cNvSpPr>
          <p:nvPr>
            <p:ph type="title"/>
          </p:nvPr>
        </p:nvSpPr>
        <p:spPr>
          <a:xfrm>
            <a:off x="2848365" y="16917"/>
            <a:ext cx="8555865" cy="456677"/>
          </a:xfrm>
        </p:spPr>
        <p:txBody>
          <a:bodyPr>
            <a:normAutofit fontScale="90000"/>
          </a:bodyPr>
          <a:lstStyle/>
          <a:p>
            <a:r>
              <a:rPr lang="en-US" sz="4400" dirty="0">
                <a:solidFill>
                  <a:schemeClr val="bg1"/>
                </a:solidFill>
                <a:latin typeface="Calibri" panose="020F0502020204030204" pitchFamily="34" charset="0"/>
                <a:cs typeface="Calibri" panose="020F0502020204030204" pitchFamily="34" charset="0"/>
              </a:rPr>
              <a:t>Standards of Evidence</a:t>
            </a:r>
            <a:endParaRPr lang="en-US" dirty="0"/>
          </a:p>
        </p:txBody>
      </p:sp>
      <p:sp>
        <p:nvSpPr>
          <p:cNvPr id="4" name="Text Placeholder 3">
            <a:extLst>
              <a:ext uri="{FF2B5EF4-FFF2-40B4-BE49-F238E27FC236}">
                <a16:creationId xmlns:a16="http://schemas.microsoft.com/office/drawing/2014/main" id="{43D742CC-F6C2-3A88-4D16-C8D74590E9C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7FBB21A-9FFE-2C5C-3C47-8153E142C33C}"/>
              </a:ext>
            </a:extLst>
          </p:cNvPr>
          <p:cNvPicPr>
            <a:picLocks noChangeAspect="1"/>
          </p:cNvPicPr>
          <p:nvPr/>
        </p:nvPicPr>
        <p:blipFill>
          <a:blip r:embed="rId3"/>
          <a:stretch>
            <a:fillRect/>
          </a:stretch>
        </p:blipFill>
        <p:spPr>
          <a:xfrm>
            <a:off x="8343538" y="701430"/>
            <a:ext cx="3848462" cy="5019360"/>
          </a:xfrm>
          <a:prstGeom prst="rect">
            <a:avLst/>
          </a:prstGeom>
        </p:spPr>
      </p:pic>
      <p:pic>
        <p:nvPicPr>
          <p:cNvPr id="8" name="Picture 7">
            <a:extLst>
              <a:ext uri="{FF2B5EF4-FFF2-40B4-BE49-F238E27FC236}">
                <a16:creationId xmlns:a16="http://schemas.microsoft.com/office/drawing/2014/main" id="{E147A46A-9982-1ED2-48D3-39A57D0EBF57}"/>
              </a:ext>
            </a:extLst>
          </p:cNvPr>
          <p:cNvPicPr>
            <a:picLocks noChangeAspect="1"/>
          </p:cNvPicPr>
          <p:nvPr/>
        </p:nvPicPr>
        <p:blipFill>
          <a:blip r:embed="rId4"/>
          <a:stretch>
            <a:fillRect/>
          </a:stretch>
        </p:blipFill>
        <p:spPr>
          <a:xfrm>
            <a:off x="353507" y="523220"/>
            <a:ext cx="7810777" cy="4147316"/>
          </a:xfrm>
          <a:prstGeom prst="rect">
            <a:avLst/>
          </a:prstGeom>
        </p:spPr>
      </p:pic>
      <p:pic>
        <p:nvPicPr>
          <p:cNvPr id="9" name="Picture 8">
            <a:extLst>
              <a:ext uri="{FF2B5EF4-FFF2-40B4-BE49-F238E27FC236}">
                <a16:creationId xmlns:a16="http://schemas.microsoft.com/office/drawing/2014/main" id="{EFFA25AD-1B11-E7EE-F5AF-147533401682}"/>
              </a:ext>
            </a:extLst>
          </p:cNvPr>
          <p:cNvPicPr>
            <a:picLocks noChangeAspect="1"/>
          </p:cNvPicPr>
          <p:nvPr/>
        </p:nvPicPr>
        <p:blipFill>
          <a:blip r:embed="rId5"/>
          <a:stretch>
            <a:fillRect/>
          </a:stretch>
        </p:blipFill>
        <p:spPr>
          <a:xfrm>
            <a:off x="353507" y="4670536"/>
            <a:ext cx="7810776" cy="2267073"/>
          </a:xfrm>
          <a:prstGeom prst="rect">
            <a:avLst/>
          </a:prstGeom>
        </p:spPr>
      </p:pic>
    </p:spTree>
    <p:extLst>
      <p:ext uri="{BB962C8B-B14F-4D97-AF65-F5344CB8AC3E}">
        <p14:creationId xmlns:p14="http://schemas.microsoft.com/office/powerpoint/2010/main" val="157075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3082" name="Picture 10" descr="Dr Lindsay Hays (@bio_geo_chem) / X">
            <a:extLst>
              <a:ext uri="{FF2B5EF4-FFF2-40B4-BE49-F238E27FC236}">
                <a16:creationId xmlns:a16="http://schemas.microsoft.com/office/drawing/2014/main" id="{B8B85D46-E771-30CB-9960-2F6C2D1E5E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53408" y="2979543"/>
            <a:ext cx="1852977" cy="185297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avid Grinspoon">
            <a:extLst>
              <a:ext uri="{FF2B5EF4-FFF2-40B4-BE49-F238E27FC236}">
                <a16:creationId xmlns:a16="http://schemas.microsoft.com/office/drawing/2014/main" id="{F5B9FBB7-76FF-30B9-2D19-92D77EFBEEA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53406" y="91122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388E83-CF3F-786F-D7C4-1AA704825ADD}"/>
              </a:ext>
            </a:extLst>
          </p:cNvPr>
          <p:cNvPicPr>
            <a:picLocks noChangeAspect="1"/>
          </p:cNvPicPr>
          <p:nvPr/>
        </p:nvPicPr>
        <p:blipFill>
          <a:blip r:embed="rId5"/>
          <a:stretch>
            <a:fillRect/>
          </a:stretch>
        </p:blipFill>
        <p:spPr>
          <a:xfrm>
            <a:off x="10253406" y="5093893"/>
            <a:ext cx="1852979" cy="1764107"/>
          </a:xfrm>
          <a:prstGeom prst="rect">
            <a:avLst/>
          </a:prstGeom>
        </p:spPr>
      </p:pic>
      <p:sp>
        <p:nvSpPr>
          <p:cNvPr id="5" name="Title 4">
            <a:extLst>
              <a:ext uri="{FF2B5EF4-FFF2-40B4-BE49-F238E27FC236}">
                <a16:creationId xmlns:a16="http://schemas.microsoft.com/office/drawing/2014/main" id="{CA40AE9D-F33F-1A7E-C934-C2AE1B8F9EB7}"/>
              </a:ext>
            </a:extLst>
          </p:cNvPr>
          <p:cNvSpPr>
            <a:spLocks noGrp="1"/>
          </p:cNvSpPr>
          <p:nvPr>
            <p:ph type="title"/>
          </p:nvPr>
        </p:nvSpPr>
        <p:spPr>
          <a:xfrm>
            <a:off x="2797935" y="-4988"/>
            <a:ext cx="8555865" cy="1325563"/>
          </a:xfrm>
        </p:spPr>
        <p:txBody>
          <a:bodyPr/>
          <a:lstStyle/>
          <a:p>
            <a:r>
              <a:rPr lang="en-US" dirty="0"/>
              <a:t>New AB program leadership</a:t>
            </a:r>
          </a:p>
        </p:txBody>
      </p:sp>
      <p:sp>
        <p:nvSpPr>
          <p:cNvPr id="6" name="Text Placeholder 5">
            <a:extLst>
              <a:ext uri="{FF2B5EF4-FFF2-40B4-BE49-F238E27FC236}">
                <a16:creationId xmlns:a16="http://schemas.microsoft.com/office/drawing/2014/main" id="{7350BCBE-8345-375A-5D05-228BB49A515E}"/>
              </a:ext>
            </a:extLst>
          </p:cNvPr>
          <p:cNvSpPr>
            <a:spLocks noGrp="1"/>
          </p:cNvSpPr>
          <p:nvPr>
            <p:ph type="body" idx="1"/>
          </p:nvPr>
        </p:nvSpPr>
        <p:spPr>
          <a:xfrm>
            <a:off x="2797934" y="1153886"/>
            <a:ext cx="8555866" cy="5338988"/>
          </a:xfrm>
        </p:spPr>
        <p:txBody>
          <a:bodyPr>
            <a:normAutofit/>
          </a:bodyPr>
          <a:lstStyle/>
          <a:p>
            <a:pPr marL="228600" lvl="0" indent="-50800" algn="l" rtl="0">
              <a:lnSpc>
                <a:spcPct val="90000"/>
              </a:lnSpc>
              <a:spcBef>
                <a:spcPts val="0"/>
              </a:spcBef>
              <a:spcAft>
                <a:spcPts val="0"/>
              </a:spcAft>
              <a:buClr>
                <a:srgbClr val="FBE4D4"/>
              </a:buClr>
              <a:buSzPts val="2800"/>
              <a:buNone/>
            </a:pPr>
            <a:r>
              <a:rPr lang="en-US"/>
              <a:t>Senior Scientist for Astrobiology Strategy</a:t>
            </a:r>
          </a:p>
          <a:p>
            <a:pPr marL="228600" lvl="0" indent="-50800" algn="l" rtl="0">
              <a:lnSpc>
                <a:spcPct val="90000"/>
              </a:lnSpc>
              <a:spcBef>
                <a:spcPts val="0"/>
              </a:spcBef>
              <a:spcAft>
                <a:spcPts val="0"/>
              </a:spcAft>
              <a:buClr>
                <a:srgbClr val="FBE4D4"/>
              </a:buClr>
              <a:buSzPts val="2800"/>
              <a:buNone/>
            </a:pPr>
            <a:r>
              <a:rPr lang="en-US"/>
              <a:t>(David Grinspoon):  </a:t>
            </a:r>
          </a:p>
          <a:p>
            <a:pPr marL="228600" lvl="0" indent="-50800" algn="l" rtl="0">
              <a:lnSpc>
                <a:spcPct val="90000"/>
              </a:lnSpc>
              <a:spcBef>
                <a:spcPts val="0"/>
              </a:spcBef>
              <a:spcAft>
                <a:spcPts val="0"/>
              </a:spcAft>
              <a:buClr>
                <a:srgbClr val="FBE4D4"/>
              </a:buClr>
              <a:buSzPts val="2800"/>
              <a:buNone/>
            </a:pPr>
            <a:r>
              <a:rPr lang="en-US" sz="2000"/>
              <a:t>“Up and out”</a:t>
            </a:r>
          </a:p>
          <a:p>
            <a:pPr marL="228600" lvl="0" indent="-50800" algn="l" rtl="0">
              <a:lnSpc>
                <a:spcPct val="90000"/>
              </a:lnSpc>
              <a:spcBef>
                <a:spcPts val="0"/>
              </a:spcBef>
              <a:spcAft>
                <a:spcPts val="0"/>
              </a:spcAft>
              <a:buClr>
                <a:srgbClr val="FBE4D4"/>
              </a:buClr>
              <a:buSzPts val="2800"/>
              <a:buNone/>
            </a:pPr>
            <a:r>
              <a:rPr lang="en-US" sz="2000"/>
              <a:t>Expand the astrobiology program within NASA and beyond.</a:t>
            </a:r>
          </a:p>
          <a:p>
            <a:pPr marL="228600" lvl="0" indent="-50800" algn="l" rtl="0">
              <a:lnSpc>
                <a:spcPct val="90000"/>
              </a:lnSpc>
              <a:spcBef>
                <a:spcPts val="0"/>
              </a:spcBef>
              <a:spcAft>
                <a:spcPts val="0"/>
              </a:spcAft>
              <a:buClr>
                <a:srgbClr val="FBE4D4"/>
              </a:buClr>
              <a:buSzPts val="2800"/>
              <a:buNone/>
            </a:pPr>
            <a:endParaRPr lang="en-US" sz="2000"/>
          </a:p>
          <a:p>
            <a:pPr marL="228600" lvl="0" indent="-50800" algn="l" rtl="0">
              <a:lnSpc>
                <a:spcPct val="90000"/>
              </a:lnSpc>
              <a:spcBef>
                <a:spcPts val="0"/>
              </a:spcBef>
              <a:spcAft>
                <a:spcPts val="0"/>
              </a:spcAft>
              <a:buClr>
                <a:srgbClr val="FBE4D4"/>
              </a:buClr>
              <a:buSzPts val="2800"/>
              <a:buNone/>
            </a:pPr>
            <a:endParaRPr lang="en-US"/>
          </a:p>
          <a:p>
            <a:pPr marL="228600" lvl="0" indent="-50800" algn="l" rtl="0">
              <a:lnSpc>
                <a:spcPct val="90000"/>
              </a:lnSpc>
              <a:spcBef>
                <a:spcPts val="0"/>
              </a:spcBef>
              <a:spcAft>
                <a:spcPts val="0"/>
              </a:spcAft>
              <a:buClr>
                <a:srgbClr val="FBE4D4"/>
              </a:buClr>
              <a:buSzPts val="2800"/>
              <a:buNone/>
            </a:pPr>
            <a:r>
              <a:rPr lang="en-US"/>
              <a:t>Program Scientist for Astrobiology </a:t>
            </a:r>
          </a:p>
          <a:p>
            <a:pPr marL="228600" lvl="0" indent="-50800" algn="l" rtl="0">
              <a:lnSpc>
                <a:spcPct val="90000"/>
              </a:lnSpc>
              <a:spcBef>
                <a:spcPts val="0"/>
              </a:spcBef>
              <a:spcAft>
                <a:spcPts val="0"/>
              </a:spcAft>
              <a:buClr>
                <a:srgbClr val="FBE4D4"/>
              </a:buClr>
              <a:buSzPts val="2800"/>
              <a:buNone/>
            </a:pPr>
            <a:r>
              <a:rPr lang="en-US"/>
              <a:t>(Lindsay Hays)</a:t>
            </a:r>
          </a:p>
          <a:p>
            <a:pPr marL="228600" lvl="0" indent="-50800" algn="l" rtl="0">
              <a:lnSpc>
                <a:spcPct val="90000"/>
              </a:lnSpc>
              <a:spcBef>
                <a:spcPts val="0"/>
              </a:spcBef>
              <a:spcAft>
                <a:spcPts val="0"/>
              </a:spcAft>
              <a:buClr>
                <a:srgbClr val="FBE4D4"/>
              </a:buClr>
              <a:buSzPts val="2800"/>
              <a:buNone/>
            </a:pPr>
            <a:r>
              <a:rPr lang="en-US" sz="2000"/>
              <a:t>“Down and in”</a:t>
            </a:r>
          </a:p>
          <a:p>
            <a:pPr marL="228600" lvl="0" indent="-50800" algn="l" rtl="0">
              <a:lnSpc>
                <a:spcPct val="90000"/>
              </a:lnSpc>
              <a:spcBef>
                <a:spcPts val="0"/>
              </a:spcBef>
              <a:spcAft>
                <a:spcPts val="0"/>
              </a:spcAft>
              <a:buClr>
                <a:srgbClr val="FBE4D4"/>
              </a:buClr>
              <a:buSzPts val="2800"/>
              <a:buNone/>
            </a:pPr>
            <a:r>
              <a:rPr lang="en-US" sz="2000"/>
              <a:t>Manage existing research programs.</a:t>
            </a:r>
          </a:p>
          <a:p>
            <a:pPr marL="228600" lvl="0" indent="-50800" algn="l" rtl="0">
              <a:lnSpc>
                <a:spcPct val="90000"/>
              </a:lnSpc>
              <a:spcBef>
                <a:spcPts val="0"/>
              </a:spcBef>
              <a:spcAft>
                <a:spcPts val="0"/>
              </a:spcAft>
              <a:buClr>
                <a:srgbClr val="FBE4D4"/>
              </a:buClr>
              <a:buSzPts val="2800"/>
              <a:buNone/>
            </a:pPr>
            <a:endParaRPr lang="en-US" sz="2000"/>
          </a:p>
          <a:p>
            <a:pPr marL="228600" lvl="0" indent="-50800" algn="l" rtl="0">
              <a:lnSpc>
                <a:spcPct val="90000"/>
              </a:lnSpc>
              <a:spcBef>
                <a:spcPts val="0"/>
              </a:spcBef>
              <a:spcAft>
                <a:spcPts val="0"/>
              </a:spcAft>
              <a:buClr>
                <a:srgbClr val="FBE4D4"/>
              </a:buClr>
              <a:buSzPts val="2800"/>
              <a:buNone/>
            </a:pPr>
            <a:endParaRPr lang="en-US"/>
          </a:p>
          <a:p>
            <a:pPr marL="228600" lvl="0" indent="-50800" algn="l" rtl="0">
              <a:lnSpc>
                <a:spcPct val="90000"/>
              </a:lnSpc>
              <a:spcBef>
                <a:spcPts val="0"/>
              </a:spcBef>
              <a:spcAft>
                <a:spcPts val="0"/>
              </a:spcAft>
              <a:buClr>
                <a:srgbClr val="FBE4D4"/>
              </a:buClr>
              <a:buSzPts val="2800"/>
              <a:buNone/>
            </a:pPr>
            <a:r>
              <a:rPr lang="en-US"/>
              <a:t>Deputy Program Scientist for Astrobiology </a:t>
            </a:r>
          </a:p>
          <a:p>
            <a:pPr marL="228600" lvl="0" indent="-50800" algn="l" rtl="0">
              <a:lnSpc>
                <a:spcPct val="90000"/>
              </a:lnSpc>
              <a:spcBef>
                <a:spcPts val="0"/>
              </a:spcBef>
              <a:spcAft>
                <a:spcPts val="0"/>
              </a:spcAft>
              <a:buClr>
                <a:srgbClr val="FBE4D4"/>
              </a:buClr>
              <a:buSzPts val="2800"/>
              <a:buNone/>
            </a:pPr>
            <a:r>
              <a:rPr lang="en-US"/>
              <a:t>(Becky McCauley </a:t>
            </a:r>
            <a:r>
              <a:rPr lang="en-US" err="1"/>
              <a:t>Rench</a:t>
            </a:r>
            <a:r>
              <a:rPr lang="en-US"/>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B958-42E5-FE72-89DB-902868D393C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F86F915-E60A-4B25-3407-3A2D3364C53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58266AD-B9AB-C47A-2BC8-88D19623EC0E}"/>
              </a:ext>
            </a:extLst>
          </p:cNvPr>
          <p:cNvPicPr>
            <a:picLocks noChangeAspect="1"/>
          </p:cNvPicPr>
          <p:nvPr/>
        </p:nvPicPr>
        <p:blipFill>
          <a:blip r:embed="rId2"/>
          <a:stretch>
            <a:fillRect/>
          </a:stretch>
        </p:blipFill>
        <p:spPr>
          <a:xfrm>
            <a:off x="905690" y="197708"/>
            <a:ext cx="10448109" cy="6462584"/>
          </a:xfrm>
          <a:prstGeom prst="rect">
            <a:avLst/>
          </a:prstGeom>
        </p:spPr>
      </p:pic>
    </p:spTree>
    <p:extLst>
      <p:ext uri="{BB962C8B-B14F-4D97-AF65-F5344CB8AC3E}">
        <p14:creationId xmlns:p14="http://schemas.microsoft.com/office/powerpoint/2010/main" val="1857789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2889375" y="-247698"/>
            <a:ext cx="855586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BE4D4"/>
              </a:buClr>
              <a:buSzPts val="4400"/>
              <a:buFont typeface="Calibri"/>
              <a:buNone/>
            </a:pPr>
            <a:r>
              <a:rPr lang="en-US" sz="3600" dirty="0">
                <a:solidFill>
                  <a:schemeClr val="bg1"/>
                </a:solidFill>
              </a:rPr>
              <a:t>Astrobiology Strategy 2025</a:t>
            </a:r>
            <a:endParaRPr sz="3600" dirty="0">
              <a:solidFill>
                <a:schemeClr val="bg1"/>
              </a:solidFill>
            </a:endParaRPr>
          </a:p>
        </p:txBody>
      </p:sp>
      <p:sp>
        <p:nvSpPr>
          <p:cNvPr id="185" name="Google Shape;185;p24"/>
          <p:cNvSpPr txBox="1">
            <a:spLocks noGrp="1"/>
          </p:cNvSpPr>
          <p:nvPr>
            <p:ph type="body" idx="1"/>
          </p:nvPr>
        </p:nvSpPr>
        <p:spPr>
          <a:xfrm>
            <a:off x="1451046" y="855797"/>
            <a:ext cx="10740954" cy="5780135"/>
          </a:xfrm>
          <a:prstGeom prst="rect">
            <a:avLst/>
          </a:prstGeom>
          <a:solidFill>
            <a:schemeClr val="bg2">
              <a:lumMod val="50000"/>
              <a:alpha val="72202"/>
            </a:schemeClr>
          </a:solidFill>
          <a:ln>
            <a:noFill/>
          </a:ln>
        </p:spPr>
        <p:txBody>
          <a:bodyPr spcFirstLastPara="1" wrap="square" lIns="91425" tIns="45700" rIns="91425" bIns="45700" anchor="t" anchorCtr="0">
            <a:normAutofit/>
          </a:bodyPr>
          <a:lstStyle/>
          <a:p>
            <a:pPr marL="0" marR="0" indent="0">
              <a:spcBef>
                <a:spcPts val="0"/>
              </a:spcBef>
              <a:spcAft>
                <a:spcPts val="0"/>
              </a:spcAft>
              <a:buNone/>
            </a:pPr>
            <a:r>
              <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are starting to plan an activity to formulate a new Astrobiology Strategy </a:t>
            </a:r>
          </a:p>
          <a:p>
            <a:pPr marL="0" marR="0" indent="0">
              <a:spcBef>
                <a:spcPts val="0"/>
              </a:spcBef>
              <a:spcAft>
                <a:spcPts val="0"/>
              </a:spcAft>
              <a:buNone/>
            </a:pPr>
            <a:endPar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decade since the previous one. </a:t>
            </a:r>
          </a:p>
          <a:p>
            <a:pPr marL="0" marR="0" indent="0">
              <a:spcBef>
                <a:spcPts val="0"/>
              </a:spcBef>
              <a:spcAft>
                <a:spcPts val="0"/>
              </a:spcAft>
              <a:buNone/>
            </a:pPr>
            <a:endParaRPr lang="en-US" sz="20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Much has happened: </a:t>
            </a:r>
          </a:p>
          <a:p>
            <a:pPr marL="0" indent="0">
              <a:spcBef>
                <a:spcPts val="0"/>
              </a:spcBef>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-New Decadal Survey.</a:t>
            </a:r>
          </a:p>
          <a:p>
            <a:pPr marL="0"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-Concrete evidence of habitable early environments on Mars. </a:t>
            </a:r>
          </a:p>
          <a:p>
            <a:pPr marL="0"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-Dragonfly selection.</a:t>
            </a:r>
          </a:p>
          <a:p>
            <a:pPr marL="0"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-Exoplanets (discovery that Trappist-1 has multiple planets in potentially HZ). </a:t>
            </a:r>
          </a:p>
          <a:p>
            <a:pPr marL="0"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-Tremendous progress in understanding biology and environmental evolution</a:t>
            </a:r>
          </a:p>
          <a:p>
            <a:pPr marL="0" marR="0" indent="0">
              <a:spcBef>
                <a:spcPts val="0"/>
              </a:spcBef>
              <a:spcAft>
                <a:spcPts val="0"/>
              </a:spcAft>
              <a:buNone/>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of early Earth. </a:t>
            </a:r>
          </a:p>
          <a:p>
            <a:pPr marL="0" indent="0">
              <a:spcBef>
                <a:spcPts val="0"/>
              </a:spcBef>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2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 post-discovery science strategy?</a:t>
            </a:r>
            <a:endParaRPr lang="en-US"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Worth looking more than 10 years ahead?</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 years from now: Hopefully, samples back from many targets, HWO will be operating, </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perhaps we’ll be planning a fleet of next generation telescopes, perhaps we’ll have </a:t>
            </a:r>
          </a:p>
          <a:p>
            <a:pPr marL="0" marR="0" indent="0">
              <a:spcBef>
                <a:spcPts val="0"/>
              </a:spcBef>
              <a:spcAft>
                <a:spcPts val="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found multiple biosignatures (or not).</a:t>
            </a:r>
          </a:p>
          <a:p>
            <a:pPr marL="0" marR="0" indent="0">
              <a:spcBef>
                <a:spcPts val="0"/>
              </a:spcBef>
              <a:spcAft>
                <a:spcPts val="0"/>
              </a:spcAft>
              <a:buNone/>
            </a:pPr>
            <a:r>
              <a:rPr lang="en-US" sz="1800" kern="100" dirty="0">
                <a:latin typeface="Calibri" panose="020F0502020204030204" pitchFamily="34" charset="0"/>
                <a:ea typeface="Calibri" panose="020F0502020204030204" pitchFamily="34" charset="0"/>
                <a:cs typeface="Times New Roman" panose="02020603050405020304" pitchFamily="18" charset="0"/>
              </a:rPr>
              <a:t>What laboratory &amp; analytical techniques might we have access 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00" dirty="0">
                <a:latin typeface="Calibri" panose="020F0502020204030204" pitchFamily="34" charset="0"/>
                <a:ea typeface="Calibri" panose="020F0502020204030204" pitchFamily="34" charset="0"/>
                <a:cs typeface="Times New Roman" panose="02020603050405020304" pitchFamily="18" charset="0"/>
              </a:rPr>
              <a:t>What will our science look like?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lvl="0" indent="-50800" algn="l" rtl="0">
              <a:lnSpc>
                <a:spcPct val="90000"/>
              </a:lnSpc>
              <a:spcBef>
                <a:spcPts val="0"/>
              </a:spcBef>
              <a:spcAft>
                <a:spcPts val="0"/>
              </a:spcAft>
              <a:buClr>
                <a:srgbClr val="FBE4D4"/>
              </a:buClr>
              <a:buSzPts val="2800"/>
              <a:buNone/>
            </a:pPr>
            <a:endParaRPr sz="2000" dirty="0"/>
          </a:p>
        </p:txBody>
      </p:sp>
      <p:pic>
        <p:nvPicPr>
          <p:cNvPr id="3" name="Picture 2">
            <a:extLst>
              <a:ext uri="{FF2B5EF4-FFF2-40B4-BE49-F238E27FC236}">
                <a16:creationId xmlns:a16="http://schemas.microsoft.com/office/drawing/2014/main" id="{BFB29F56-249E-CF6E-0BEF-7C351EF4C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2045" y="1577022"/>
            <a:ext cx="2599955" cy="3407394"/>
          </a:xfrm>
          <a:prstGeom prst="rect">
            <a:avLst/>
          </a:prstGeom>
        </p:spPr>
      </p:pic>
    </p:spTree>
    <p:extLst>
      <p:ext uri="{BB962C8B-B14F-4D97-AF65-F5344CB8AC3E}">
        <p14:creationId xmlns:p14="http://schemas.microsoft.com/office/powerpoint/2010/main" val="146304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4360A-CC6A-B97A-A983-9E940DDE76AA}"/>
              </a:ext>
            </a:extLst>
          </p:cNvPr>
          <p:cNvSpPr>
            <a:spLocks noGrp="1"/>
          </p:cNvSpPr>
          <p:nvPr>
            <p:ph type="title"/>
          </p:nvPr>
        </p:nvSpPr>
        <p:spPr/>
        <p:txBody>
          <a:bodyPr/>
          <a:lstStyle/>
          <a:p>
            <a:endParaRPr lang="en-US">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B2841E7-5CD5-C314-F9D3-5EA88D35FE81}"/>
              </a:ext>
            </a:extLst>
          </p:cNvPr>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pic>
        <p:nvPicPr>
          <p:cNvPr id="1026" name="Picture 2" descr="NASA's Perseverance Mars rover snaps amazingly balanced Martian rock: Check out this stunning image">
            <a:extLst>
              <a:ext uri="{FF2B5EF4-FFF2-40B4-BE49-F238E27FC236}">
                <a16:creationId xmlns:a16="http://schemas.microsoft.com/office/drawing/2014/main" id="{21FDB4F6-49D2-AA99-987B-09CEB3CE85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916" y="-733460"/>
            <a:ext cx="12706663" cy="9252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E7C340-0E7C-985F-AEDA-CB65303905F2}"/>
              </a:ext>
            </a:extLst>
          </p:cNvPr>
          <p:cNvSpPr txBox="1"/>
          <p:nvPr/>
        </p:nvSpPr>
        <p:spPr>
          <a:xfrm>
            <a:off x="838201" y="681036"/>
            <a:ext cx="3582649" cy="923330"/>
          </a:xfrm>
          <a:prstGeom prst="rect">
            <a:avLst/>
          </a:prstGeom>
          <a:noFill/>
        </p:spPr>
        <p:txBody>
          <a:bodyPr wrap="square" rtlCol="0">
            <a:spAutoFit/>
          </a:bodyPr>
          <a:lstStyle/>
          <a:p>
            <a:r>
              <a:rPr lang="en-US" sz="5400" dirty="0">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2961550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itle 1">
            <a:extLst>
              <a:ext uri="{FF2B5EF4-FFF2-40B4-BE49-F238E27FC236}">
                <a16:creationId xmlns:a16="http://schemas.microsoft.com/office/drawing/2014/main" id="{6D5AB2B3-8079-B844-6FDC-C70E72BD5F68}"/>
              </a:ext>
            </a:extLst>
          </p:cNvPr>
          <p:cNvSpPr>
            <a:spLocks noGrp="1"/>
          </p:cNvSpPr>
          <p:nvPr>
            <p:ph type="title"/>
          </p:nvPr>
        </p:nvSpPr>
        <p:spPr>
          <a:xfrm>
            <a:off x="1480457" y="0"/>
            <a:ext cx="10515600" cy="947057"/>
          </a:xfrm>
        </p:spPr>
        <p:txBody>
          <a:bodyPr>
            <a:normAutofit/>
          </a:bodyPr>
          <a:lstStyle/>
          <a:p>
            <a:r>
              <a:rPr lang="en-US"/>
              <a:t>New NASA Astrobiology Org Chart</a:t>
            </a:r>
          </a:p>
        </p:txBody>
      </p:sp>
      <p:pic>
        <p:nvPicPr>
          <p:cNvPr id="7" name="Picture 6">
            <a:extLst>
              <a:ext uri="{FF2B5EF4-FFF2-40B4-BE49-F238E27FC236}">
                <a16:creationId xmlns:a16="http://schemas.microsoft.com/office/drawing/2014/main" id="{43118FAD-A290-6DDE-2450-820DD526B2DB}"/>
              </a:ext>
            </a:extLst>
          </p:cNvPr>
          <p:cNvPicPr>
            <a:picLocks noChangeAspect="1"/>
          </p:cNvPicPr>
          <p:nvPr/>
        </p:nvPicPr>
        <p:blipFill>
          <a:blip r:embed="rId3"/>
          <a:stretch>
            <a:fillRect/>
          </a:stretch>
        </p:blipFill>
        <p:spPr>
          <a:xfrm>
            <a:off x="2387492" y="230084"/>
            <a:ext cx="9028101" cy="6976259"/>
          </a:xfrm>
          <a:prstGeom prst="rect">
            <a:avLst/>
          </a:prstGeom>
        </p:spPr>
      </p:pic>
    </p:spTree>
    <p:extLst>
      <p:ext uri="{BB962C8B-B14F-4D97-AF65-F5344CB8AC3E}">
        <p14:creationId xmlns:p14="http://schemas.microsoft.com/office/powerpoint/2010/main" val="124970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1A39-2D1C-956A-8EEF-7BBB75B5CA7F}"/>
              </a:ext>
            </a:extLst>
          </p:cNvPr>
          <p:cNvSpPr>
            <a:spLocks noGrp="1"/>
          </p:cNvSpPr>
          <p:nvPr>
            <p:ph type="title"/>
          </p:nvPr>
        </p:nvSpPr>
        <p:spPr>
          <a:xfrm>
            <a:off x="2950029" y="0"/>
            <a:ext cx="8555865" cy="1325563"/>
          </a:xfrm>
        </p:spPr>
        <p:txBody>
          <a:bodyPr/>
          <a:lstStyle/>
          <a:p>
            <a:r>
              <a:rPr lang="en-US" dirty="0"/>
              <a:t>Astrobiology Research Programs</a:t>
            </a:r>
          </a:p>
        </p:txBody>
      </p:sp>
      <p:sp>
        <p:nvSpPr>
          <p:cNvPr id="3" name="Text Placeholder 2">
            <a:extLst>
              <a:ext uri="{FF2B5EF4-FFF2-40B4-BE49-F238E27FC236}">
                <a16:creationId xmlns:a16="http://schemas.microsoft.com/office/drawing/2014/main" id="{906D3BCF-4A2B-E14E-4ACE-2E3196FAFA5A}"/>
              </a:ext>
            </a:extLst>
          </p:cNvPr>
          <p:cNvSpPr>
            <a:spLocks noGrp="1"/>
          </p:cNvSpPr>
          <p:nvPr>
            <p:ph type="body" idx="1"/>
          </p:nvPr>
        </p:nvSpPr>
        <p:spPr>
          <a:xfrm>
            <a:off x="2950029" y="1186543"/>
            <a:ext cx="9046027" cy="5410199"/>
          </a:xfrm>
        </p:spPr>
        <p:txBody>
          <a:bodyPr>
            <a:normAutofit/>
          </a:bodyPr>
          <a:lstStyle/>
          <a:p>
            <a:r>
              <a:rPr lang="en-US" sz="2000" dirty="0"/>
              <a:t>C.5 Exobiology (PO: Lindsay Hays)</a:t>
            </a:r>
          </a:p>
          <a:p>
            <a:pPr lvl="1"/>
            <a:r>
              <a:rPr lang="en-US" sz="1600" dirty="0"/>
              <a:t>Aim is to understand the origin, evolution, distribution, and future of life in the Universe. Research is centered on the origin and early evolution of life, the potential of life to adapt to different environments, and the implications for life elsewhere.</a:t>
            </a:r>
          </a:p>
          <a:p>
            <a:r>
              <a:rPr lang="en-US" sz="2000" dirty="0"/>
              <a:t>C.14 Planetary Science and Technology Through Analog Research (PSTAR) (PO: Becky McCauley </a:t>
            </a:r>
            <a:r>
              <a:rPr lang="en-US" sz="2000" dirty="0" err="1"/>
              <a:t>Rench</a:t>
            </a:r>
            <a:r>
              <a:rPr lang="en-US" sz="2000" dirty="0"/>
              <a:t>)</a:t>
            </a:r>
          </a:p>
          <a:p>
            <a:pPr lvl="1"/>
            <a:r>
              <a:rPr lang="en-US" sz="1600" dirty="0"/>
              <a:t>This program solicits proposals for investigations focused on exploring the relevant environments on Earth in order to develop a sound technical and scientific basis to conduct </a:t>
            </a:r>
            <a:r>
              <a:rPr lang="en-US" sz="1600" dirty="0" err="1"/>
              <a:t>astrobiological</a:t>
            </a:r>
            <a:r>
              <a:rPr lang="en-US" sz="1600" dirty="0"/>
              <a:t> research on other Solar System bodies. </a:t>
            </a:r>
          </a:p>
          <a:p>
            <a:r>
              <a:rPr lang="en-US" sz="2000" dirty="0"/>
              <a:t>C.20 Interdisciplinary Consortia for Astrobiology Research (ICAR) (PO: Lindsay Hays)</a:t>
            </a:r>
          </a:p>
          <a:p>
            <a:pPr lvl="1"/>
            <a:r>
              <a:rPr lang="en-US" sz="1600" dirty="0"/>
              <a:t>Proposals that describe a multi-million dollar, five-year project with an interdisciplinary approach to a single, compelling question in astrobiology. For projects larger than the scope of the individual research programs, but within the scope of the Research Coordination Networks.</a:t>
            </a:r>
          </a:p>
          <a:p>
            <a:r>
              <a:rPr lang="en-US" sz="2000" dirty="0"/>
              <a:t>F.4 Habitable Worlds (HW) (PO: Becky McCauley </a:t>
            </a:r>
            <a:r>
              <a:rPr lang="en-US" sz="2000" dirty="0" err="1"/>
              <a:t>Rench</a:t>
            </a:r>
            <a:r>
              <a:rPr lang="en-US" sz="2000" dirty="0"/>
              <a:t>)</a:t>
            </a:r>
          </a:p>
          <a:p>
            <a:pPr lvl="1"/>
            <a:r>
              <a:rPr lang="en-US" sz="1600" dirty="0"/>
              <a:t>Aim is to use knowledge of the history of the Earth and the life upon it as a guide for determining the processes and conditions that create and maintain habitable environments and to search for ancient and contemporary habitable environments and explore the possibility of extant life beyond the Earth.</a:t>
            </a:r>
          </a:p>
        </p:txBody>
      </p:sp>
    </p:spTree>
    <p:extLst>
      <p:ext uri="{BB962C8B-B14F-4D97-AF65-F5344CB8AC3E}">
        <p14:creationId xmlns:p14="http://schemas.microsoft.com/office/powerpoint/2010/main" val="72141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2EF83B-8859-7669-59BD-7AA4D8B84531}"/>
              </a:ext>
            </a:extLst>
          </p:cNvPr>
          <p:cNvPicPr>
            <a:picLocks noChangeAspect="1"/>
          </p:cNvPicPr>
          <p:nvPr/>
        </p:nvPicPr>
        <p:blipFill>
          <a:blip r:embed="rId3"/>
          <a:stretch>
            <a:fillRect/>
          </a:stretch>
        </p:blipFill>
        <p:spPr>
          <a:xfrm>
            <a:off x="0" y="90842"/>
            <a:ext cx="12192000" cy="6676316"/>
          </a:xfrm>
          <a:prstGeom prst="rect">
            <a:avLst/>
          </a:prstGeom>
        </p:spPr>
      </p:pic>
      <p:sp>
        <p:nvSpPr>
          <p:cNvPr id="20" name="Title 1">
            <a:extLst>
              <a:ext uri="{FF2B5EF4-FFF2-40B4-BE49-F238E27FC236}">
                <a16:creationId xmlns:a16="http://schemas.microsoft.com/office/drawing/2014/main" id="{754667AC-43BC-18AD-EC5B-7AC88CF78977}"/>
              </a:ext>
            </a:extLst>
          </p:cNvPr>
          <p:cNvSpPr txBox="1">
            <a:spLocks/>
          </p:cNvSpPr>
          <p:nvPr/>
        </p:nvSpPr>
        <p:spPr>
          <a:xfrm>
            <a:off x="154709" y="90842"/>
            <a:ext cx="2131292" cy="1372198"/>
          </a:xfrm>
          <a:prstGeom prst="rect">
            <a:avLst/>
          </a:prstGeom>
          <a:solidFill>
            <a:schemeClr val="tx2">
              <a:lumMod val="90000"/>
              <a:alpha val="55963"/>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BE4D4"/>
              </a:buClr>
              <a:buSzPts val="1800"/>
              <a:buFont typeface="Calibri"/>
              <a:buNone/>
              <a:defRPr sz="4400" b="0" i="0" u="none" strike="noStrike" cap="none">
                <a:solidFill>
                  <a:srgbClr val="FBE4D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b="1" dirty="0">
                <a:solidFill>
                  <a:schemeClr val="accent1">
                    <a:lumMod val="75000"/>
                  </a:schemeClr>
                </a:solidFill>
              </a:rPr>
              <a:t>R</a:t>
            </a:r>
            <a:r>
              <a:rPr lang="en-US" sz="2800" dirty="0">
                <a:solidFill>
                  <a:schemeClr val="accent1">
                    <a:lumMod val="75000"/>
                  </a:schemeClr>
                </a:solidFill>
              </a:rPr>
              <a:t>esearch </a:t>
            </a:r>
          </a:p>
          <a:p>
            <a:r>
              <a:rPr lang="en-US" sz="2800" b="1" dirty="0">
                <a:solidFill>
                  <a:schemeClr val="accent1">
                    <a:lumMod val="75000"/>
                  </a:schemeClr>
                </a:solidFill>
              </a:rPr>
              <a:t>C</a:t>
            </a:r>
            <a:r>
              <a:rPr lang="en-US" sz="2800" dirty="0">
                <a:solidFill>
                  <a:schemeClr val="accent1">
                    <a:lumMod val="75000"/>
                  </a:schemeClr>
                </a:solidFill>
              </a:rPr>
              <a:t>oordination </a:t>
            </a:r>
          </a:p>
          <a:p>
            <a:r>
              <a:rPr lang="en-US" sz="2800" b="1" dirty="0">
                <a:solidFill>
                  <a:schemeClr val="accent1">
                    <a:lumMod val="75000"/>
                  </a:schemeClr>
                </a:solidFill>
              </a:rPr>
              <a:t>N</a:t>
            </a:r>
            <a:r>
              <a:rPr lang="en-US" sz="2800" dirty="0">
                <a:solidFill>
                  <a:schemeClr val="accent1">
                    <a:lumMod val="75000"/>
                  </a:schemeClr>
                </a:solidFill>
              </a:rPr>
              <a:t>etworks</a:t>
            </a:r>
            <a:endParaRPr lang="en-US" sz="2800" dirty="0">
              <a:solidFill>
                <a:schemeClr val="tx1"/>
              </a:solidFill>
            </a:endParaRPr>
          </a:p>
        </p:txBody>
      </p:sp>
    </p:spTree>
    <p:extLst>
      <p:ext uri="{BB962C8B-B14F-4D97-AF65-F5344CB8AC3E}">
        <p14:creationId xmlns:p14="http://schemas.microsoft.com/office/powerpoint/2010/main" val="133949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370D98-471A-156D-96B5-48B78BE54FC1}"/>
              </a:ext>
            </a:extLst>
          </p:cNvPr>
          <p:cNvPicPr>
            <a:picLocks noChangeAspect="1"/>
          </p:cNvPicPr>
          <p:nvPr/>
        </p:nvPicPr>
        <p:blipFill>
          <a:blip r:embed="rId2"/>
          <a:stretch>
            <a:fillRect/>
          </a:stretch>
        </p:blipFill>
        <p:spPr>
          <a:xfrm>
            <a:off x="3552252" y="0"/>
            <a:ext cx="5956710" cy="6858000"/>
          </a:xfrm>
          <a:prstGeom prst="rect">
            <a:avLst/>
          </a:prstGeom>
        </p:spPr>
      </p:pic>
    </p:spTree>
    <p:extLst>
      <p:ext uri="{BB962C8B-B14F-4D97-AF65-F5344CB8AC3E}">
        <p14:creationId xmlns:p14="http://schemas.microsoft.com/office/powerpoint/2010/main" val="75540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ADB98-9B9B-3984-5DBA-E5813B7C5913}"/>
              </a:ext>
            </a:extLst>
          </p:cNvPr>
          <p:cNvSpPr>
            <a:spLocks noGrp="1"/>
          </p:cNvSpPr>
          <p:nvPr>
            <p:ph type="title"/>
          </p:nvPr>
        </p:nvSpPr>
        <p:spPr/>
        <p:txBody>
          <a:bodyPr/>
          <a:lstStyle/>
          <a:p>
            <a:r>
              <a:rPr lang="en-US" err="1">
                <a:latin typeface="Calibri" panose="020F0502020204030204" pitchFamily="34" charset="0"/>
                <a:cs typeface="Calibri" panose="020F0502020204030204" pitchFamily="34" charset="0"/>
              </a:rPr>
              <a:t>NExSS</a:t>
            </a:r>
            <a:r>
              <a:rPr lang="en-US">
                <a:latin typeface="Calibri" panose="020F0502020204030204" pitchFamily="34" charset="0"/>
                <a:cs typeface="Calibri" panose="020F0502020204030204" pitchFamily="34" charset="0"/>
              </a:rPr>
              <a:t> Assessment</a:t>
            </a:r>
          </a:p>
        </p:txBody>
      </p:sp>
      <p:sp>
        <p:nvSpPr>
          <p:cNvPr id="3" name="Content Placeholder 2">
            <a:extLst>
              <a:ext uri="{FF2B5EF4-FFF2-40B4-BE49-F238E27FC236}">
                <a16:creationId xmlns:a16="http://schemas.microsoft.com/office/drawing/2014/main" id="{4C05076B-7901-45CC-2873-FAF1CB4DDFFD}"/>
              </a:ext>
            </a:extLst>
          </p:cNvPr>
          <p:cNvSpPr>
            <a:spLocks noGrp="1"/>
          </p:cNvSpPr>
          <p:nvPr>
            <p:ph idx="1"/>
          </p:nvPr>
        </p:nvSpPr>
        <p:spPr>
          <a:xfrm>
            <a:off x="2971800" y="1445741"/>
            <a:ext cx="8382000" cy="4731223"/>
          </a:xfrm>
        </p:spPr>
        <p:txBody>
          <a:bodyPr>
            <a:normAutofit fontScale="92500" lnSpcReduction="20000"/>
          </a:bodyPr>
          <a:lstStyle/>
          <a:p>
            <a:r>
              <a:rPr lang="en-US" sz="2400" dirty="0">
                <a:effectLst/>
                <a:latin typeface="Calibri" panose="020F0502020204030204" pitchFamily="34" charset="0"/>
                <a:cs typeface="Calibri" panose="020F0502020204030204" pitchFamily="34" charset="0"/>
              </a:rPr>
              <a:t>Assessment undertaken </a:t>
            </a:r>
            <a:r>
              <a:rPr lang="en-US" sz="2400" dirty="0">
                <a:latin typeface="Calibri" panose="020F0502020204030204" pitchFamily="34" charset="0"/>
                <a:cs typeface="Calibri" panose="020F0502020204030204" pitchFamily="34" charset="0"/>
              </a:rPr>
              <a:t>early 2023, cross-divisional review panel</a:t>
            </a:r>
          </a:p>
          <a:p>
            <a:r>
              <a:rPr lang="en-US" sz="2400" dirty="0">
                <a:latin typeface="Calibri" panose="020F0502020204030204" pitchFamily="34" charset="0"/>
                <a:cs typeface="Calibri" panose="020F0502020204030204" pitchFamily="34" charset="0"/>
              </a:rPr>
              <a:t>Intended to:</a:t>
            </a:r>
          </a:p>
          <a:p>
            <a:pPr lvl="1"/>
            <a:r>
              <a:rPr lang="en-US" sz="1800" dirty="0">
                <a:effectLst/>
                <a:latin typeface="Calibri" panose="020F0502020204030204" pitchFamily="34" charset="0"/>
                <a:cs typeface="Calibri" panose="020F0502020204030204" pitchFamily="34" charset="0"/>
              </a:rPr>
              <a:t>assess the overall success of </a:t>
            </a:r>
            <a:r>
              <a:rPr lang="en-US" sz="1800" dirty="0" err="1">
                <a:effectLst/>
                <a:latin typeface="Calibri" panose="020F0502020204030204" pitchFamily="34" charset="0"/>
                <a:cs typeface="Calibri" panose="020F0502020204030204" pitchFamily="34" charset="0"/>
              </a:rPr>
              <a:t>NExSS</a:t>
            </a:r>
            <a:r>
              <a:rPr lang="en-US" sz="1800" dirty="0">
                <a:effectLst/>
                <a:latin typeface="Calibri" panose="020F0502020204030204" pitchFamily="34" charset="0"/>
                <a:cs typeface="Calibri" panose="020F0502020204030204" pitchFamily="34" charset="0"/>
              </a:rPr>
              <a:t> with regards to the progress on its stated goals</a:t>
            </a:r>
          </a:p>
          <a:p>
            <a:pPr lvl="1"/>
            <a:r>
              <a:rPr lang="en-US" sz="1800" dirty="0">
                <a:effectLst/>
                <a:latin typeface="Calibri" panose="020F0502020204030204" pitchFamily="34" charset="0"/>
                <a:cs typeface="Calibri" panose="020F0502020204030204" pitchFamily="34" charset="0"/>
              </a:rPr>
              <a:t>gather lessons learned from the first six years of operation of </a:t>
            </a:r>
            <a:r>
              <a:rPr lang="en-US" sz="1800" dirty="0" err="1">
                <a:effectLst/>
                <a:latin typeface="Calibri" panose="020F0502020204030204" pitchFamily="34" charset="0"/>
                <a:cs typeface="Calibri" panose="020F0502020204030204" pitchFamily="34" charset="0"/>
              </a:rPr>
              <a:t>NExSS</a:t>
            </a:r>
            <a:endParaRPr lang="en-US" sz="1800" dirty="0">
              <a:effectLst/>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collect information regarding </a:t>
            </a:r>
            <a:r>
              <a:rPr lang="en-US" sz="1800" dirty="0">
                <a:effectLst/>
                <a:latin typeface="Calibri" panose="020F0502020204030204" pitchFamily="34" charset="0"/>
                <a:cs typeface="Calibri" panose="020F0502020204030204" pitchFamily="34" charset="0"/>
              </a:rPr>
              <a:t>the challenges </a:t>
            </a:r>
            <a:r>
              <a:rPr lang="en-US" sz="1800" dirty="0" err="1">
                <a:effectLst/>
                <a:latin typeface="Calibri" panose="020F0502020204030204" pitchFamily="34" charset="0"/>
                <a:cs typeface="Calibri" panose="020F0502020204030204" pitchFamily="34" charset="0"/>
              </a:rPr>
              <a:t>NExSS</a:t>
            </a:r>
            <a:r>
              <a:rPr lang="en-US" sz="1800" dirty="0">
                <a:effectLst/>
                <a:latin typeface="Calibri" panose="020F0502020204030204" pitchFamily="34" charset="0"/>
                <a:cs typeface="Calibri" panose="020F0502020204030204" pitchFamily="34" charset="0"/>
              </a:rPr>
              <a:t> has faced</a:t>
            </a:r>
          </a:p>
          <a:p>
            <a:r>
              <a:rPr lang="en-US" sz="2400" dirty="0">
                <a:effectLst/>
                <a:latin typeface="Calibri" panose="020F0502020204030204" pitchFamily="34" charset="0"/>
                <a:cs typeface="Calibri" panose="020F0502020204030204" pitchFamily="34" charset="0"/>
              </a:rPr>
              <a:t>Findings:</a:t>
            </a:r>
          </a:p>
          <a:p>
            <a:pPr lvl="1"/>
            <a:r>
              <a:rPr lang="en-US" sz="1800" dirty="0">
                <a:effectLst/>
                <a:latin typeface="Calibri" panose="020F0502020204030204" pitchFamily="34" charset="0"/>
                <a:cs typeface="Calibri" panose="020F0502020204030204" pitchFamily="34" charset="0"/>
              </a:rPr>
              <a:t>Positives:</a:t>
            </a:r>
          </a:p>
          <a:p>
            <a:pPr lvl="2"/>
            <a:r>
              <a:rPr lang="en-US" sz="1600" dirty="0">
                <a:effectLst/>
                <a:latin typeface="Calibri" panose="020F0502020204030204" pitchFamily="34" charset="0"/>
                <a:cs typeface="Calibri" panose="020F0502020204030204" pitchFamily="34" charset="0"/>
              </a:rPr>
              <a:t>﻿﻿NEXSS has demonstrably catalyzed interdisciplinary, community interactions in ways that have benefited the community, including observing campaigns, modeling, input to </a:t>
            </a:r>
            <a:r>
              <a:rPr lang="en-US" sz="1600" dirty="0" err="1">
                <a:effectLst/>
                <a:latin typeface="Calibri" panose="020F0502020204030204" pitchFamily="34" charset="0"/>
                <a:cs typeface="Calibri" panose="020F0502020204030204" pitchFamily="34" charset="0"/>
              </a:rPr>
              <a:t>decadals</a:t>
            </a:r>
            <a:endParaRPr lang="en-US" sz="1600" dirty="0">
              <a:effectLst/>
              <a:latin typeface="Calibri" panose="020F0502020204030204" pitchFamily="34" charset="0"/>
              <a:cs typeface="Calibri" panose="020F0502020204030204" pitchFamily="34" charset="0"/>
            </a:endParaRPr>
          </a:p>
          <a:p>
            <a:pPr lvl="2"/>
            <a:r>
              <a:rPr lang="en-US" sz="1600" dirty="0">
                <a:effectLst/>
                <a:latin typeface="Calibri" panose="020F0502020204030204" pitchFamily="34" charset="0"/>
                <a:cs typeface="Calibri" panose="020F0502020204030204" pitchFamily="34" charset="0"/>
              </a:rPr>
              <a:t>﻿﻿</a:t>
            </a:r>
            <a:r>
              <a:rPr lang="en-US" sz="1600" dirty="0" err="1">
                <a:effectLst/>
                <a:latin typeface="Calibri" panose="020F0502020204030204" pitchFamily="34" charset="0"/>
                <a:cs typeface="Calibri" panose="020F0502020204030204" pitchFamily="34" charset="0"/>
              </a:rPr>
              <a:t>NExSS</a:t>
            </a:r>
            <a:r>
              <a:rPr lang="en-US" sz="1600" dirty="0">
                <a:effectLst/>
                <a:latin typeface="Calibri" panose="020F0502020204030204" pitchFamily="34" charset="0"/>
                <a:cs typeface="Calibri" panose="020F0502020204030204" pitchFamily="34" charset="0"/>
              </a:rPr>
              <a:t> is of high value for early career researchers involved in the NESS program</a:t>
            </a:r>
          </a:p>
          <a:p>
            <a:pPr lvl="1"/>
            <a:r>
              <a:rPr lang="en-US" sz="1800" dirty="0">
                <a:effectLst/>
                <a:latin typeface="Calibri" panose="020F0502020204030204" pitchFamily="34" charset="0"/>
                <a:cs typeface="Calibri" panose="020F0502020204030204" pitchFamily="34" charset="0"/>
              </a:rPr>
              <a:t>Areas for improvement:</a:t>
            </a:r>
          </a:p>
          <a:p>
            <a:pPr lvl="2"/>
            <a:r>
              <a:rPr lang="en-US" sz="1600" dirty="0">
                <a:effectLst/>
                <a:latin typeface="Calibri" panose="020F0502020204030204" pitchFamily="34" charset="0"/>
                <a:cs typeface="Calibri" panose="020F0502020204030204" pitchFamily="34" charset="0"/>
              </a:rPr>
              <a:t>﻿﻿NASA Division representation</a:t>
            </a:r>
          </a:p>
          <a:p>
            <a:pPr lvl="2"/>
            <a:r>
              <a:rPr lang="en-US" sz="1600" dirty="0">
                <a:effectLst/>
                <a:latin typeface="Calibri" panose="020F0502020204030204" pitchFamily="34" charset="0"/>
                <a:cs typeface="Calibri" panose="020F0502020204030204" pitchFamily="34" charset="0"/>
              </a:rPr>
              <a:t>﻿﻿Leadership structure and selection process</a:t>
            </a:r>
          </a:p>
          <a:p>
            <a:pPr lvl="2"/>
            <a:r>
              <a:rPr lang="en-US" sz="1600" dirty="0">
                <a:effectLst/>
                <a:latin typeface="Calibri" panose="020F0502020204030204" pitchFamily="34" charset="0"/>
                <a:cs typeface="Calibri" panose="020F0502020204030204" pitchFamily="34" charset="0"/>
              </a:rPr>
              <a:t>Financial and logistical support to the Co-Leads</a:t>
            </a:r>
          </a:p>
          <a:p>
            <a:pPr lvl="2"/>
            <a:r>
              <a:rPr lang="en-US" sz="1600" dirty="0">
                <a:effectLst/>
                <a:latin typeface="Calibri" panose="020F0502020204030204" pitchFamily="34" charset="0"/>
                <a:cs typeface="Calibri" panose="020F0502020204030204" pitchFamily="34" charset="0"/>
              </a:rPr>
              <a:t>﻿﻿Mission statement clarity and goal prioritization</a:t>
            </a:r>
          </a:p>
          <a:p>
            <a:r>
              <a:rPr lang="en-US" sz="2400" dirty="0">
                <a:latin typeface="Calibri" panose="020F0502020204030204" pitchFamily="34" charset="0"/>
                <a:cs typeface="Calibri" panose="020F0502020204030204" pitchFamily="34" charset="0"/>
              </a:rPr>
              <a:t>Report and NASA response released soon</a:t>
            </a:r>
            <a:endParaRPr lang="en-US" sz="2400" dirty="0">
              <a:effectLst/>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214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64EA-6837-F61B-CBED-5E63FC438BFD}"/>
              </a:ext>
            </a:extLst>
          </p:cNvPr>
          <p:cNvSpPr>
            <a:spLocks noGrp="1"/>
          </p:cNvSpPr>
          <p:nvPr>
            <p:ph type="title"/>
          </p:nvPr>
        </p:nvSpPr>
        <p:spPr>
          <a:xfrm>
            <a:off x="1360714" y="-37282"/>
            <a:ext cx="10515600" cy="1325563"/>
          </a:xfrm>
        </p:spPr>
        <p:txBody>
          <a:bodyPr/>
          <a:lstStyle/>
          <a:p>
            <a:r>
              <a:rPr lang="en-US"/>
              <a:t>2023 Astrobiology Mission Ideation Factory​</a:t>
            </a:r>
            <a:br>
              <a:rPr lang="en-US"/>
            </a:br>
            <a:r>
              <a:rPr lang="en-US" sz="3200"/>
              <a:t>Search for Life at Mars​</a:t>
            </a:r>
            <a:endParaRPr lang="en-US"/>
          </a:p>
        </p:txBody>
      </p:sp>
      <p:sp>
        <p:nvSpPr>
          <p:cNvPr id="3" name="Content Placeholder 2">
            <a:extLst>
              <a:ext uri="{FF2B5EF4-FFF2-40B4-BE49-F238E27FC236}">
                <a16:creationId xmlns:a16="http://schemas.microsoft.com/office/drawing/2014/main" id="{380C2FB6-519B-1C8F-D803-81D99997EDBB}"/>
              </a:ext>
            </a:extLst>
          </p:cNvPr>
          <p:cNvSpPr>
            <a:spLocks noGrp="1"/>
          </p:cNvSpPr>
          <p:nvPr>
            <p:ph type="body" idx="1"/>
          </p:nvPr>
        </p:nvSpPr>
        <p:spPr>
          <a:xfrm>
            <a:off x="838200" y="1288281"/>
            <a:ext cx="4846872" cy="5569719"/>
          </a:xfrm>
        </p:spPr>
        <p:txBody>
          <a:bodyPr>
            <a:normAutofit fontScale="85000" lnSpcReduction="20000"/>
          </a:bodyPr>
          <a:lstStyle/>
          <a:p>
            <a:r>
              <a:rPr lang="en-US"/>
              <a:t>NASA Goddard Space Flight Center, August 21-25​</a:t>
            </a:r>
          </a:p>
          <a:p>
            <a:r>
              <a:rPr lang="en-US"/>
              <a:t>Contracted with </a:t>
            </a:r>
            <a:r>
              <a:rPr lang="en-US" err="1"/>
              <a:t>KnowInnovation</a:t>
            </a:r>
            <a:r>
              <a:rPr lang="en-US"/>
              <a:t>​</a:t>
            </a:r>
          </a:p>
          <a:p>
            <a:r>
              <a:rPr lang="en-US"/>
              <a:t>32 participants, U.S and international, first year graduate student to early career faculty, as many institutions, cross-disciplinary​</a:t>
            </a:r>
          </a:p>
          <a:p>
            <a:r>
              <a:rPr lang="en-US"/>
              <a:t>6 mission ideas presented at end of week by teams off 3-7 individuals​</a:t>
            </a:r>
          </a:p>
          <a:p>
            <a:r>
              <a:rPr lang="en-US"/>
              <a:t>7 mentors from variety of backgrounds​</a:t>
            </a:r>
          </a:p>
          <a:p>
            <a:r>
              <a:rPr lang="en-US"/>
              <a:t>Planning follow-up activity (Phase 2) to work on mock data from mission ideas and how they could be used to detect life​</a:t>
            </a:r>
          </a:p>
        </p:txBody>
      </p:sp>
      <p:pic>
        <p:nvPicPr>
          <p:cNvPr id="1026" name="Picture 2" descr="A group of people posing for a photo&#10;&#10;Description automatically generated">
            <a:extLst>
              <a:ext uri="{FF2B5EF4-FFF2-40B4-BE49-F238E27FC236}">
                <a16:creationId xmlns:a16="http://schemas.microsoft.com/office/drawing/2014/main" id="{9000D862-4E9A-1346-1009-D5BFF7E3BE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85072" y="1688200"/>
            <a:ext cx="6506927" cy="488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7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6F91-57A1-7024-A68A-6B8D416A0E90}"/>
              </a:ext>
            </a:extLst>
          </p:cNvPr>
          <p:cNvSpPr>
            <a:spLocks noGrp="1"/>
          </p:cNvSpPr>
          <p:nvPr>
            <p:ph type="title"/>
          </p:nvPr>
        </p:nvSpPr>
        <p:spPr/>
        <p:txBody>
          <a:bodyPr>
            <a:normAutofit/>
          </a:bodyPr>
          <a:lstStyle/>
          <a:p>
            <a:r>
              <a:rPr lang="en-US" sz="3600">
                <a:latin typeface="Calibri" panose="020F0502020204030204" pitchFamily="34" charset="0"/>
                <a:cs typeface="Calibri" panose="020F0502020204030204" pitchFamily="34" charset="0"/>
              </a:rPr>
              <a:t>UPCOMING: Biosignature IDEAS Lab</a:t>
            </a:r>
          </a:p>
        </p:txBody>
      </p:sp>
      <p:pic>
        <p:nvPicPr>
          <p:cNvPr id="8" name="Picture 2" descr="edison-playground-1918">
            <a:extLst>
              <a:ext uri="{FF2B5EF4-FFF2-40B4-BE49-F238E27FC236}">
                <a16:creationId xmlns:a16="http://schemas.microsoft.com/office/drawing/2014/main" id="{9DF2DA8F-9F5C-891B-A7CE-6E05D031DCB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44075" y="2556009"/>
            <a:ext cx="5541819" cy="2382572"/>
          </a:xfrm>
          <a:prstGeom prst="rect">
            <a:avLst/>
          </a:prstGeom>
          <a:noFill/>
          <a:ln w="9525">
            <a:solidFill>
              <a:schemeClr val="tx1"/>
            </a:solidFill>
            <a:miter lim="800000"/>
            <a:headEnd/>
            <a:tailEnd/>
          </a:ln>
        </p:spPr>
      </p:pic>
      <p:sp>
        <p:nvSpPr>
          <p:cNvPr id="9" name="Down Arrow 8">
            <a:extLst>
              <a:ext uri="{FF2B5EF4-FFF2-40B4-BE49-F238E27FC236}">
                <a16:creationId xmlns:a16="http://schemas.microsoft.com/office/drawing/2014/main" id="{45C940BD-53FD-212B-B3D8-C2A1EF5B6C44}"/>
              </a:ext>
            </a:extLst>
          </p:cNvPr>
          <p:cNvSpPr/>
          <p:nvPr/>
        </p:nvSpPr>
        <p:spPr>
          <a:xfrm>
            <a:off x="6507590" y="2092754"/>
            <a:ext cx="214791" cy="4336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10" name="Down Arrow 9">
            <a:extLst>
              <a:ext uri="{FF2B5EF4-FFF2-40B4-BE49-F238E27FC236}">
                <a16:creationId xmlns:a16="http://schemas.microsoft.com/office/drawing/2014/main" id="{6C6AB903-4549-8A81-FB55-3898BBED6C9B}"/>
              </a:ext>
            </a:extLst>
          </p:cNvPr>
          <p:cNvSpPr/>
          <p:nvPr/>
        </p:nvSpPr>
        <p:spPr>
          <a:xfrm>
            <a:off x="6507590" y="4968204"/>
            <a:ext cx="214791" cy="4336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11" name="Content Placeholder 9">
            <a:extLst>
              <a:ext uri="{FF2B5EF4-FFF2-40B4-BE49-F238E27FC236}">
                <a16:creationId xmlns:a16="http://schemas.microsoft.com/office/drawing/2014/main" id="{03DD5A66-7DF8-2E03-DEA1-594DBA602127}"/>
              </a:ext>
            </a:extLst>
          </p:cNvPr>
          <p:cNvSpPr txBox="1">
            <a:spLocks/>
          </p:cNvSpPr>
          <p:nvPr/>
        </p:nvSpPr>
        <p:spPr>
          <a:xfrm>
            <a:off x="1357184" y="1690689"/>
            <a:ext cx="10515600" cy="46441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20000"/>
                    <a:lumOff val="8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20000"/>
                    <a:lumOff val="8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20000"/>
                    <a:lumOff val="8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20000"/>
                    <a:lumOff val="8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Inputs:  Grand Challenge Topic, Creative People, Money</a:t>
            </a:r>
          </a:p>
          <a:p>
            <a:pPr marL="0" indent="0" algn="ctr">
              <a:buFont typeface="Arial" panose="020B0604020202020204" pitchFamily="34" charset="0"/>
              <a:buNone/>
            </a:pPr>
            <a:endParaRPr lang="en-US" sz="1467"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dirty="0">
                <a:effectLst>
                  <a:glow rad="101600">
                    <a:srgbClr val="000529">
                      <a:alpha val="60000"/>
                    </a:srgbClr>
                  </a:glow>
                </a:effectLst>
                <a:latin typeface="Calibri" panose="020F0502020204030204" pitchFamily="34" charset="0"/>
                <a:cs typeface="Calibri" panose="020F0502020204030204" pitchFamily="34" charset="0"/>
              </a:rPr>
              <a:t>Creative Environment: “Ideas Lab”</a:t>
            </a:r>
          </a:p>
          <a:p>
            <a:pPr marL="0" indent="0" algn="ctr">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Outputs: Potentially Transformative, Novel, Adventurous, Innovative, Interdisciplinary Ideas “Wow Factor”</a:t>
            </a:r>
          </a:p>
        </p:txBody>
      </p:sp>
    </p:spTree>
    <p:extLst>
      <p:ext uri="{BB962C8B-B14F-4D97-AF65-F5344CB8AC3E}">
        <p14:creationId xmlns:p14="http://schemas.microsoft.com/office/powerpoint/2010/main" val="2411321775"/>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12</TotalTime>
  <Words>1229</Words>
  <Application>Microsoft Macintosh PowerPoint</Application>
  <PresentationFormat>Widescreen</PresentationFormat>
  <Paragraphs>214</Paragraphs>
  <Slides>22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Custom Design</vt:lpstr>
      <vt:lpstr>PowerPoint Presentation</vt:lpstr>
      <vt:lpstr>New AB program leadership</vt:lpstr>
      <vt:lpstr>New NASA Astrobiology Org Chart</vt:lpstr>
      <vt:lpstr>Astrobiology Research Programs</vt:lpstr>
      <vt:lpstr>PowerPoint Presentation</vt:lpstr>
      <vt:lpstr>PowerPoint Presentation</vt:lpstr>
      <vt:lpstr>NExSS Assessment</vt:lpstr>
      <vt:lpstr>2023 Astrobiology Mission Ideation Factory​ Search for Life at Mars​</vt:lpstr>
      <vt:lpstr>UPCOMING: Biosignature IDEAS Lab</vt:lpstr>
      <vt:lpstr>UPCOMING: Biosignature IDEAS Lab</vt:lpstr>
      <vt:lpstr>https://apply.knowinnovation.com/ nasabiosignatures/</vt:lpstr>
      <vt:lpstr>Future Directions :</vt:lpstr>
      <vt:lpstr>Future Directions :</vt:lpstr>
      <vt:lpstr>Strategic input into existing programs:</vt:lpstr>
      <vt:lpstr>Example of Inter-Divisional Research Potential:</vt:lpstr>
      <vt:lpstr>PowerPoint Presentation</vt:lpstr>
      <vt:lpstr>Earth Science Connections</vt:lpstr>
      <vt:lpstr>Communication Challenges</vt:lpstr>
      <vt:lpstr>Standards of Evidence</vt:lpstr>
      <vt:lpstr>PowerPoint Presentation</vt:lpstr>
      <vt:lpstr>Astrobiology Strategy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Hays, Lindsay {she, her} (HQ-DG000)</cp:lastModifiedBy>
  <cp:revision>3</cp:revision>
  <dcterms:modified xsi:type="dcterms:W3CDTF">2023-11-09T14:12:47Z</dcterms:modified>
</cp:coreProperties>
</file>