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12192000"/>
  <p:notesSz cx="6858000" cy="9144000"/>
  <p:embeddedFontLst>
    <p:embeddedFont>
      <p:font typeface="Arial Narrow"/>
      <p:regular r:id="rId20"/>
      <p:bold r:id="rId21"/>
      <p:italic r:id="rId22"/>
      <p:boldItalic r:id="rId23"/>
    </p:embeddedFont>
    <p:embeddedFont>
      <p:font typeface="Century Gothic"/>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iy40zeTbujcAsxlTmX1ym1dqtp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A2413FC-97A2-45FA-83CF-4415AB2662C1}">
  <a:tblStyle styleId="{7A2413FC-97A2-45FA-83CF-4415AB2662C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ArialNarrow-regular.fntdata"/><Relationship Id="rId22" Type="http://schemas.openxmlformats.org/officeDocument/2006/relationships/font" Target="fonts/ArialNarrow-italic.fntdata"/><Relationship Id="rId21" Type="http://schemas.openxmlformats.org/officeDocument/2006/relationships/font" Target="fonts/ArialNarrow-bold.fntdata"/><Relationship Id="rId24" Type="http://schemas.openxmlformats.org/officeDocument/2006/relationships/font" Target="fonts/CenturyGothic-regular.fntdata"/><Relationship Id="rId23" Type="http://schemas.openxmlformats.org/officeDocument/2006/relationships/font" Target="fonts/ArialNarrow-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italic.fntdata"/><Relationship Id="rId25" Type="http://schemas.openxmlformats.org/officeDocument/2006/relationships/font" Target="fonts/CenturyGothic-bold.fntdata"/><Relationship Id="rId28" Type="http://customschemas.google.com/relationships/presentationmetadata" Target="metadata"/><Relationship Id="rId27"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Times New Roman"/>
                <a:ea typeface="Times New Roman"/>
                <a:cs typeface="Times New Roman"/>
                <a:sym typeface="Times New Roman"/>
              </a:rPr>
              <a:t>EXECUTIVE SUMMARY (1</a:t>
            </a:r>
            <a:r>
              <a:rPr baseline="30000" lang="en-US">
                <a:latin typeface="Times New Roman"/>
                <a:ea typeface="Times New Roman"/>
                <a:cs typeface="Times New Roman"/>
                <a:sym typeface="Times New Roman"/>
              </a:rPr>
              <a:t>st</a:t>
            </a:r>
            <a:r>
              <a:rPr lang="en-US">
                <a:latin typeface="Times New Roman"/>
                <a:ea typeface="Times New Roman"/>
                <a:cs typeface="Times New Roman"/>
                <a:sym typeface="Times New Roman"/>
              </a:rPr>
              <a:t> Paragraphs) A turning point in the history of life occurred when populations of self-replicating molecules crossed the Darwinian Threshold to cellularity. This most consequential of evolutionary transitions opened the door to the evolution of biocomplexity at all scales, from molecules to ecosystems. The hallmark feature of this transition was the enclosure of self-replicating molecular systems within a boundary. Thus confined, the living world began a process of diversification, driven by biochemical and morphological innovation within compartments. Compartmentalization is a principle by which living systems are organized today, whether that means colocalizing proteins and small molecules into separate phases or dividing labor within and among cells. Members of this interdisciplinary research consortium are motivated to answer the overarching question: </a:t>
            </a:r>
            <a:r>
              <a:rPr b="1" i="1" lang="en-US">
                <a:latin typeface="Times New Roman"/>
                <a:ea typeface="Times New Roman"/>
                <a:cs typeface="Times New Roman"/>
                <a:sym typeface="Times New Roman"/>
              </a:rPr>
              <a:t>How does compartmentalization drive evolution of novelty and efficiency across scales? </a:t>
            </a:r>
            <a:endParaRPr>
              <a:latin typeface="Times New Roman"/>
              <a:ea typeface="Times New Roman"/>
              <a:cs typeface="Times New Roman"/>
              <a:sym typeface="Times New Roman"/>
            </a:endParaRPr>
          </a:p>
          <a:p>
            <a:pPr indent="0" lvl="0" marL="0" rtl="0" algn="l">
              <a:spcBef>
                <a:spcPts val="0"/>
              </a:spcBef>
              <a:spcAft>
                <a:spcPts val="0"/>
              </a:spcAft>
              <a:buNone/>
            </a:pPr>
            <a:r>
              <a:rPr lang="en-US">
                <a:latin typeface="Times New Roman"/>
                <a:ea typeface="Times New Roman"/>
                <a:cs typeface="Times New Roman"/>
                <a:sym typeface="Times New Roman"/>
              </a:rPr>
              <a:t>We define a compartment as a structure in which exchange of components with the surrounding milieu is restricted, often but not always by a membrane or a protein shell. We hypothesize that compartmentalization increases flexibility and/or efficiency in acquiring, processing and conserving resources across scales from the molecular to the ecological. We will explore the evolution and functional consequences of compartmentalization across scales that span four levels of complexity: 1) encapsulation of reactive organic and inorganic constituents in a primordial membrane; 2) protected environments within cells created by protein-protein interactions that enhance the efficiency of critical reactions; 3) compartmentalization of genomes within cells created by successive rounds of endosymbiosis; and 4) compartmentalization of metabolic processes among cells created by syntrophic interactions. </a:t>
            </a:r>
            <a:endParaRPr/>
          </a:p>
          <a:p>
            <a:pPr indent="0" lvl="0" marL="0" rtl="0" algn="l">
              <a:spcBef>
                <a:spcPts val="0"/>
              </a:spcBef>
              <a:spcAft>
                <a:spcPts val="0"/>
              </a:spcAft>
              <a:buNone/>
            </a:pPr>
            <a:r>
              <a:rPr lang="en-US">
                <a:latin typeface="Times New Roman"/>
                <a:ea typeface="Times New Roman"/>
                <a:cs typeface="Times New Roman"/>
                <a:sym typeface="Times New Roman"/>
              </a:rPr>
              <a:t>We contend that compartmentalization not only brought life across the Darwinian Threshold, but that it also set the stage for every type of cooperative interaction from metabolism to ecosystems. We further contend that, in order to trace the evolutionary path from earliest cells to multicellularity, astrobiologists need to consider not just the rock record and the genomes of extant species, but also those structures in extant living systems that enable different functions to be hosted and regulated within and between cells. These structures are emergent properties of genomes, produced by complex interactions among many genes, and most are too fragile to be preserved in the rock record. Thus, the best way to understand the evolution and consequences of compartmentalization is to discover how it works across scales in protobiological and extant biological systems. From this fresh perspective, our conceptually and theoretically integrated themes will generate fundamental new insights into the environmental pressures and evolutionary opportunities that brought about the first cells, the diversification of those cells, the emergence of eukaryotes and the emergence of cooperating societies of cells</a:t>
            </a:r>
            <a:r>
              <a:rPr i="1"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326" name="Google Shape;32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#1 Steering Committee </a:t>
            </a:r>
            <a:r>
              <a:rPr b="1" lang="en-US"/>
              <a:t>Animation #1</a:t>
            </a:r>
            <a:r>
              <a:rPr lang="en-US"/>
              <a:t>.  Please add names, affiliation, email of newest folks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NOTE #2 We also wanted to engage the FUTURE by involving Early Career investigators, and empowering them to take charge of key RCN activities </a:t>
            </a:r>
            <a:endParaRPr/>
          </a:p>
          <a:p>
            <a:pPr indent="0" lvl="0" marL="0" rtl="0" algn="l">
              <a:spcBef>
                <a:spcPts val="0"/>
              </a:spcBef>
              <a:spcAft>
                <a:spcPts val="0"/>
              </a:spcAft>
              <a:buNone/>
            </a:pPr>
            <a:r>
              <a:rPr lang="en-US"/>
              <a:t>Our 2023 committee is composed of </a:t>
            </a:r>
            <a:r>
              <a:rPr b="1" lang="en-US"/>
              <a:t>Animation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9" name="Google Shape;23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PLEASE INSERT SPEAKER LIST</a:t>
            </a:r>
            <a:endParaRPr/>
          </a:p>
        </p:txBody>
      </p:sp>
      <p:sp>
        <p:nvSpPr>
          <p:cNvPr id="261" name="Google Shape;26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type="obj">
  <p:cSld name="OBJECT">
    <p:spTree>
      <p:nvGrpSpPr>
        <p:cNvPr id="16" name="Shape 16"/>
        <p:cNvGrpSpPr/>
        <p:nvPr/>
      </p:nvGrpSpPr>
      <p:grpSpPr>
        <a:xfrm>
          <a:off x="0" y="0"/>
          <a:ext cx="0" cy="0"/>
          <a:chOff x="0" y="0"/>
          <a:chExt cx="0" cy="0"/>
        </a:xfrm>
      </p:grpSpPr>
      <p:sp>
        <p:nvSpPr>
          <p:cNvPr id="17" name="Google Shape;17;p16"/>
          <p:cNvSpPr/>
          <p:nvPr/>
        </p:nvSpPr>
        <p:spPr>
          <a:xfrm>
            <a:off x="786809" y="0"/>
            <a:ext cx="11405191" cy="69536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16"/>
          <p:cNvSpPr/>
          <p:nvPr/>
        </p:nvSpPr>
        <p:spPr>
          <a:xfrm>
            <a:off x="0" y="-1"/>
            <a:ext cx="12192000" cy="6941127"/>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16"/>
          <p:cNvSpPr/>
          <p:nvPr/>
        </p:nvSpPr>
        <p:spPr>
          <a:xfrm>
            <a:off x="-449749" y="-9850"/>
            <a:ext cx="1955947" cy="6961368"/>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 name="Google Shape;20;p16"/>
          <p:cNvPicPr preferRelativeResize="0"/>
          <p:nvPr/>
        </p:nvPicPr>
        <p:blipFill rotWithShape="1">
          <a:blip r:embed="rId2">
            <a:alphaModFix/>
          </a:blip>
          <a:srcRect b="0" l="0" r="0" t="0"/>
          <a:stretch/>
        </p:blipFill>
        <p:spPr>
          <a:xfrm>
            <a:off x="32275" y="1"/>
            <a:ext cx="2551438" cy="2967685"/>
          </a:xfrm>
          <a:prstGeom prst="rect">
            <a:avLst/>
          </a:prstGeom>
          <a:noFill/>
          <a:ln>
            <a:noFill/>
          </a:ln>
        </p:spPr>
      </p:pic>
      <p:sp>
        <p:nvSpPr>
          <p:cNvPr id="21" name="Google Shape;21;p16"/>
          <p:cNvSpPr txBox="1"/>
          <p:nvPr>
            <p:ph type="title"/>
          </p:nvPr>
        </p:nvSpPr>
        <p:spPr>
          <a:xfrm>
            <a:off x="2434590" y="365125"/>
            <a:ext cx="891921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4400"/>
              <a:buFont typeface="Calibri"/>
              <a:buNone/>
              <a:defRPr>
                <a:solidFill>
                  <a:srgbClr val="1F386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6"/>
          <p:cNvSpPr txBox="1"/>
          <p:nvPr>
            <p:ph idx="1" type="body"/>
          </p:nvPr>
        </p:nvSpPr>
        <p:spPr>
          <a:xfrm>
            <a:off x="2434590" y="1825625"/>
            <a:ext cx="891921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F3864"/>
              </a:buClr>
              <a:buSzPts val="2800"/>
              <a:buChar char="•"/>
              <a:defRPr>
                <a:solidFill>
                  <a:srgbClr val="1F3864"/>
                </a:solidFill>
              </a:defRPr>
            </a:lvl1pPr>
            <a:lvl2pPr indent="-381000" lvl="1" marL="914400" algn="l">
              <a:lnSpc>
                <a:spcPct val="90000"/>
              </a:lnSpc>
              <a:spcBef>
                <a:spcPts val="500"/>
              </a:spcBef>
              <a:spcAft>
                <a:spcPts val="0"/>
              </a:spcAft>
              <a:buClr>
                <a:srgbClr val="1F3864"/>
              </a:buClr>
              <a:buSzPts val="2400"/>
              <a:buChar char="•"/>
              <a:defRPr>
                <a:solidFill>
                  <a:srgbClr val="1F3864"/>
                </a:solidFill>
              </a:defRPr>
            </a:lvl2pPr>
            <a:lvl3pPr indent="-355600" lvl="2" marL="1371600" algn="l">
              <a:lnSpc>
                <a:spcPct val="90000"/>
              </a:lnSpc>
              <a:spcBef>
                <a:spcPts val="500"/>
              </a:spcBef>
              <a:spcAft>
                <a:spcPts val="0"/>
              </a:spcAft>
              <a:buClr>
                <a:srgbClr val="1F3864"/>
              </a:buClr>
              <a:buSzPts val="2000"/>
              <a:buChar char="•"/>
              <a:defRPr>
                <a:solidFill>
                  <a:srgbClr val="1F3864"/>
                </a:solidFill>
              </a:defRPr>
            </a:lvl3pPr>
            <a:lvl4pPr indent="-342900" lvl="3" marL="1828800" algn="l">
              <a:lnSpc>
                <a:spcPct val="90000"/>
              </a:lnSpc>
              <a:spcBef>
                <a:spcPts val="500"/>
              </a:spcBef>
              <a:spcAft>
                <a:spcPts val="0"/>
              </a:spcAft>
              <a:buClr>
                <a:srgbClr val="1F3864"/>
              </a:buClr>
              <a:buSzPts val="1800"/>
              <a:buChar char="•"/>
              <a:defRPr>
                <a:solidFill>
                  <a:srgbClr val="1F3864"/>
                </a:solidFill>
              </a:defRPr>
            </a:lvl4pPr>
            <a:lvl5pPr indent="-342900" lvl="4" marL="2286000" algn="l">
              <a:lnSpc>
                <a:spcPct val="90000"/>
              </a:lnSpc>
              <a:spcBef>
                <a:spcPts val="500"/>
              </a:spcBef>
              <a:spcAft>
                <a:spcPts val="0"/>
              </a:spcAft>
              <a:buClr>
                <a:srgbClr val="1F3864"/>
              </a:buClr>
              <a:buSzPts val="1800"/>
              <a:buChar char="•"/>
              <a:defRPr>
                <a:solidFill>
                  <a:srgbClr val="1F386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https://upload.wikimedia.org/wikipedia/commons/thumb/e/e5/NASA_logo.svg/290px-NASA_logo.svg.png" id="26" name="Google Shape;26;p16"/>
          <p:cNvPicPr preferRelativeResize="0"/>
          <p:nvPr/>
        </p:nvPicPr>
        <p:blipFill rotWithShape="1">
          <a:blip r:embed="rId3">
            <a:alphaModFix/>
          </a:blip>
          <a:srcRect b="0" l="0" r="0" t="0"/>
          <a:stretch/>
        </p:blipFill>
        <p:spPr>
          <a:xfrm>
            <a:off x="10202778" y="145611"/>
            <a:ext cx="1856874" cy="15367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6" name="Shape 76"/>
        <p:cNvGrpSpPr/>
        <p:nvPr/>
      </p:nvGrpSpPr>
      <p:grpSpPr>
        <a:xfrm>
          <a:off x="0" y="0"/>
          <a:ext cx="0" cy="0"/>
          <a:chOff x="0" y="0"/>
          <a:chExt cx="0" cy="0"/>
        </a:xfrm>
      </p:grpSpPr>
      <p:sp>
        <p:nvSpPr>
          <p:cNvPr id="77" name="Google Shape;77;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D8E2F3"/>
              </a:buClr>
              <a:buSzPts val="1800"/>
              <a:buChar char="•"/>
              <a:defRPr/>
            </a:lvl1pPr>
            <a:lvl2pPr indent="-342900" lvl="1" marL="914400" algn="l">
              <a:lnSpc>
                <a:spcPct val="90000"/>
              </a:lnSpc>
              <a:spcBef>
                <a:spcPts val="500"/>
              </a:spcBef>
              <a:spcAft>
                <a:spcPts val="0"/>
              </a:spcAft>
              <a:buClr>
                <a:srgbClr val="D8E2F3"/>
              </a:buClr>
              <a:buSzPts val="1800"/>
              <a:buChar char="•"/>
              <a:defRPr/>
            </a:lvl2pPr>
            <a:lvl3pPr indent="-342900" lvl="2" marL="1371600" algn="l">
              <a:lnSpc>
                <a:spcPct val="90000"/>
              </a:lnSpc>
              <a:spcBef>
                <a:spcPts val="500"/>
              </a:spcBef>
              <a:spcAft>
                <a:spcPts val="0"/>
              </a:spcAft>
              <a:buClr>
                <a:srgbClr val="D8E2F3"/>
              </a:buClr>
              <a:buSzPts val="1800"/>
              <a:buChar char="•"/>
              <a:defRPr/>
            </a:lvl3pPr>
            <a:lvl4pPr indent="-342900" lvl="3" marL="1828800" algn="l">
              <a:lnSpc>
                <a:spcPct val="90000"/>
              </a:lnSpc>
              <a:spcBef>
                <a:spcPts val="500"/>
              </a:spcBef>
              <a:spcAft>
                <a:spcPts val="0"/>
              </a:spcAft>
              <a:buClr>
                <a:srgbClr val="D8E2F3"/>
              </a:buClr>
              <a:buSzPts val="1800"/>
              <a:buChar char="•"/>
              <a:defRPr/>
            </a:lvl4pPr>
            <a:lvl5pPr indent="-342900" lvl="4" marL="2286000" algn="l">
              <a:lnSpc>
                <a:spcPct val="90000"/>
              </a:lnSpc>
              <a:spcBef>
                <a:spcPts val="500"/>
              </a:spcBef>
              <a:spcAft>
                <a:spcPts val="0"/>
              </a:spcAft>
              <a:buClr>
                <a:srgbClr val="D8E2F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https://upload.wikimedia.org/wikipedia/commons/thumb/e/e5/NASA_logo.svg/290px-NASA_logo.svg.png" id="82" name="Google Shape;82;p25"/>
          <p:cNvPicPr preferRelativeResize="0"/>
          <p:nvPr/>
        </p:nvPicPr>
        <p:blipFill rotWithShape="1">
          <a:blip r:embed="rId2">
            <a:alphaModFix/>
          </a:blip>
          <a:srcRect b="0" l="0" r="0" t="0"/>
          <a:stretch/>
        </p:blipFill>
        <p:spPr>
          <a:xfrm>
            <a:off x="10202778" y="145611"/>
            <a:ext cx="1856874" cy="153672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83" name="Shape 83"/>
        <p:cNvGrpSpPr/>
        <p:nvPr/>
      </p:nvGrpSpPr>
      <p:grpSpPr>
        <a:xfrm>
          <a:off x="0" y="0"/>
          <a:ext cx="0" cy="0"/>
          <a:chOff x="0" y="0"/>
          <a:chExt cx="0" cy="0"/>
        </a:xfrm>
      </p:grpSpPr>
      <p:sp>
        <p:nvSpPr>
          <p:cNvPr id="84" name="Google Shape;84;p26"/>
          <p:cNvSpPr/>
          <p:nvPr/>
        </p:nvSpPr>
        <p:spPr>
          <a:xfrm>
            <a:off x="786809" y="0"/>
            <a:ext cx="11405191" cy="69536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 name="Google Shape;85;p26"/>
          <p:cNvSpPr/>
          <p:nvPr/>
        </p:nvSpPr>
        <p:spPr>
          <a:xfrm>
            <a:off x="0" y="-1"/>
            <a:ext cx="12192000" cy="6941127"/>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 name="Google Shape;86;p26"/>
          <p:cNvSpPr/>
          <p:nvPr/>
        </p:nvSpPr>
        <p:spPr>
          <a:xfrm>
            <a:off x="-449749" y="-9850"/>
            <a:ext cx="1955947" cy="6961368"/>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7" name="Google Shape;87;p26"/>
          <p:cNvPicPr preferRelativeResize="0"/>
          <p:nvPr/>
        </p:nvPicPr>
        <p:blipFill rotWithShape="1">
          <a:blip r:embed="rId2">
            <a:alphaModFix/>
          </a:blip>
          <a:srcRect b="0" l="0" r="0" t="0"/>
          <a:stretch/>
        </p:blipFill>
        <p:spPr>
          <a:xfrm>
            <a:off x="32275" y="1"/>
            <a:ext cx="2551438" cy="2967685"/>
          </a:xfrm>
          <a:prstGeom prst="rect">
            <a:avLst/>
          </a:prstGeom>
          <a:noFill/>
          <a:ln>
            <a:noFill/>
          </a:ln>
        </p:spPr>
      </p:pic>
      <p:sp>
        <p:nvSpPr>
          <p:cNvPr id="88" name="Google Shape;88;p26"/>
          <p:cNvSpPr txBox="1"/>
          <p:nvPr>
            <p:ph type="title"/>
          </p:nvPr>
        </p:nvSpPr>
        <p:spPr>
          <a:xfrm>
            <a:off x="2434590" y="365125"/>
            <a:ext cx="891921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4400"/>
              <a:buFont typeface="Calibri"/>
              <a:buNone/>
              <a:defRPr>
                <a:solidFill>
                  <a:srgbClr val="1F386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6"/>
          <p:cNvSpPr txBox="1"/>
          <p:nvPr>
            <p:ph idx="1" type="body"/>
          </p:nvPr>
        </p:nvSpPr>
        <p:spPr>
          <a:xfrm>
            <a:off x="2434590" y="1825625"/>
            <a:ext cx="891921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F3864"/>
              </a:buClr>
              <a:buSzPts val="2800"/>
              <a:buChar char="•"/>
              <a:defRPr>
                <a:solidFill>
                  <a:srgbClr val="1F3864"/>
                </a:solidFill>
              </a:defRPr>
            </a:lvl1pPr>
            <a:lvl2pPr indent="-381000" lvl="1" marL="914400" algn="l">
              <a:lnSpc>
                <a:spcPct val="90000"/>
              </a:lnSpc>
              <a:spcBef>
                <a:spcPts val="500"/>
              </a:spcBef>
              <a:spcAft>
                <a:spcPts val="0"/>
              </a:spcAft>
              <a:buClr>
                <a:srgbClr val="1F3864"/>
              </a:buClr>
              <a:buSzPts val="2400"/>
              <a:buChar char="•"/>
              <a:defRPr>
                <a:solidFill>
                  <a:srgbClr val="1F3864"/>
                </a:solidFill>
              </a:defRPr>
            </a:lvl2pPr>
            <a:lvl3pPr indent="-355600" lvl="2" marL="1371600" algn="l">
              <a:lnSpc>
                <a:spcPct val="90000"/>
              </a:lnSpc>
              <a:spcBef>
                <a:spcPts val="500"/>
              </a:spcBef>
              <a:spcAft>
                <a:spcPts val="0"/>
              </a:spcAft>
              <a:buClr>
                <a:srgbClr val="1F3864"/>
              </a:buClr>
              <a:buSzPts val="2000"/>
              <a:buChar char="•"/>
              <a:defRPr>
                <a:solidFill>
                  <a:srgbClr val="1F3864"/>
                </a:solidFill>
              </a:defRPr>
            </a:lvl3pPr>
            <a:lvl4pPr indent="-342900" lvl="3" marL="1828800" algn="l">
              <a:lnSpc>
                <a:spcPct val="90000"/>
              </a:lnSpc>
              <a:spcBef>
                <a:spcPts val="500"/>
              </a:spcBef>
              <a:spcAft>
                <a:spcPts val="0"/>
              </a:spcAft>
              <a:buClr>
                <a:srgbClr val="1F3864"/>
              </a:buClr>
              <a:buSzPts val="1800"/>
              <a:buChar char="•"/>
              <a:defRPr>
                <a:solidFill>
                  <a:srgbClr val="1F3864"/>
                </a:solidFill>
              </a:defRPr>
            </a:lvl4pPr>
            <a:lvl5pPr indent="-342900" lvl="4" marL="2286000" algn="l">
              <a:lnSpc>
                <a:spcPct val="90000"/>
              </a:lnSpc>
              <a:spcBef>
                <a:spcPts val="500"/>
              </a:spcBef>
              <a:spcAft>
                <a:spcPts val="0"/>
              </a:spcAft>
              <a:buClr>
                <a:srgbClr val="1F3864"/>
              </a:buClr>
              <a:buSzPts val="1800"/>
              <a:buChar char="•"/>
              <a:defRPr>
                <a:solidFill>
                  <a:srgbClr val="1F386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3" name="Shape 93"/>
        <p:cNvGrpSpPr/>
        <p:nvPr/>
      </p:nvGrpSpPr>
      <p:grpSpPr>
        <a:xfrm>
          <a:off x="0" y="0"/>
          <a:ext cx="0" cy="0"/>
          <a:chOff x="0" y="0"/>
          <a:chExt cx="0" cy="0"/>
        </a:xfrm>
      </p:grpSpPr>
      <p:sp>
        <p:nvSpPr>
          <p:cNvPr id="94" name="Google Shape;94;p27"/>
          <p:cNvSpPr/>
          <p:nvPr/>
        </p:nvSpPr>
        <p:spPr>
          <a:xfrm>
            <a:off x="0" y="0"/>
            <a:ext cx="610308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 name="Google Shape;95;p27"/>
          <p:cNvSpPr/>
          <p:nvPr/>
        </p:nvSpPr>
        <p:spPr>
          <a:xfrm>
            <a:off x="-385954" y="-9850"/>
            <a:ext cx="1955947" cy="686785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27"/>
          <p:cNvSpPr/>
          <p:nvPr/>
        </p:nvSpPr>
        <p:spPr>
          <a:xfrm>
            <a:off x="-210282" y="-8264"/>
            <a:ext cx="10828073" cy="6866264"/>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27"/>
          <p:cNvSpPr/>
          <p:nvPr/>
        </p:nvSpPr>
        <p:spPr>
          <a:xfrm>
            <a:off x="10288772" y="0"/>
            <a:ext cx="1903228" cy="6858000"/>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 name="Google Shape;98;p27"/>
          <p:cNvPicPr preferRelativeResize="0"/>
          <p:nvPr/>
        </p:nvPicPr>
        <p:blipFill rotWithShape="1">
          <a:blip r:embed="rId2">
            <a:alphaModFix/>
          </a:blip>
          <a:srcRect b="0" l="0" r="0" t="0"/>
          <a:stretch/>
        </p:blipFill>
        <p:spPr>
          <a:xfrm>
            <a:off x="478841" y="1"/>
            <a:ext cx="2806619" cy="3264497"/>
          </a:xfrm>
          <a:prstGeom prst="rect">
            <a:avLst/>
          </a:prstGeom>
          <a:noFill/>
          <a:ln>
            <a:noFill/>
          </a:ln>
        </p:spPr>
      </p:pic>
      <p:sp>
        <p:nvSpPr>
          <p:cNvPr id="99" name="Google Shape;99;p27"/>
          <p:cNvSpPr/>
          <p:nvPr/>
        </p:nvSpPr>
        <p:spPr>
          <a:xfrm>
            <a:off x="414670" y="4720856"/>
            <a:ext cx="223283" cy="584791"/>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 name="Google Shape;100;p27"/>
          <p:cNvSpPr/>
          <p:nvPr/>
        </p:nvSpPr>
        <p:spPr>
          <a:xfrm>
            <a:off x="875413" y="6273209"/>
            <a:ext cx="315433" cy="584791"/>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 name="Google Shape;101;p27"/>
          <p:cNvSpPr/>
          <p:nvPr/>
        </p:nvSpPr>
        <p:spPr>
          <a:xfrm>
            <a:off x="1137684" y="6539024"/>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 name="Google Shape;102;p27"/>
          <p:cNvSpPr/>
          <p:nvPr/>
        </p:nvSpPr>
        <p:spPr>
          <a:xfrm>
            <a:off x="769089" y="6032206"/>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 name="Google Shape;103;p27"/>
          <p:cNvSpPr/>
          <p:nvPr/>
        </p:nvSpPr>
        <p:spPr>
          <a:xfrm>
            <a:off x="471377" y="5096540"/>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 name="Google Shape;104;p27"/>
          <p:cNvSpPr/>
          <p:nvPr/>
        </p:nvSpPr>
        <p:spPr>
          <a:xfrm>
            <a:off x="556437" y="5341089"/>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 name="Google Shape;105;p27"/>
          <p:cNvSpPr/>
          <p:nvPr/>
        </p:nvSpPr>
        <p:spPr>
          <a:xfrm>
            <a:off x="652130" y="5606903"/>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 name="Google Shape;106;p27"/>
          <p:cNvSpPr/>
          <p:nvPr/>
        </p:nvSpPr>
        <p:spPr>
          <a:xfrm>
            <a:off x="737191" y="5808921"/>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27"/>
          <p:cNvSpPr/>
          <p:nvPr/>
        </p:nvSpPr>
        <p:spPr>
          <a:xfrm>
            <a:off x="854147" y="6106634"/>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27"/>
          <p:cNvSpPr/>
          <p:nvPr/>
        </p:nvSpPr>
        <p:spPr>
          <a:xfrm>
            <a:off x="1226290" y="6698512"/>
            <a:ext cx="209106" cy="159488"/>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27"/>
          <p:cNvSpPr/>
          <p:nvPr/>
        </p:nvSpPr>
        <p:spPr>
          <a:xfrm>
            <a:off x="1049081" y="6404344"/>
            <a:ext cx="209106" cy="159488"/>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27"/>
          <p:cNvSpPr txBox="1"/>
          <p:nvPr>
            <p:ph type="title"/>
          </p:nvPr>
        </p:nvSpPr>
        <p:spPr>
          <a:xfrm>
            <a:off x="2925726" y="365125"/>
            <a:ext cx="842807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4400"/>
              <a:buFont typeface="Calibri"/>
              <a:buNone/>
              <a:defRPr>
                <a:solidFill>
                  <a:srgbClr val="D8E2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27"/>
          <p:cNvSpPr txBox="1"/>
          <p:nvPr>
            <p:ph idx="1" type="body"/>
          </p:nvPr>
        </p:nvSpPr>
        <p:spPr>
          <a:xfrm>
            <a:off x="2925726" y="1825625"/>
            <a:ext cx="8428074"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D8E2F3"/>
              </a:buClr>
              <a:buSzPts val="2800"/>
              <a:buChar char="•"/>
              <a:defRPr>
                <a:solidFill>
                  <a:srgbClr val="D8E2F3"/>
                </a:solidFill>
              </a:defRPr>
            </a:lvl1pPr>
            <a:lvl2pPr indent="-381000" lvl="1" marL="914400" algn="l">
              <a:lnSpc>
                <a:spcPct val="90000"/>
              </a:lnSpc>
              <a:spcBef>
                <a:spcPts val="500"/>
              </a:spcBef>
              <a:spcAft>
                <a:spcPts val="0"/>
              </a:spcAft>
              <a:buClr>
                <a:srgbClr val="D8E2F3"/>
              </a:buClr>
              <a:buSzPts val="2400"/>
              <a:buChar char="•"/>
              <a:defRPr>
                <a:solidFill>
                  <a:srgbClr val="D8E2F3"/>
                </a:solidFill>
              </a:defRPr>
            </a:lvl2pPr>
            <a:lvl3pPr indent="-355600" lvl="2" marL="1371600" algn="l">
              <a:lnSpc>
                <a:spcPct val="90000"/>
              </a:lnSpc>
              <a:spcBef>
                <a:spcPts val="500"/>
              </a:spcBef>
              <a:spcAft>
                <a:spcPts val="0"/>
              </a:spcAft>
              <a:buClr>
                <a:srgbClr val="D8E2F3"/>
              </a:buClr>
              <a:buSzPts val="2000"/>
              <a:buChar char="•"/>
              <a:defRPr>
                <a:solidFill>
                  <a:srgbClr val="D8E2F3"/>
                </a:solidFill>
              </a:defRPr>
            </a:lvl3pPr>
            <a:lvl4pPr indent="-342900" lvl="3" marL="1828800" algn="l">
              <a:lnSpc>
                <a:spcPct val="90000"/>
              </a:lnSpc>
              <a:spcBef>
                <a:spcPts val="500"/>
              </a:spcBef>
              <a:spcAft>
                <a:spcPts val="0"/>
              </a:spcAft>
              <a:buClr>
                <a:srgbClr val="D8E2F3"/>
              </a:buClr>
              <a:buSzPts val="1800"/>
              <a:buChar char="•"/>
              <a:defRPr>
                <a:solidFill>
                  <a:srgbClr val="D8E2F3"/>
                </a:solidFill>
              </a:defRPr>
            </a:lvl4pPr>
            <a:lvl5pPr indent="-342900" lvl="4" marL="2286000" algn="l">
              <a:lnSpc>
                <a:spcPct val="90000"/>
              </a:lnSpc>
              <a:spcBef>
                <a:spcPts val="500"/>
              </a:spcBef>
              <a:spcAft>
                <a:spcPts val="0"/>
              </a:spcAft>
              <a:buClr>
                <a:srgbClr val="D8E2F3"/>
              </a:buClr>
              <a:buSzPts val="1800"/>
              <a:buChar char="•"/>
              <a:defRPr>
                <a:solidFill>
                  <a:srgbClr val="D8E2F3"/>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15" name="Shape 115"/>
        <p:cNvGrpSpPr/>
        <p:nvPr/>
      </p:nvGrpSpPr>
      <p:grpSpPr>
        <a:xfrm>
          <a:off x="0" y="0"/>
          <a:ext cx="0" cy="0"/>
          <a:chOff x="0" y="0"/>
          <a:chExt cx="0" cy="0"/>
        </a:xfrm>
      </p:grpSpPr>
      <p:sp>
        <p:nvSpPr>
          <p:cNvPr id="116" name="Google Shape;116;p28"/>
          <p:cNvSpPr/>
          <p:nvPr/>
        </p:nvSpPr>
        <p:spPr>
          <a:xfrm>
            <a:off x="0" y="0"/>
            <a:ext cx="610308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28"/>
          <p:cNvSpPr/>
          <p:nvPr/>
        </p:nvSpPr>
        <p:spPr>
          <a:xfrm>
            <a:off x="-385954" y="-9850"/>
            <a:ext cx="1955947" cy="686785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28"/>
          <p:cNvSpPr/>
          <p:nvPr/>
        </p:nvSpPr>
        <p:spPr>
          <a:xfrm>
            <a:off x="-210282" y="-8264"/>
            <a:ext cx="10828073" cy="6866264"/>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28"/>
          <p:cNvSpPr/>
          <p:nvPr/>
        </p:nvSpPr>
        <p:spPr>
          <a:xfrm>
            <a:off x="10288772" y="0"/>
            <a:ext cx="1903228" cy="6858000"/>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0" name="Google Shape;120;p28"/>
          <p:cNvPicPr preferRelativeResize="0"/>
          <p:nvPr/>
        </p:nvPicPr>
        <p:blipFill rotWithShape="1">
          <a:blip r:embed="rId2">
            <a:alphaModFix/>
          </a:blip>
          <a:srcRect b="0" l="0" r="0" t="0"/>
          <a:stretch/>
        </p:blipFill>
        <p:spPr>
          <a:xfrm>
            <a:off x="478841" y="1"/>
            <a:ext cx="2806619" cy="3264497"/>
          </a:xfrm>
          <a:prstGeom prst="rect">
            <a:avLst/>
          </a:prstGeom>
          <a:noFill/>
          <a:ln>
            <a:noFill/>
          </a:ln>
        </p:spPr>
      </p:pic>
      <p:sp>
        <p:nvSpPr>
          <p:cNvPr id="121" name="Google Shape;121;p28"/>
          <p:cNvSpPr/>
          <p:nvPr/>
        </p:nvSpPr>
        <p:spPr>
          <a:xfrm>
            <a:off x="414670" y="4720856"/>
            <a:ext cx="223283" cy="584791"/>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 name="Google Shape;122;p28"/>
          <p:cNvSpPr/>
          <p:nvPr/>
        </p:nvSpPr>
        <p:spPr>
          <a:xfrm>
            <a:off x="875413" y="6273209"/>
            <a:ext cx="315433" cy="584791"/>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28"/>
          <p:cNvSpPr/>
          <p:nvPr/>
        </p:nvSpPr>
        <p:spPr>
          <a:xfrm>
            <a:off x="1137684" y="6539024"/>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 name="Google Shape;124;p28"/>
          <p:cNvSpPr/>
          <p:nvPr/>
        </p:nvSpPr>
        <p:spPr>
          <a:xfrm>
            <a:off x="769089" y="6032206"/>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28"/>
          <p:cNvSpPr/>
          <p:nvPr/>
        </p:nvSpPr>
        <p:spPr>
          <a:xfrm>
            <a:off x="471377" y="5096540"/>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p28"/>
          <p:cNvSpPr/>
          <p:nvPr/>
        </p:nvSpPr>
        <p:spPr>
          <a:xfrm>
            <a:off x="556437" y="5341089"/>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28"/>
          <p:cNvSpPr/>
          <p:nvPr/>
        </p:nvSpPr>
        <p:spPr>
          <a:xfrm>
            <a:off x="652130" y="5606903"/>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28"/>
          <p:cNvSpPr/>
          <p:nvPr/>
        </p:nvSpPr>
        <p:spPr>
          <a:xfrm>
            <a:off x="737191" y="5808921"/>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28"/>
          <p:cNvSpPr/>
          <p:nvPr/>
        </p:nvSpPr>
        <p:spPr>
          <a:xfrm>
            <a:off x="854147" y="6106634"/>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28"/>
          <p:cNvSpPr/>
          <p:nvPr/>
        </p:nvSpPr>
        <p:spPr>
          <a:xfrm>
            <a:off x="1226290" y="6698512"/>
            <a:ext cx="209106" cy="159488"/>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28"/>
          <p:cNvSpPr/>
          <p:nvPr/>
        </p:nvSpPr>
        <p:spPr>
          <a:xfrm>
            <a:off x="1049081" y="6404344"/>
            <a:ext cx="209106" cy="159488"/>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28"/>
          <p:cNvSpPr txBox="1"/>
          <p:nvPr>
            <p:ph type="title"/>
          </p:nvPr>
        </p:nvSpPr>
        <p:spPr>
          <a:xfrm>
            <a:off x="2925726" y="365125"/>
            <a:ext cx="842807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4400"/>
              <a:buFont typeface="Calibri"/>
              <a:buNone/>
              <a:defRPr>
                <a:solidFill>
                  <a:srgbClr val="D8E2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8"/>
          <p:cNvSpPr txBox="1"/>
          <p:nvPr>
            <p:ph idx="1" type="body"/>
          </p:nvPr>
        </p:nvSpPr>
        <p:spPr>
          <a:xfrm>
            <a:off x="2925726" y="1825625"/>
            <a:ext cx="8428074"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D8E2F3"/>
              </a:buClr>
              <a:buSzPts val="2800"/>
              <a:buChar char="•"/>
              <a:defRPr>
                <a:solidFill>
                  <a:srgbClr val="D8E2F3"/>
                </a:solidFill>
              </a:defRPr>
            </a:lvl1pPr>
            <a:lvl2pPr indent="-381000" lvl="1" marL="914400" algn="l">
              <a:lnSpc>
                <a:spcPct val="90000"/>
              </a:lnSpc>
              <a:spcBef>
                <a:spcPts val="500"/>
              </a:spcBef>
              <a:spcAft>
                <a:spcPts val="0"/>
              </a:spcAft>
              <a:buClr>
                <a:srgbClr val="D8E2F3"/>
              </a:buClr>
              <a:buSzPts val="2400"/>
              <a:buChar char="•"/>
              <a:defRPr>
                <a:solidFill>
                  <a:srgbClr val="D8E2F3"/>
                </a:solidFill>
              </a:defRPr>
            </a:lvl2pPr>
            <a:lvl3pPr indent="-355600" lvl="2" marL="1371600" algn="l">
              <a:lnSpc>
                <a:spcPct val="90000"/>
              </a:lnSpc>
              <a:spcBef>
                <a:spcPts val="500"/>
              </a:spcBef>
              <a:spcAft>
                <a:spcPts val="0"/>
              </a:spcAft>
              <a:buClr>
                <a:srgbClr val="D8E2F3"/>
              </a:buClr>
              <a:buSzPts val="2000"/>
              <a:buChar char="•"/>
              <a:defRPr>
                <a:solidFill>
                  <a:srgbClr val="D8E2F3"/>
                </a:solidFill>
              </a:defRPr>
            </a:lvl3pPr>
            <a:lvl4pPr indent="-342900" lvl="3" marL="1828800" algn="l">
              <a:lnSpc>
                <a:spcPct val="90000"/>
              </a:lnSpc>
              <a:spcBef>
                <a:spcPts val="500"/>
              </a:spcBef>
              <a:spcAft>
                <a:spcPts val="0"/>
              </a:spcAft>
              <a:buClr>
                <a:srgbClr val="D8E2F3"/>
              </a:buClr>
              <a:buSzPts val="1800"/>
              <a:buChar char="•"/>
              <a:defRPr>
                <a:solidFill>
                  <a:srgbClr val="D8E2F3"/>
                </a:solidFill>
              </a:defRPr>
            </a:lvl4pPr>
            <a:lvl5pPr indent="-342900" lvl="4" marL="2286000" algn="l">
              <a:lnSpc>
                <a:spcPct val="90000"/>
              </a:lnSpc>
              <a:spcBef>
                <a:spcPts val="500"/>
              </a:spcBef>
              <a:spcAft>
                <a:spcPts val="0"/>
              </a:spcAft>
              <a:buClr>
                <a:srgbClr val="D8E2F3"/>
              </a:buClr>
              <a:buSzPts val="1800"/>
              <a:buChar char="•"/>
              <a:defRPr>
                <a:solidFill>
                  <a:srgbClr val="D8E2F3"/>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https://upload.wikimedia.org/wikipedia/commons/thumb/e/e5/NASA_logo.svg/290px-NASA_logo.svg.png" id="137" name="Google Shape;137;p28"/>
          <p:cNvPicPr preferRelativeResize="0"/>
          <p:nvPr/>
        </p:nvPicPr>
        <p:blipFill rotWithShape="1">
          <a:blip r:embed="rId3">
            <a:alphaModFix/>
          </a:blip>
          <a:srcRect b="0" l="0" r="0" t="0"/>
          <a:stretch/>
        </p:blipFill>
        <p:spPr>
          <a:xfrm>
            <a:off x="10202778" y="145611"/>
            <a:ext cx="1856874" cy="153672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38" name="Shape 138"/>
        <p:cNvGrpSpPr/>
        <p:nvPr/>
      </p:nvGrpSpPr>
      <p:grpSpPr>
        <a:xfrm>
          <a:off x="0" y="0"/>
          <a:ext cx="0" cy="0"/>
          <a:chOff x="0" y="0"/>
          <a:chExt cx="0" cy="0"/>
        </a:xfrm>
      </p:grpSpPr>
      <p:sp>
        <p:nvSpPr>
          <p:cNvPr id="139" name="Google Shape;139;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8E2F3"/>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BDBDB"/>
              </a:buClr>
              <a:buSzPts val="2400"/>
              <a:buNone/>
              <a:defRPr sz="2400">
                <a:solidFill>
                  <a:srgbClr val="DBDBDB"/>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1" name="Google Shape;14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https://upload.wikimedia.org/wikipedia/commons/thumb/e/e5/NASA_logo.svg/290px-NASA_logo.svg.png" id="144" name="Google Shape;144;p29"/>
          <p:cNvPicPr preferRelativeResize="0"/>
          <p:nvPr/>
        </p:nvPicPr>
        <p:blipFill rotWithShape="1">
          <a:blip r:embed="rId2">
            <a:alphaModFix/>
          </a:blip>
          <a:srcRect b="0" l="0" r="0" t="0"/>
          <a:stretch/>
        </p:blipFill>
        <p:spPr>
          <a:xfrm>
            <a:off x="10202778" y="145611"/>
            <a:ext cx="1856874" cy="15367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45" name="Shape 145"/>
        <p:cNvGrpSpPr/>
        <p:nvPr/>
      </p:nvGrpSpPr>
      <p:grpSpPr>
        <a:xfrm>
          <a:off x="0" y="0"/>
          <a:ext cx="0" cy="0"/>
          <a:chOff x="0" y="0"/>
          <a:chExt cx="0" cy="0"/>
        </a:xfrm>
      </p:grpSpPr>
      <p:pic>
        <p:nvPicPr>
          <p:cNvPr id="146" name="Google Shape;146;p30"/>
          <p:cNvPicPr preferRelativeResize="0"/>
          <p:nvPr/>
        </p:nvPicPr>
        <p:blipFill rotWithShape="1">
          <a:blip r:embed="rId2">
            <a:alphaModFix/>
          </a:blip>
          <a:srcRect b="0" l="0" r="0" t="0"/>
          <a:stretch/>
        </p:blipFill>
        <p:spPr>
          <a:xfrm>
            <a:off x="-1240" y="0"/>
            <a:ext cx="12193240" cy="6858000"/>
          </a:xfrm>
          <a:prstGeom prst="rect">
            <a:avLst/>
          </a:prstGeom>
          <a:noFill/>
          <a:ln cap="flat" cmpd="sng" w="9525">
            <a:solidFill>
              <a:srgbClr val="1F3864"/>
            </a:solidFill>
            <a:prstDash val="solid"/>
            <a:round/>
            <a:headEnd len="sm" w="sm" type="none"/>
            <a:tailEnd len="sm" w="sm" type="none"/>
          </a:ln>
        </p:spPr>
      </p:pic>
      <p:sp>
        <p:nvSpPr>
          <p:cNvPr id="147" name="Google Shape;147;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8E2F3"/>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BDBDB"/>
              </a:buClr>
              <a:buSzPts val="2400"/>
              <a:buNone/>
              <a:defRPr sz="2400">
                <a:solidFill>
                  <a:srgbClr val="DBDBDB"/>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9" name="Google Shape;14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52" name="Shape 152"/>
        <p:cNvGrpSpPr/>
        <p:nvPr/>
      </p:nvGrpSpPr>
      <p:grpSpPr>
        <a:xfrm>
          <a:off x="0" y="0"/>
          <a:ext cx="0" cy="0"/>
          <a:chOff x="0" y="0"/>
          <a:chExt cx="0" cy="0"/>
        </a:xfrm>
      </p:grpSpPr>
      <p:pic>
        <p:nvPicPr>
          <p:cNvPr id="153" name="Google Shape;153;p31"/>
          <p:cNvPicPr preferRelativeResize="0"/>
          <p:nvPr/>
        </p:nvPicPr>
        <p:blipFill rotWithShape="1">
          <a:blip r:embed="rId2">
            <a:alphaModFix/>
          </a:blip>
          <a:srcRect b="0" l="0" r="0" t="0"/>
          <a:stretch/>
        </p:blipFill>
        <p:spPr>
          <a:xfrm>
            <a:off x="-1240" y="0"/>
            <a:ext cx="12193240" cy="6858000"/>
          </a:xfrm>
          <a:prstGeom prst="rect">
            <a:avLst/>
          </a:prstGeom>
          <a:noFill/>
          <a:ln cap="flat" cmpd="sng" w="9525">
            <a:solidFill>
              <a:srgbClr val="1F3864"/>
            </a:solidFill>
            <a:prstDash val="solid"/>
            <a:round/>
            <a:headEnd len="sm" w="sm" type="none"/>
            <a:tailEnd len="sm" w="sm" type="none"/>
          </a:ln>
        </p:spPr>
      </p:pic>
      <p:sp>
        <p:nvSpPr>
          <p:cNvPr id="154" name="Google Shape;154;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8E2F3"/>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6" name="Google Shape;15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https://upload.wikimedia.org/wikipedia/commons/thumb/e/e5/NASA_logo.svg/290px-NASA_logo.svg.png" id="159" name="Google Shape;159;p31"/>
          <p:cNvPicPr preferRelativeResize="0"/>
          <p:nvPr/>
        </p:nvPicPr>
        <p:blipFill rotWithShape="1">
          <a:blip r:embed="rId3">
            <a:alphaModFix/>
          </a:blip>
          <a:srcRect b="0" l="0" r="0" t="0"/>
          <a:stretch/>
        </p:blipFill>
        <p:spPr>
          <a:xfrm>
            <a:off x="10202778" y="145611"/>
            <a:ext cx="1856874" cy="153672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160" name="Shape 160"/>
        <p:cNvGrpSpPr/>
        <p:nvPr/>
      </p:nvGrpSpPr>
      <p:grpSpPr>
        <a:xfrm>
          <a:off x="0" y="0"/>
          <a:ext cx="0" cy="0"/>
          <a:chOff x="0" y="0"/>
          <a:chExt cx="0" cy="0"/>
        </a:xfrm>
      </p:grpSpPr>
      <p:pic>
        <p:nvPicPr>
          <p:cNvPr id="161" name="Google Shape;161;p32"/>
          <p:cNvPicPr preferRelativeResize="0"/>
          <p:nvPr/>
        </p:nvPicPr>
        <p:blipFill rotWithShape="1">
          <a:blip r:embed="rId2">
            <a:alphaModFix/>
          </a:blip>
          <a:srcRect b="0" l="0" r="0" t="0"/>
          <a:stretch/>
        </p:blipFill>
        <p:spPr>
          <a:xfrm>
            <a:off x="-1240" y="0"/>
            <a:ext cx="12193240" cy="6858000"/>
          </a:xfrm>
          <a:prstGeom prst="rect">
            <a:avLst/>
          </a:prstGeom>
          <a:noFill/>
          <a:ln cap="flat" cmpd="sng" w="9525">
            <a:solidFill>
              <a:srgbClr val="1F3864"/>
            </a:solidFill>
            <a:prstDash val="solid"/>
            <a:round/>
            <a:headEnd len="sm" w="sm" type="none"/>
            <a:tailEnd len="sm" w="sm" type="none"/>
          </a:ln>
        </p:spPr>
      </p:pic>
      <p:sp>
        <p:nvSpPr>
          <p:cNvPr id="162" name="Google Shape;162;p3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63" name="Google Shape;16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66" name="Google Shape;166;p32"/>
          <p:cNvPicPr preferRelativeResize="0"/>
          <p:nvPr/>
        </p:nvPicPr>
        <p:blipFill rotWithShape="1">
          <a:blip r:embed="rId3">
            <a:alphaModFix/>
          </a:blip>
          <a:srcRect b="0" l="0" r="0" t="0"/>
          <a:stretch/>
        </p:blipFill>
        <p:spPr>
          <a:xfrm>
            <a:off x="8003690" y="0"/>
            <a:ext cx="3876339" cy="4508733"/>
          </a:xfrm>
          <a:prstGeom prst="rect">
            <a:avLst/>
          </a:prstGeom>
          <a:noFill/>
          <a:ln>
            <a:noFill/>
          </a:ln>
        </p:spPr>
      </p:pic>
      <p:sp>
        <p:nvSpPr>
          <p:cNvPr id="167" name="Google Shape;167;p3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8E2F3"/>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8" name="Shape 168"/>
        <p:cNvGrpSpPr/>
        <p:nvPr/>
      </p:nvGrpSpPr>
      <p:grpSpPr>
        <a:xfrm>
          <a:off x="0" y="0"/>
          <a:ext cx="0" cy="0"/>
          <a:chOff x="0" y="0"/>
          <a:chExt cx="0" cy="0"/>
        </a:xfrm>
      </p:grpSpPr>
      <p:sp>
        <p:nvSpPr>
          <p:cNvPr id="169" name="Google Shape;169;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D8E2F3"/>
              </a:buClr>
              <a:buSzPts val="1800"/>
              <a:buChar char="•"/>
              <a:defRPr/>
            </a:lvl1pPr>
            <a:lvl2pPr indent="-342900" lvl="1" marL="914400" algn="l">
              <a:lnSpc>
                <a:spcPct val="90000"/>
              </a:lnSpc>
              <a:spcBef>
                <a:spcPts val="500"/>
              </a:spcBef>
              <a:spcAft>
                <a:spcPts val="0"/>
              </a:spcAft>
              <a:buClr>
                <a:srgbClr val="D8E2F3"/>
              </a:buClr>
              <a:buSzPts val="1800"/>
              <a:buChar char="•"/>
              <a:defRPr/>
            </a:lvl2pPr>
            <a:lvl3pPr indent="-342900" lvl="2" marL="1371600" algn="l">
              <a:lnSpc>
                <a:spcPct val="90000"/>
              </a:lnSpc>
              <a:spcBef>
                <a:spcPts val="500"/>
              </a:spcBef>
              <a:spcAft>
                <a:spcPts val="0"/>
              </a:spcAft>
              <a:buClr>
                <a:srgbClr val="D8E2F3"/>
              </a:buClr>
              <a:buSzPts val="1800"/>
              <a:buChar char="•"/>
              <a:defRPr/>
            </a:lvl3pPr>
            <a:lvl4pPr indent="-342900" lvl="3" marL="1828800" algn="l">
              <a:lnSpc>
                <a:spcPct val="90000"/>
              </a:lnSpc>
              <a:spcBef>
                <a:spcPts val="500"/>
              </a:spcBef>
              <a:spcAft>
                <a:spcPts val="0"/>
              </a:spcAft>
              <a:buClr>
                <a:srgbClr val="D8E2F3"/>
              </a:buClr>
              <a:buSzPts val="1800"/>
              <a:buChar char="•"/>
              <a:defRPr/>
            </a:lvl4pPr>
            <a:lvl5pPr indent="-342900" lvl="4" marL="2286000" algn="l">
              <a:lnSpc>
                <a:spcPct val="90000"/>
              </a:lnSpc>
              <a:spcBef>
                <a:spcPts val="500"/>
              </a:spcBef>
              <a:spcAft>
                <a:spcPts val="0"/>
              </a:spcAft>
              <a:buClr>
                <a:srgbClr val="D8E2F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D8E2F3"/>
              </a:buClr>
              <a:buSzPts val="1800"/>
              <a:buChar char="•"/>
              <a:defRPr/>
            </a:lvl1pPr>
            <a:lvl2pPr indent="-342900" lvl="1" marL="914400" algn="l">
              <a:lnSpc>
                <a:spcPct val="90000"/>
              </a:lnSpc>
              <a:spcBef>
                <a:spcPts val="500"/>
              </a:spcBef>
              <a:spcAft>
                <a:spcPts val="0"/>
              </a:spcAft>
              <a:buClr>
                <a:srgbClr val="D8E2F3"/>
              </a:buClr>
              <a:buSzPts val="1800"/>
              <a:buChar char="•"/>
              <a:defRPr/>
            </a:lvl2pPr>
            <a:lvl3pPr indent="-342900" lvl="2" marL="1371600" algn="l">
              <a:lnSpc>
                <a:spcPct val="90000"/>
              </a:lnSpc>
              <a:spcBef>
                <a:spcPts val="500"/>
              </a:spcBef>
              <a:spcAft>
                <a:spcPts val="0"/>
              </a:spcAft>
              <a:buClr>
                <a:srgbClr val="D8E2F3"/>
              </a:buClr>
              <a:buSzPts val="1800"/>
              <a:buChar char="•"/>
              <a:defRPr/>
            </a:lvl3pPr>
            <a:lvl4pPr indent="-342900" lvl="3" marL="1828800" algn="l">
              <a:lnSpc>
                <a:spcPct val="90000"/>
              </a:lnSpc>
              <a:spcBef>
                <a:spcPts val="500"/>
              </a:spcBef>
              <a:spcAft>
                <a:spcPts val="0"/>
              </a:spcAft>
              <a:buClr>
                <a:srgbClr val="D8E2F3"/>
              </a:buClr>
              <a:buSzPts val="1800"/>
              <a:buChar char="•"/>
              <a:defRPr/>
            </a:lvl4pPr>
            <a:lvl5pPr indent="-342900" lvl="4" marL="2286000" algn="l">
              <a:lnSpc>
                <a:spcPct val="90000"/>
              </a:lnSpc>
              <a:spcBef>
                <a:spcPts val="500"/>
              </a:spcBef>
              <a:spcAft>
                <a:spcPts val="0"/>
              </a:spcAft>
              <a:buClr>
                <a:srgbClr val="D8E2F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5" name="Shape 175"/>
        <p:cNvGrpSpPr/>
        <p:nvPr/>
      </p:nvGrpSpPr>
      <p:grpSpPr>
        <a:xfrm>
          <a:off x="0" y="0"/>
          <a:ext cx="0" cy="0"/>
          <a:chOff x="0" y="0"/>
          <a:chExt cx="0" cy="0"/>
        </a:xfrm>
      </p:grpSpPr>
      <p:sp>
        <p:nvSpPr>
          <p:cNvPr id="176" name="Google Shape;176;p3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3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D8E2F3"/>
              </a:buClr>
              <a:buSzPts val="2400"/>
              <a:buNone/>
              <a:defRPr b="1" sz="2400"/>
            </a:lvl1pPr>
            <a:lvl2pPr indent="-228600" lvl="1" marL="914400" algn="l">
              <a:lnSpc>
                <a:spcPct val="90000"/>
              </a:lnSpc>
              <a:spcBef>
                <a:spcPts val="500"/>
              </a:spcBef>
              <a:spcAft>
                <a:spcPts val="0"/>
              </a:spcAft>
              <a:buClr>
                <a:srgbClr val="D8E2F3"/>
              </a:buClr>
              <a:buSzPts val="2000"/>
              <a:buNone/>
              <a:defRPr b="1" sz="2000"/>
            </a:lvl2pPr>
            <a:lvl3pPr indent="-228600" lvl="2" marL="1371600" algn="l">
              <a:lnSpc>
                <a:spcPct val="90000"/>
              </a:lnSpc>
              <a:spcBef>
                <a:spcPts val="500"/>
              </a:spcBef>
              <a:spcAft>
                <a:spcPts val="0"/>
              </a:spcAft>
              <a:buClr>
                <a:srgbClr val="D8E2F3"/>
              </a:buClr>
              <a:buSzPts val="1800"/>
              <a:buNone/>
              <a:defRPr b="1" sz="1800"/>
            </a:lvl3pPr>
            <a:lvl4pPr indent="-228600" lvl="3" marL="1828800" algn="l">
              <a:lnSpc>
                <a:spcPct val="90000"/>
              </a:lnSpc>
              <a:spcBef>
                <a:spcPts val="500"/>
              </a:spcBef>
              <a:spcAft>
                <a:spcPts val="0"/>
              </a:spcAft>
              <a:buClr>
                <a:srgbClr val="D8E2F3"/>
              </a:buClr>
              <a:buSzPts val="1600"/>
              <a:buNone/>
              <a:defRPr b="1" sz="1600"/>
            </a:lvl4pPr>
            <a:lvl5pPr indent="-228600" lvl="4" marL="2286000" algn="l">
              <a:lnSpc>
                <a:spcPct val="90000"/>
              </a:lnSpc>
              <a:spcBef>
                <a:spcPts val="500"/>
              </a:spcBef>
              <a:spcAft>
                <a:spcPts val="0"/>
              </a:spcAft>
              <a:buClr>
                <a:srgbClr val="D8E2F3"/>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8" name="Google Shape;178;p3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D8E2F3"/>
              </a:buClr>
              <a:buSzPts val="1800"/>
              <a:buChar char="•"/>
              <a:defRPr/>
            </a:lvl1pPr>
            <a:lvl2pPr indent="-342900" lvl="1" marL="914400" algn="l">
              <a:lnSpc>
                <a:spcPct val="90000"/>
              </a:lnSpc>
              <a:spcBef>
                <a:spcPts val="500"/>
              </a:spcBef>
              <a:spcAft>
                <a:spcPts val="0"/>
              </a:spcAft>
              <a:buClr>
                <a:srgbClr val="D8E2F3"/>
              </a:buClr>
              <a:buSzPts val="1800"/>
              <a:buChar char="•"/>
              <a:defRPr/>
            </a:lvl2pPr>
            <a:lvl3pPr indent="-342900" lvl="2" marL="1371600" algn="l">
              <a:lnSpc>
                <a:spcPct val="90000"/>
              </a:lnSpc>
              <a:spcBef>
                <a:spcPts val="500"/>
              </a:spcBef>
              <a:spcAft>
                <a:spcPts val="0"/>
              </a:spcAft>
              <a:buClr>
                <a:srgbClr val="D8E2F3"/>
              </a:buClr>
              <a:buSzPts val="1800"/>
              <a:buChar char="•"/>
              <a:defRPr/>
            </a:lvl3pPr>
            <a:lvl4pPr indent="-342900" lvl="3" marL="1828800" algn="l">
              <a:lnSpc>
                <a:spcPct val="90000"/>
              </a:lnSpc>
              <a:spcBef>
                <a:spcPts val="500"/>
              </a:spcBef>
              <a:spcAft>
                <a:spcPts val="0"/>
              </a:spcAft>
              <a:buClr>
                <a:srgbClr val="D8E2F3"/>
              </a:buClr>
              <a:buSzPts val="1800"/>
              <a:buChar char="•"/>
              <a:defRPr/>
            </a:lvl4pPr>
            <a:lvl5pPr indent="-342900" lvl="4" marL="2286000" algn="l">
              <a:lnSpc>
                <a:spcPct val="90000"/>
              </a:lnSpc>
              <a:spcBef>
                <a:spcPts val="500"/>
              </a:spcBef>
              <a:spcAft>
                <a:spcPts val="0"/>
              </a:spcAft>
              <a:buClr>
                <a:srgbClr val="D8E2F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3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D8E2F3"/>
              </a:buClr>
              <a:buSzPts val="2400"/>
              <a:buNone/>
              <a:defRPr b="1" sz="2400"/>
            </a:lvl1pPr>
            <a:lvl2pPr indent="-228600" lvl="1" marL="914400" algn="l">
              <a:lnSpc>
                <a:spcPct val="90000"/>
              </a:lnSpc>
              <a:spcBef>
                <a:spcPts val="500"/>
              </a:spcBef>
              <a:spcAft>
                <a:spcPts val="0"/>
              </a:spcAft>
              <a:buClr>
                <a:srgbClr val="D8E2F3"/>
              </a:buClr>
              <a:buSzPts val="2000"/>
              <a:buNone/>
              <a:defRPr b="1" sz="2000"/>
            </a:lvl2pPr>
            <a:lvl3pPr indent="-228600" lvl="2" marL="1371600" algn="l">
              <a:lnSpc>
                <a:spcPct val="90000"/>
              </a:lnSpc>
              <a:spcBef>
                <a:spcPts val="500"/>
              </a:spcBef>
              <a:spcAft>
                <a:spcPts val="0"/>
              </a:spcAft>
              <a:buClr>
                <a:srgbClr val="D8E2F3"/>
              </a:buClr>
              <a:buSzPts val="1800"/>
              <a:buNone/>
              <a:defRPr b="1" sz="1800"/>
            </a:lvl3pPr>
            <a:lvl4pPr indent="-228600" lvl="3" marL="1828800" algn="l">
              <a:lnSpc>
                <a:spcPct val="90000"/>
              </a:lnSpc>
              <a:spcBef>
                <a:spcPts val="500"/>
              </a:spcBef>
              <a:spcAft>
                <a:spcPts val="0"/>
              </a:spcAft>
              <a:buClr>
                <a:srgbClr val="D8E2F3"/>
              </a:buClr>
              <a:buSzPts val="1600"/>
              <a:buNone/>
              <a:defRPr b="1" sz="1600"/>
            </a:lvl4pPr>
            <a:lvl5pPr indent="-228600" lvl="4" marL="2286000" algn="l">
              <a:lnSpc>
                <a:spcPct val="90000"/>
              </a:lnSpc>
              <a:spcBef>
                <a:spcPts val="500"/>
              </a:spcBef>
              <a:spcAft>
                <a:spcPts val="0"/>
              </a:spcAft>
              <a:buClr>
                <a:srgbClr val="D8E2F3"/>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0" name="Google Shape;180;p3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D8E2F3"/>
              </a:buClr>
              <a:buSzPts val="1800"/>
              <a:buChar char="•"/>
              <a:defRPr/>
            </a:lvl1pPr>
            <a:lvl2pPr indent="-342900" lvl="1" marL="914400" algn="l">
              <a:lnSpc>
                <a:spcPct val="90000"/>
              </a:lnSpc>
              <a:spcBef>
                <a:spcPts val="500"/>
              </a:spcBef>
              <a:spcAft>
                <a:spcPts val="0"/>
              </a:spcAft>
              <a:buClr>
                <a:srgbClr val="D8E2F3"/>
              </a:buClr>
              <a:buSzPts val="1800"/>
              <a:buChar char="•"/>
              <a:defRPr/>
            </a:lvl2pPr>
            <a:lvl3pPr indent="-342900" lvl="2" marL="1371600" algn="l">
              <a:lnSpc>
                <a:spcPct val="90000"/>
              </a:lnSpc>
              <a:spcBef>
                <a:spcPts val="500"/>
              </a:spcBef>
              <a:spcAft>
                <a:spcPts val="0"/>
              </a:spcAft>
              <a:buClr>
                <a:srgbClr val="D8E2F3"/>
              </a:buClr>
              <a:buSzPts val="1800"/>
              <a:buChar char="•"/>
              <a:defRPr/>
            </a:lvl3pPr>
            <a:lvl4pPr indent="-342900" lvl="3" marL="1828800" algn="l">
              <a:lnSpc>
                <a:spcPct val="90000"/>
              </a:lnSpc>
              <a:spcBef>
                <a:spcPts val="500"/>
              </a:spcBef>
              <a:spcAft>
                <a:spcPts val="0"/>
              </a:spcAft>
              <a:buClr>
                <a:srgbClr val="D8E2F3"/>
              </a:buClr>
              <a:buSzPts val="1800"/>
              <a:buChar char="•"/>
              <a:defRPr/>
            </a:lvl4pPr>
            <a:lvl5pPr indent="-342900" lvl="4" marL="2286000" algn="l">
              <a:lnSpc>
                <a:spcPct val="90000"/>
              </a:lnSpc>
              <a:spcBef>
                <a:spcPts val="500"/>
              </a:spcBef>
              <a:spcAft>
                <a:spcPts val="0"/>
              </a:spcAft>
              <a:buClr>
                <a:srgbClr val="D8E2F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4" name="Shape 184"/>
        <p:cNvGrpSpPr/>
        <p:nvPr/>
      </p:nvGrpSpPr>
      <p:grpSpPr>
        <a:xfrm>
          <a:off x="0" y="0"/>
          <a:ext cx="0" cy="0"/>
          <a:chOff x="0" y="0"/>
          <a:chExt cx="0" cy="0"/>
        </a:xfrm>
      </p:grpSpPr>
      <p:sp>
        <p:nvSpPr>
          <p:cNvPr id="185" name="Google Shape;185;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9" name="Shape 189"/>
        <p:cNvGrpSpPr/>
        <p:nvPr/>
      </p:nvGrpSpPr>
      <p:grpSpPr>
        <a:xfrm>
          <a:off x="0" y="0"/>
          <a:ext cx="0" cy="0"/>
          <a:chOff x="0" y="0"/>
          <a:chExt cx="0" cy="0"/>
        </a:xfrm>
      </p:grpSpPr>
      <p:sp>
        <p:nvSpPr>
          <p:cNvPr id="190" name="Google Shape;190;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8E2F3"/>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D8E2F3"/>
              </a:buClr>
              <a:buSzPts val="3200"/>
              <a:buChar char="•"/>
              <a:defRPr sz="3200"/>
            </a:lvl1pPr>
            <a:lvl2pPr indent="-406400" lvl="1" marL="914400" algn="l">
              <a:lnSpc>
                <a:spcPct val="90000"/>
              </a:lnSpc>
              <a:spcBef>
                <a:spcPts val="500"/>
              </a:spcBef>
              <a:spcAft>
                <a:spcPts val="0"/>
              </a:spcAft>
              <a:buClr>
                <a:srgbClr val="D8E2F3"/>
              </a:buClr>
              <a:buSzPts val="2800"/>
              <a:buChar char="•"/>
              <a:defRPr sz="2800"/>
            </a:lvl2pPr>
            <a:lvl3pPr indent="-381000" lvl="2" marL="1371600" algn="l">
              <a:lnSpc>
                <a:spcPct val="90000"/>
              </a:lnSpc>
              <a:spcBef>
                <a:spcPts val="500"/>
              </a:spcBef>
              <a:spcAft>
                <a:spcPts val="0"/>
              </a:spcAft>
              <a:buClr>
                <a:srgbClr val="D8E2F3"/>
              </a:buClr>
              <a:buSzPts val="2400"/>
              <a:buChar char="•"/>
              <a:defRPr sz="2400"/>
            </a:lvl3pPr>
            <a:lvl4pPr indent="-355600" lvl="3" marL="1828800" algn="l">
              <a:lnSpc>
                <a:spcPct val="90000"/>
              </a:lnSpc>
              <a:spcBef>
                <a:spcPts val="500"/>
              </a:spcBef>
              <a:spcAft>
                <a:spcPts val="0"/>
              </a:spcAft>
              <a:buClr>
                <a:srgbClr val="D8E2F3"/>
              </a:buClr>
              <a:buSzPts val="2000"/>
              <a:buChar char="•"/>
              <a:defRPr sz="2000"/>
            </a:lvl4pPr>
            <a:lvl5pPr indent="-355600" lvl="4" marL="2286000" algn="l">
              <a:lnSpc>
                <a:spcPct val="90000"/>
              </a:lnSpc>
              <a:spcBef>
                <a:spcPts val="500"/>
              </a:spcBef>
              <a:spcAft>
                <a:spcPts val="0"/>
              </a:spcAft>
              <a:buClr>
                <a:srgbClr val="D8E2F3"/>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2" name="Google Shape;192;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8E2F3"/>
              </a:buClr>
              <a:buSzPts val="1600"/>
              <a:buNone/>
              <a:defRPr sz="1600"/>
            </a:lvl1pPr>
            <a:lvl2pPr indent="-228600" lvl="1" marL="914400" algn="l">
              <a:lnSpc>
                <a:spcPct val="90000"/>
              </a:lnSpc>
              <a:spcBef>
                <a:spcPts val="500"/>
              </a:spcBef>
              <a:spcAft>
                <a:spcPts val="0"/>
              </a:spcAft>
              <a:buClr>
                <a:srgbClr val="D8E2F3"/>
              </a:buClr>
              <a:buSzPts val="1400"/>
              <a:buNone/>
              <a:defRPr sz="1400"/>
            </a:lvl2pPr>
            <a:lvl3pPr indent="-228600" lvl="2" marL="1371600" algn="l">
              <a:lnSpc>
                <a:spcPct val="90000"/>
              </a:lnSpc>
              <a:spcBef>
                <a:spcPts val="500"/>
              </a:spcBef>
              <a:spcAft>
                <a:spcPts val="0"/>
              </a:spcAft>
              <a:buClr>
                <a:srgbClr val="D8E2F3"/>
              </a:buClr>
              <a:buSzPts val="1200"/>
              <a:buNone/>
              <a:defRPr sz="1200"/>
            </a:lvl3pPr>
            <a:lvl4pPr indent="-228600" lvl="3" marL="1828800" algn="l">
              <a:lnSpc>
                <a:spcPct val="90000"/>
              </a:lnSpc>
              <a:spcBef>
                <a:spcPts val="500"/>
              </a:spcBef>
              <a:spcAft>
                <a:spcPts val="0"/>
              </a:spcAft>
              <a:buClr>
                <a:srgbClr val="D8E2F3"/>
              </a:buClr>
              <a:buSzPts val="1000"/>
              <a:buNone/>
              <a:defRPr sz="1000"/>
            </a:lvl4pPr>
            <a:lvl5pPr indent="-228600" lvl="4" marL="2286000" algn="l">
              <a:lnSpc>
                <a:spcPct val="90000"/>
              </a:lnSpc>
              <a:spcBef>
                <a:spcPts val="500"/>
              </a:spcBef>
              <a:spcAft>
                <a:spcPts val="0"/>
              </a:spcAft>
              <a:buClr>
                <a:srgbClr val="D8E2F3"/>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3" name="Google Shape;19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6" name="Shape 196"/>
        <p:cNvGrpSpPr/>
        <p:nvPr/>
      </p:nvGrpSpPr>
      <p:grpSpPr>
        <a:xfrm>
          <a:off x="0" y="0"/>
          <a:ext cx="0" cy="0"/>
          <a:chOff x="0" y="0"/>
          <a:chExt cx="0" cy="0"/>
        </a:xfrm>
      </p:grpSpPr>
      <p:sp>
        <p:nvSpPr>
          <p:cNvPr id="197" name="Google Shape;197;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8E2F3"/>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37"/>
          <p:cNvSpPr/>
          <p:nvPr>
            <p:ph idx="2" type="pic"/>
          </p:nvPr>
        </p:nvSpPr>
        <p:spPr>
          <a:xfrm>
            <a:off x="5183188" y="987425"/>
            <a:ext cx="6172200" cy="4873625"/>
          </a:xfrm>
          <a:prstGeom prst="rect">
            <a:avLst/>
          </a:prstGeom>
          <a:noFill/>
          <a:ln>
            <a:noFill/>
          </a:ln>
        </p:spPr>
      </p:sp>
      <p:sp>
        <p:nvSpPr>
          <p:cNvPr id="199" name="Google Shape;199;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8E2F3"/>
              </a:buClr>
              <a:buSzPts val="1600"/>
              <a:buNone/>
              <a:defRPr sz="1600"/>
            </a:lvl1pPr>
            <a:lvl2pPr indent="-228600" lvl="1" marL="914400" algn="l">
              <a:lnSpc>
                <a:spcPct val="90000"/>
              </a:lnSpc>
              <a:spcBef>
                <a:spcPts val="500"/>
              </a:spcBef>
              <a:spcAft>
                <a:spcPts val="0"/>
              </a:spcAft>
              <a:buClr>
                <a:srgbClr val="D8E2F3"/>
              </a:buClr>
              <a:buSzPts val="1400"/>
              <a:buNone/>
              <a:defRPr sz="1400"/>
            </a:lvl2pPr>
            <a:lvl3pPr indent="-228600" lvl="2" marL="1371600" algn="l">
              <a:lnSpc>
                <a:spcPct val="90000"/>
              </a:lnSpc>
              <a:spcBef>
                <a:spcPts val="500"/>
              </a:spcBef>
              <a:spcAft>
                <a:spcPts val="0"/>
              </a:spcAft>
              <a:buClr>
                <a:srgbClr val="D8E2F3"/>
              </a:buClr>
              <a:buSzPts val="1200"/>
              <a:buNone/>
              <a:defRPr sz="1200"/>
            </a:lvl3pPr>
            <a:lvl4pPr indent="-228600" lvl="3" marL="1828800" algn="l">
              <a:lnSpc>
                <a:spcPct val="90000"/>
              </a:lnSpc>
              <a:spcBef>
                <a:spcPts val="500"/>
              </a:spcBef>
              <a:spcAft>
                <a:spcPts val="0"/>
              </a:spcAft>
              <a:buClr>
                <a:srgbClr val="D8E2F3"/>
              </a:buClr>
              <a:buSzPts val="1000"/>
              <a:buNone/>
              <a:defRPr sz="1000"/>
            </a:lvl4pPr>
            <a:lvl5pPr indent="-228600" lvl="4" marL="2286000" algn="l">
              <a:lnSpc>
                <a:spcPct val="90000"/>
              </a:lnSpc>
              <a:spcBef>
                <a:spcPts val="500"/>
              </a:spcBef>
              <a:spcAft>
                <a:spcPts val="0"/>
              </a:spcAft>
              <a:buClr>
                <a:srgbClr val="D8E2F3"/>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 name="Google Shape;20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03" name="Shape 203"/>
        <p:cNvGrpSpPr/>
        <p:nvPr/>
      </p:nvGrpSpPr>
      <p:grpSpPr>
        <a:xfrm>
          <a:off x="0" y="0"/>
          <a:ext cx="0" cy="0"/>
          <a:chOff x="0" y="0"/>
          <a:chExt cx="0" cy="0"/>
        </a:xfrm>
      </p:grpSpPr>
      <p:sp>
        <p:nvSpPr>
          <p:cNvPr id="204" name="Google Shape;204;p38"/>
          <p:cNvSpPr/>
          <p:nvPr/>
        </p:nvSpPr>
        <p:spPr>
          <a:xfrm>
            <a:off x="0" y="0"/>
            <a:ext cx="610308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38"/>
          <p:cNvSpPr/>
          <p:nvPr/>
        </p:nvSpPr>
        <p:spPr>
          <a:xfrm>
            <a:off x="-385954" y="-9850"/>
            <a:ext cx="1955947" cy="686785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38"/>
          <p:cNvSpPr/>
          <p:nvPr/>
        </p:nvSpPr>
        <p:spPr>
          <a:xfrm>
            <a:off x="-210282" y="-8264"/>
            <a:ext cx="10828073" cy="6866264"/>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38"/>
          <p:cNvSpPr/>
          <p:nvPr/>
        </p:nvSpPr>
        <p:spPr>
          <a:xfrm>
            <a:off x="10288772" y="0"/>
            <a:ext cx="1903228" cy="6858000"/>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8" name="Google Shape;208;p38"/>
          <p:cNvPicPr preferRelativeResize="0"/>
          <p:nvPr/>
        </p:nvPicPr>
        <p:blipFill rotWithShape="1">
          <a:blip r:embed="rId2">
            <a:alphaModFix/>
          </a:blip>
          <a:srcRect b="0" l="0" r="0" t="0"/>
          <a:stretch/>
        </p:blipFill>
        <p:spPr>
          <a:xfrm>
            <a:off x="478841" y="1"/>
            <a:ext cx="2806619" cy="3264497"/>
          </a:xfrm>
          <a:prstGeom prst="rect">
            <a:avLst/>
          </a:prstGeom>
          <a:noFill/>
          <a:ln>
            <a:noFill/>
          </a:ln>
        </p:spPr>
      </p:pic>
      <p:sp>
        <p:nvSpPr>
          <p:cNvPr id="209" name="Google Shape;209;p38"/>
          <p:cNvSpPr/>
          <p:nvPr/>
        </p:nvSpPr>
        <p:spPr>
          <a:xfrm>
            <a:off x="414670" y="4720856"/>
            <a:ext cx="223283" cy="584791"/>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38"/>
          <p:cNvSpPr/>
          <p:nvPr/>
        </p:nvSpPr>
        <p:spPr>
          <a:xfrm>
            <a:off x="875413" y="6273209"/>
            <a:ext cx="315433" cy="584791"/>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38"/>
          <p:cNvSpPr/>
          <p:nvPr/>
        </p:nvSpPr>
        <p:spPr>
          <a:xfrm>
            <a:off x="1137684" y="6539024"/>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38"/>
          <p:cNvSpPr/>
          <p:nvPr/>
        </p:nvSpPr>
        <p:spPr>
          <a:xfrm>
            <a:off x="769089" y="6032206"/>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38"/>
          <p:cNvSpPr/>
          <p:nvPr/>
        </p:nvSpPr>
        <p:spPr>
          <a:xfrm>
            <a:off x="471377" y="5096540"/>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38"/>
          <p:cNvSpPr/>
          <p:nvPr/>
        </p:nvSpPr>
        <p:spPr>
          <a:xfrm>
            <a:off x="556437" y="5341089"/>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38"/>
          <p:cNvSpPr/>
          <p:nvPr/>
        </p:nvSpPr>
        <p:spPr>
          <a:xfrm>
            <a:off x="652130" y="5606903"/>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38"/>
          <p:cNvSpPr/>
          <p:nvPr/>
        </p:nvSpPr>
        <p:spPr>
          <a:xfrm>
            <a:off x="737191" y="5808921"/>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38"/>
          <p:cNvSpPr/>
          <p:nvPr/>
        </p:nvSpPr>
        <p:spPr>
          <a:xfrm>
            <a:off x="854147" y="6106634"/>
            <a:ext cx="233917" cy="311892"/>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38"/>
          <p:cNvSpPr/>
          <p:nvPr/>
        </p:nvSpPr>
        <p:spPr>
          <a:xfrm>
            <a:off x="1226290" y="6698512"/>
            <a:ext cx="209106" cy="159488"/>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38"/>
          <p:cNvSpPr/>
          <p:nvPr/>
        </p:nvSpPr>
        <p:spPr>
          <a:xfrm>
            <a:off x="1049081" y="6404344"/>
            <a:ext cx="209106" cy="159488"/>
          </a:xfrm>
          <a:prstGeom prst="rect">
            <a:avLst/>
          </a:prstGeom>
          <a:solidFill>
            <a:srgbClr val="0326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D8E2F3"/>
              </a:buClr>
              <a:buSzPts val="6000"/>
              <a:buFont typeface="Calibri"/>
              <a:buNone/>
              <a:defRPr b="1" i="0" sz="6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D8E2F3"/>
              </a:buClr>
              <a:buSzPts val="2400"/>
              <a:buNone/>
              <a:defRPr sz="2400"/>
            </a:lvl1pPr>
            <a:lvl2pPr lvl="1" algn="ctr">
              <a:lnSpc>
                <a:spcPct val="90000"/>
              </a:lnSpc>
              <a:spcBef>
                <a:spcPts val="500"/>
              </a:spcBef>
              <a:spcAft>
                <a:spcPts val="0"/>
              </a:spcAft>
              <a:buClr>
                <a:srgbClr val="D8E2F3"/>
              </a:buClr>
              <a:buSzPts val="2000"/>
              <a:buNone/>
              <a:defRPr sz="2000"/>
            </a:lvl2pPr>
            <a:lvl3pPr lvl="2" algn="ctr">
              <a:lnSpc>
                <a:spcPct val="90000"/>
              </a:lnSpc>
              <a:spcBef>
                <a:spcPts val="500"/>
              </a:spcBef>
              <a:spcAft>
                <a:spcPts val="0"/>
              </a:spcAft>
              <a:buClr>
                <a:srgbClr val="D8E2F3"/>
              </a:buClr>
              <a:buSzPts val="1800"/>
              <a:buNone/>
              <a:defRPr sz="1800"/>
            </a:lvl3pPr>
            <a:lvl4pPr lvl="3" algn="ctr">
              <a:lnSpc>
                <a:spcPct val="90000"/>
              </a:lnSpc>
              <a:spcBef>
                <a:spcPts val="500"/>
              </a:spcBef>
              <a:spcAft>
                <a:spcPts val="0"/>
              </a:spcAft>
              <a:buClr>
                <a:srgbClr val="D8E2F3"/>
              </a:buClr>
              <a:buSzPts val="1600"/>
              <a:buNone/>
              <a:defRPr sz="1600"/>
            </a:lvl4pPr>
            <a:lvl5pPr lvl="4" algn="ctr">
              <a:lnSpc>
                <a:spcPct val="90000"/>
              </a:lnSpc>
              <a:spcBef>
                <a:spcPts val="500"/>
              </a:spcBef>
              <a:spcAft>
                <a:spcPts val="0"/>
              </a:spcAft>
              <a:buClr>
                <a:srgbClr val="D8E2F3"/>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 name="Google Shape;3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D8E2F3"/>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BDBDB"/>
              </a:buClr>
              <a:buSzPts val="2400"/>
              <a:buNone/>
              <a:defRPr sz="2400">
                <a:solidFill>
                  <a:srgbClr val="DBDBDB"/>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3" name="Shape 43"/>
        <p:cNvGrpSpPr/>
        <p:nvPr/>
      </p:nvGrpSpPr>
      <p:grpSpPr>
        <a:xfrm>
          <a:off x="0" y="0"/>
          <a:ext cx="0" cy="0"/>
          <a:chOff x="0" y="0"/>
          <a:chExt cx="0" cy="0"/>
        </a:xfrm>
      </p:grpSpPr>
      <p:pic>
        <p:nvPicPr>
          <p:cNvPr id="44" name="Google Shape;44;p20"/>
          <p:cNvPicPr preferRelativeResize="0"/>
          <p:nvPr/>
        </p:nvPicPr>
        <p:blipFill rotWithShape="1">
          <a:blip r:embed="rId2">
            <a:alphaModFix/>
          </a:blip>
          <a:srcRect b="0" l="0" r="0" t="0"/>
          <a:stretch/>
        </p:blipFill>
        <p:spPr>
          <a:xfrm>
            <a:off x="7447331" y="1"/>
            <a:ext cx="4154069" cy="4831772"/>
          </a:xfrm>
          <a:prstGeom prst="rect">
            <a:avLst/>
          </a:prstGeom>
          <a:noFill/>
          <a:ln>
            <a:noFill/>
          </a:ln>
        </p:spPr>
      </p:pic>
      <p:sp>
        <p:nvSpPr>
          <p:cNvPr id="45" name="Google Shape;45;p20"/>
          <p:cNvSpPr txBox="1"/>
          <p:nvPr>
            <p:ph type="title"/>
          </p:nvPr>
        </p:nvSpPr>
        <p:spPr>
          <a:xfrm>
            <a:off x="838200" y="365125"/>
            <a:ext cx="677418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0"/>
          <p:cNvSpPr txBox="1"/>
          <p:nvPr>
            <p:ph idx="1" type="body"/>
          </p:nvPr>
        </p:nvSpPr>
        <p:spPr>
          <a:xfrm>
            <a:off x="838200" y="1825625"/>
            <a:ext cx="832866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D8E2F3"/>
              </a:buClr>
              <a:buSzPts val="1800"/>
              <a:buChar char="•"/>
              <a:defRPr/>
            </a:lvl1pPr>
            <a:lvl2pPr indent="-342900" lvl="1" marL="914400" algn="l">
              <a:lnSpc>
                <a:spcPct val="90000"/>
              </a:lnSpc>
              <a:spcBef>
                <a:spcPts val="500"/>
              </a:spcBef>
              <a:spcAft>
                <a:spcPts val="0"/>
              </a:spcAft>
              <a:buClr>
                <a:srgbClr val="D8E2F3"/>
              </a:buClr>
              <a:buSzPts val="1800"/>
              <a:buChar char="•"/>
              <a:defRPr/>
            </a:lvl2pPr>
            <a:lvl3pPr indent="-342900" lvl="2" marL="1371600" algn="l">
              <a:lnSpc>
                <a:spcPct val="90000"/>
              </a:lnSpc>
              <a:spcBef>
                <a:spcPts val="500"/>
              </a:spcBef>
              <a:spcAft>
                <a:spcPts val="0"/>
              </a:spcAft>
              <a:buClr>
                <a:srgbClr val="D8E2F3"/>
              </a:buClr>
              <a:buSzPts val="1800"/>
              <a:buChar char="•"/>
              <a:defRPr/>
            </a:lvl3pPr>
            <a:lvl4pPr indent="-342900" lvl="3" marL="1828800" algn="l">
              <a:lnSpc>
                <a:spcPct val="90000"/>
              </a:lnSpc>
              <a:spcBef>
                <a:spcPts val="500"/>
              </a:spcBef>
              <a:spcAft>
                <a:spcPts val="0"/>
              </a:spcAft>
              <a:buClr>
                <a:srgbClr val="D8E2F3"/>
              </a:buClr>
              <a:buSzPts val="1800"/>
              <a:buChar char="•"/>
              <a:defRPr/>
            </a:lvl4pPr>
            <a:lvl5pPr indent="-342900" lvl="4" marL="2286000" algn="l">
              <a:lnSpc>
                <a:spcPct val="90000"/>
              </a:lnSpc>
              <a:spcBef>
                <a:spcPts val="500"/>
              </a:spcBef>
              <a:spcAft>
                <a:spcPts val="0"/>
              </a:spcAft>
              <a:buClr>
                <a:srgbClr val="D8E2F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0" name="Shape 50"/>
        <p:cNvGrpSpPr/>
        <p:nvPr/>
      </p:nvGrpSpPr>
      <p:grpSpPr>
        <a:xfrm>
          <a:off x="0" y="0"/>
          <a:ext cx="0" cy="0"/>
          <a:chOff x="0" y="0"/>
          <a:chExt cx="0" cy="0"/>
        </a:xfrm>
      </p:grpSpPr>
      <p:sp>
        <p:nvSpPr>
          <p:cNvPr id="51" name="Google Shape;51;p21"/>
          <p:cNvSpPr/>
          <p:nvPr/>
        </p:nvSpPr>
        <p:spPr>
          <a:xfrm>
            <a:off x="786809" y="0"/>
            <a:ext cx="11405191" cy="69536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 name="Google Shape;52;p21"/>
          <p:cNvSpPr/>
          <p:nvPr/>
        </p:nvSpPr>
        <p:spPr>
          <a:xfrm>
            <a:off x="0" y="-1"/>
            <a:ext cx="12192000" cy="6941127"/>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 name="Google Shape;53;p21"/>
          <p:cNvSpPr/>
          <p:nvPr/>
        </p:nvSpPr>
        <p:spPr>
          <a:xfrm>
            <a:off x="-449749" y="-9850"/>
            <a:ext cx="1955947" cy="6961368"/>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326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4" name="Google Shape;54;p21"/>
          <p:cNvPicPr preferRelativeResize="0"/>
          <p:nvPr/>
        </p:nvPicPr>
        <p:blipFill rotWithShape="1">
          <a:blip r:embed="rId2">
            <a:alphaModFix/>
          </a:blip>
          <a:srcRect b="0" l="0" r="0" t="0"/>
          <a:stretch/>
        </p:blipFill>
        <p:spPr>
          <a:xfrm>
            <a:off x="32275" y="1"/>
            <a:ext cx="2551438" cy="296768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5" name="Shape 55"/>
        <p:cNvGrpSpPr/>
        <p:nvPr/>
      </p:nvGrpSpPr>
      <p:grpSpPr>
        <a:xfrm>
          <a:off x="0" y="0"/>
          <a:ext cx="0" cy="0"/>
          <a:chOff x="0" y="0"/>
          <a:chExt cx="0" cy="0"/>
        </a:xfrm>
      </p:grpSpPr>
      <p:pic>
        <p:nvPicPr>
          <p:cNvPr id="56" name="Google Shape;56;p22"/>
          <p:cNvPicPr preferRelativeResize="0"/>
          <p:nvPr/>
        </p:nvPicPr>
        <p:blipFill rotWithShape="1">
          <a:blip r:embed="rId2">
            <a:alphaModFix/>
          </a:blip>
          <a:srcRect b="0" l="0" r="0" t="0"/>
          <a:stretch/>
        </p:blipFill>
        <p:spPr>
          <a:xfrm>
            <a:off x="-1240" y="0"/>
            <a:ext cx="12193240" cy="6858000"/>
          </a:xfrm>
          <a:prstGeom prst="rect">
            <a:avLst/>
          </a:prstGeom>
          <a:noFill/>
          <a:ln cap="flat" cmpd="sng" w="9525">
            <a:solidFill>
              <a:srgbClr val="1F3864"/>
            </a:solidFill>
            <a:prstDash val="solid"/>
            <a:round/>
            <a:headEnd len="sm" w="sm" type="none"/>
            <a:tailEnd len="sm" w="sm" type="none"/>
          </a:ln>
        </p:spPr>
      </p:pic>
      <p:sp>
        <p:nvSpPr>
          <p:cNvPr id="57" name="Google Shape;57;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D8E2F3"/>
              </a:buClr>
              <a:buSzPts val="6000"/>
              <a:buFont typeface="Calibri"/>
              <a:buNone/>
              <a:defRPr b="1" i="0" sz="6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D8E2F3"/>
              </a:buClr>
              <a:buSzPts val="2400"/>
              <a:buNone/>
              <a:defRPr sz="2400"/>
            </a:lvl1pPr>
            <a:lvl2pPr lvl="1" algn="ctr">
              <a:lnSpc>
                <a:spcPct val="90000"/>
              </a:lnSpc>
              <a:spcBef>
                <a:spcPts val="500"/>
              </a:spcBef>
              <a:spcAft>
                <a:spcPts val="0"/>
              </a:spcAft>
              <a:buClr>
                <a:srgbClr val="D8E2F3"/>
              </a:buClr>
              <a:buSzPts val="2000"/>
              <a:buNone/>
              <a:defRPr sz="2000"/>
            </a:lvl2pPr>
            <a:lvl3pPr lvl="2" algn="ctr">
              <a:lnSpc>
                <a:spcPct val="90000"/>
              </a:lnSpc>
              <a:spcBef>
                <a:spcPts val="500"/>
              </a:spcBef>
              <a:spcAft>
                <a:spcPts val="0"/>
              </a:spcAft>
              <a:buClr>
                <a:srgbClr val="D8E2F3"/>
              </a:buClr>
              <a:buSzPts val="1800"/>
              <a:buNone/>
              <a:defRPr sz="1800"/>
            </a:lvl3pPr>
            <a:lvl4pPr lvl="3" algn="ctr">
              <a:lnSpc>
                <a:spcPct val="90000"/>
              </a:lnSpc>
              <a:spcBef>
                <a:spcPts val="500"/>
              </a:spcBef>
              <a:spcAft>
                <a:spcPts val="0"/>
              </a:spcAft>
              <a:buClr>
                <a:srgbClr val="D8E2F3"/>
              </a:buClr>
              <a:buSzPts val="1600"/>
              <a:buNone/>
              <a:defRPr sz="1600"/>
            </a:lvl4pPr>
            <a:lvl5pPr lvl="4" algn="ctr">
              <a:lnSpc>
                <a:spcPct val="90000"/>
              </a:lnSpc>
              <a:spcBef>
                <a:spcPts val="500"/>
              </a:spcBef>
              <a:spcAft>
                <a:spcPts val="0"/>
              </a:spcAft>
              <a:buClr>
                <a:srgbClr val="D8E2F3"/>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9" name="Google Shape;5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62" name="Shape 62"/>
        <p:cNvGrpSpPr/>
        <p:nvPr/>
      </p:nvGrpSpPr>
      <p:grpSpPr>
        <a:xfrm>
          <a:off x="0" y="0"/>
          <a:ext cx="0" cy="0"/>
          <a:chOff x="0" y="0"/>
          <a:chExt cx="0" cy="0"/>
        </a:xfrm>
      </p:grpSpPr>
      <p:pic>
        <p:nvPicPr>
          <p:cNvPr id="63" name="Google Shape;63;p23"/>
          <p:cNvPicPr preferRelativeResize="0"/>
          <p:nvPr/>
        </p:nvPicPr>
        <p:blipFill rotWithShape="1">
          <a:blip r:embed="rId2">
            <a:alphaModFix/>
          </a:blip>
          <a:srcRect b="0" l="0" r="0" t="0"/>
          <a:stretch/>
        </p:blipFill>
        <p:spPr>
          <a:xfrm>
            <a:off x="-1240" y="0"/>
            <a:ext cx="12193240" cy="6858000"/>
          </a:xfrm>
          <a:prstGeom prst="rect">
            <a:avLst/>
          </a:prstGeom>
          <a:noFill/>
          <a:ln cap="flat" cmpd="sng" w="9525">
            <a:solidFill>
              <a:srgbClr val="1F3864"/>
            </a:solidFill>
            <a:prstDash val="solid"/>
            <a:round/>
            <a:headEnd len="sm" w="sm" type="none"/>
            <a:tailEnd len="sm" w="sm" type="none"/>
          </a:ln>
        </p:spPr>
      </p:pic>
      <p:sp>
        <p:nvSpPr>
          <p:cNvPr id="64" name="Google Shape;6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67" name="Google Shape;67;p23"/>
          <p:cNvPicPr preferRelativeResize="0"/>
          <p:nvPr/>
        </p:nvPicPr>
        <p:blipFill rotWithShape="1">
          <a:blip r:embed="rId3">
            <a:alphaModFix/>
          </a:blip>
          <a:srcRect b="0" l="0" r="0" t="0"/>
          <a:stretch/>
        </p:blipFill>
        <p:spPr>
          <a:xfrm>
            <a:off x="8003690" y="0"/>
            <a:ext cx="3876339" cy="4508733"/>
          </a:xfrm>
          <a:prstGeom prst="rect">
            <a:avLst/>
          </a:prstGeom>
          <a:noFill/>
          <a:ln>
            <a:noFill/>
          </a:ln>
        </p:spPr>
      </p:pic>
      <p:sp>
        <p:nvSpPr>
          <p:cNvPr id="68" name="Google Shape;68;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D8E2F3"/>
              </a:buClr>
              <a:buSzPts val="6000"/>
              <a:buFont typeface="Calibri"/>
              <a:buNone/>
              <a:defRPr b="1" i="0" sz="6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D8E2F3"/>
              </a:buClr>
              <a:buSzPts val="2400"/>
              <a:buNone/>
              <a:defRPr sz="2400"/>
            </a:lvl1pPr>
            <a:lvl2pPr lvl="1" algn="ctr">
              <a:lnSpc>
                <a:spcPct val="90000"/>
              </a:lnSpc>
              <a:spcBef>
                <a:spcPts val="500"/>
              </a:spcBef>
              <a:spcAft>
                <a:spcPts val="0"/>
              </a:spcAft>
              <a:buClr>
                <a:srgbClr val="D8E2F3"/>
              </a:buClr>
              <a:buSzPts val="2000"/>
              <a:buNone/>
              <a:defRPr sz="2000"/>
            </a:lvl2pPr>
            <a:lvl3pPr lvl="2" algn="ctr">
              <a:lnSpc>
                <a:spcPct val="90000"/>
              </a:lnSpc>
              <a:spcBef>
                <a:spcPts val="500"/>
              </a:spcBef>
              <a:spcAft>
                <a:spcPts val="0"/>
              </a:spcAft>
              <a:buClr>
                <a:srgbClr val="D8E2F3"/>
              </a:buClr>
              <a:buSzPts val="1800"/>
              <a:buNone/>
              <a:defRPr sz="1800"/>
            </a:lvl3pPr>
            <a:lvl4pPr lvl="3" algn="ctr">
              <a:lnSpc>
                <a:spcPct val="90000"/>
              </a:lnSpc>
              <a:spcBef>
                <a:spcPts val="500"/>
              </a:spcBef>
              <a:spcAft>
                <a:spcPts val="0"/>
              </a:spcAft>
              <a:buClr>
                <a:srgbClr val="D8E2F3"/>
              </a:buClr>
              <a:buSzPts val="1600"/>
              <a:buNone/>
              <a:defRPr sz="1600"/>
            </a:lvl4pPr>
            <a:lvl5pPr lvl="4" algn="ctr">
              <a:lnSpc>
                <a:spcPct val="90000"/>
              </a:lnSpc>
              <a:spcBef>
                <a:spcPts val="500"/>
              </a:spcBef>
              <a:spcAft>
                <a:spcPts val="0"/>
              </a:spcAft>
              <a:buClr>
                <a:srgbClr val="D8E2F3"/>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0" name="Shape 70"/>
        <p:cNvGrpSpPr/>
        <p:nvPr/>
      </p:nvGrpSpPr>
      <p:grpSpPr>
        <a:xfrm>
          <a:off x="0" y="0"/>
          <a:ext cx="0" cy="0"/>
          <a:chOff x="0" y="0"/>
          <a:chExt cx="0" cy="0"/>
        </a:xfrm>
      </p:grpSpPr>
      <p:sp>
        <p:nvSpPr>
          <p:cNvPr id="71" name="Google Shape;71;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D8E2F3"/>
              </a:buClr>
              <a:buSzPts val="1800"/>
              <a:buChar char="•"/>
              <a:defRPr/>
            </a:lvl1pPr>
            <a:lvl2pPr indent="-342900" lvl="1" marL="914400" algn="l">
              <a:lnSpc>
                <a:spcPct val="90000"/>
              </a:lnSpc>
              <a:spcBef>
                <a:spcPts val="500"/>
              </a:spcBef>
              <a:spcAft>
                <a:spcPts val="0"/>
              </a:spcAft>
              <a:buClr>
                <a:srgbClr val="D8E2F3"/>
              </a:buClr>
              <a:buSzPts val="1800"/>
              <a:buChar char="•"/>
              <a:defRPr/>
            </a:lvl2pPr>
            <a:lvl3pPr indent="-342900" lvl="2" marL="1371600" algn="l">
              <a:lnSpc>
                <a:spcPct val="90000"/>
              </a:lnSpc>
              <a:spcBef>
                <a:spcPts val="500"/>
              </a:spcBef>
              <a:spcAft>
                <a:spcPts val="0"/>
              </a:spcAft>
              <a:buClr>
                <a:srgbClr val="D8E2F3"/>
              </a:buClr>
              <a:buSzPts val="1800"/>
              <a:buChar char="•"/>
              <a:defRPr/>
            </a:lvl3pPr>
            <a:lvl4pPr indent="-342900" lvl="3" marL="1828800" algn="l">
              <a:lnSpc>
                <a:spcPct val="90000"/>
              </a:lnSpc>
              <a:spcBef>
                <a:spcPts val="500"/>
              </a:spcBef>
              <a:spcAft>
                <a:spcPts val="0"/>
              </a:spcAft>
              <a:buClr>
                <a:srgbClr val="D8E2F3"/>
              </a:buClr>
              <a:buSzPts val="1800"/>
              <a:buChar char="•"/>
              <a:defRPr/>
            </a:lvl4pPr>
            <a:lvl5pPr indent="-342900" lvl="4" marL="2286000" algn="l">
              <a:lnSpc>
                <a:spcPct val="90000"/>
              </a:lnSpc>
              <a:spcBef>
                <a:spcPts val="500"/>
              </a:spcBef>
              <a:spcAft>
                <a:spcPts val="0"/>
              </a:spcAft>
              <a:buClr>
                <a:srgbClr val="D8E2F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5"/>
          <p:cNvPicPr preferRelativeResize="0"/>
          <p:nvPr/>
        </p:nvPicPr>
        <p:blipFill rotWithShape="1">
          <a:blip r:embed="rId1">
            <a:alphaModFix/>
          </a:blip>
          <a:srcRect b="0" l="0" r="0" t="0"/>
          <a:stretch/>
        </p:blipFill>
        <p:spPr>
          <a:xfrm>
            <a:off x="-11874" y="0"/>
            <a:ext cx="12203873" cy="6858000"/>
          </a:xfrm>
          <a:prstGeom prst="rect">
            <a:avLst/>
          </a:prstGeom>
          <a:noFill/>
          <a:ln cap="flat" cmpd="sng" w="9525">
            <a:solidFill>
              <a:srgbClr val="1F3864"/>
            </a:solidFill>
            <a:prstDash val="solid"/>
            <a:round/>
            <a:headEnd len="sm" w="sm" type="none"/>
            <a:tailEnd len="sm" w="sm" type="none"/>
          </a:ln>
        </p:spPr>
      </p:pic>
      <p:sp>
        <p:nvSpPr>
          <p:cNvPr id="11" name="Google Shape;1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D8E2F3"/>
              </a:buClr>
              <a:buSzPts val="4400"/>
              <a:buFont typeface="Calibri"/>
              <a:buNone/>
              <a:defRPr b="0" i="0" sz="4400" u="none" cap="none" strike="noStrike">
                <a:solidFill>
                  <a:srgbClr val="D8E2F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D8E2F3"/>
              </a:buClr>
              <a:buSzPts val="2800"/>
              <a:buFont typeface="Arial"/>
              <a:buChar char="•"/>
              <a:defRPr b="0" i="0" sz="2800" u="none" cap="none" strike="noStrike">
                <a:solidFill>
                  <a:srgbClr val="D8E2F3"/>
                </a:solidFill>
                <a:latin typeface="Calibri"/>
                <a:ea typeface="Calibri"/>
                <a:cs typeface="Calibri"/>
                <a:sym typeface="Calibri"/>
              </a:defRPr>
            </a:lvl1pPr>
            <a:lvl2pPr indent="-381000" lvl="1" marL="914400" marR="0" rtl="0" algn="l">
              <a:lnSpc>
                <a:spcPct val="90000"/>
              </a:lnSpc>
              <a:spcBef>
                <a:spcPts val="500"/>
              </a:spcBef>
              <a:spcAft>
                <a:spcPts val="0"/>
              </a:spcAft>
              <a:buClr>
                <a:srgbClr val="D8E2F3"/>
              </a:buClr>
              <a:buSzPts val="2400"/>
              <a:buFont typeface="Arial"/>
              <a:buChar char="•"/>
              <a:defRPr b="0" i="0" sz="2400" u="none" cap="none" strike="noStrike">
                <a:solidFill>
                  <a:srgbClr val="D8E2F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D8E2F3"/>
              </a:buClr>
              <a:buSzPts val="2000"/>
              <a:buFont typeface="Arial"/>
              <a:buChar char="•"/>
              <a:defRPr b="0" i="0" sz="2000" u="none" cap="none" strike="noStrike">
                <a:solidFill>
                  <a:srgbClr val="D8E2F3"/>
                </a:solidFill>
                <a:latin typeface="Calibri"/>
                <a:ea typeface="Calibri"/>
                <a:cs typeface="Calibri"/>
                <a:sym typeface="Calibri"/>
              </a:defRPr>
            </a:lvl3pPr>
            <a:lvl4pPr indent="-342900" lvl="3" marL="1828800" marR="0" rtl="0" algn="l">
              <a:lnSpc>
                <a:spcPct val="90000"/>
              </a:lnSpc>
              <a:spcBef>
                <a:spcPts val="500"/>
              </a:spcBef>
              <a:spcAft>
                <a:spcPts val="0"/>
              </a:spcAft>
              <a:buClr>
                <a:srgbClr val="D8E2F3"/>
              </a:buClr>
              <a:buSzPts val="1800"/>
              <a:buFont typeface="Arial"/>
              <a:buChar char="•"/>
              <a:defRPr b="0" i="0" sz="1800" u="none" cap="none" strike="noStrike">
                <a:solidFill>
                  <a:srgbClr val="D8E2F3"/>
                </a:solidFill>
                <a:latin typeface="Calibri"/>
                <a:ea typeface="Calibri"/>
                <a:cs typeface="Calibri"/>
                <a:sym typeface="Calibri"/>
              </a:defRPr>
            </a:lvl4pPr>
            <a:lvl5pPr indent="-342900" lvl="4" marL="2286000" marR="0" rtl="0" algn="l">
              <a:lnSpc>
                <a:spcPct val="90000"/>
              </a:lnSpc>
              <a:spcBef>
                <a:spcPts val="500"/>
              </a:spcBef>
              <a:spcAft>
                <a:spcPts val="0"/>
              </a:spcAft>
              <a:buClr>
                <a:srgbClr val="D8E2F3"/>
              </a:buClr>
              <a:buSzPts val="1800"/>
              <a:buFont typeface="Arial"/>
              <a:buChar char="•"/>
              <a:defRPr b="0" i="0" sz="1800" u="none" cap="none" strike="noStrike">
                <a:solidFill>
                  <a:srgbClr val="D8E2F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D8E2F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D8E2F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D8E2F3"/>
                </a:solidFill>
                <a:latin typeface="Calibri"/>
                <a:ea typeface="Calibri"/>
                <a:cs typeface="Calibri"/>
                <a:sym typeface="Calibri"/>
              </a:defRPr>
            </a:lvl1pPr>
            <a:lvl2pPr indent="0" lvl="1" marL="0" marR="0" rtl="0" algn="r">
              <a:spcBef>
                <a:spcPts val="0"/>
              </a:spcBef>
              <a:buNone/>
              <a:defRPr b="0" i="0" sz="1200" u="none" cap="none" strike="noStrike">
                <a:solidFill>
                  <a:srgbClr val="D8E2F3"/>
                </a:solidFill>
                <a:latin typeface="Calibri"/>
                <a:ea typeface="Calibri"/>
                <a:cs typeface="Calibri"/>
                <a:sym typeface="Calibri"/>
              </a:defRPr>
            </a:lvl2pPr>
            <a:lvl3pPr indent="0" lvl="2" marL="0" marR="0" rtl="0" algn="r">
              <a:spcBef>
                <a:spcPts val="0"/>
              </a:spcBef>
              <a:buNone/>
              <a:defRPr b="0" i="0" sz="1200" u="none" cap="none" strike="noStrike">
                <a:solidFill>
                  <a:srgbClr val="D8E2F3"/>
                </a:solidFill>
                <a:latin typeface="Calibri"/>
                <a:ea typeface="Calibri"/>
                <a:cs typeface="Calibri"/>
                <a:sym typeface="Calibri"/>
              </a:defRPr>
            </a:lvl3pPr>
            <a:lvl4pPr indent="0" lvl="3" marL="0" marR="0" rtl="0" algn="r">
              <a:spcBef>
                <a:spcPts val="0"/>
              </a:spcBef>
              <a:buNone/>
              <a:defRPr b="0" i="0" sz="1200" u="none" cap="none" strike="noStrike">
                <a:solidFill>
                  <a:srgbClr val="D8E2F3"/>
                </a:solidFill>
                <a:latin typeface="Calibri"/>
                <a:ea typeface="Calibri"/>
                <a:cs typeface="Calibri"/>
                <a:sym typeface="Calibri"/>
              </a:defRPr>
            </a:lvl4pPr>
            <a:lvl5pPr indent="0" lvl="4" marL="0" marR="0" rtl="0" algn="r">
              <a:spcBef>
                <a:spcPts val="0"/>
              </a:spcBef>
              <a:buNone/>
              <a:defRPr b="0" i="0" sz="1200" u="none" cap="none" strike="noStrike">
                <a:solidFill>
                  <a:srgbClr val="D8E2F3"/>
                </a:solidFill>
                <a:latin typeface="Calibri"/>
                <a:ea typeface="Calibri"/>
                <a:cs typeface="Calibri"/>
                <a:sym typeface="Calibri"/>
              </a:defRPr>
            </a:lvl5pPr>
            <a:lvl6pPr indent="0" lvl="5" marL="0" marR="0" rtl="0" algn="r">
              <a:spcBef>
                <a:spcPts val="0"/>
              </a:spcBef>
              <a:buNone/>
              <a:defRPr b="0" i="0" sz="1200" u="none" cap="none" strike="noStrike">
                <a:solidFill>
                  <a:srgbClr val="D8E2F3"/>
                </a:solidFill>
                <a:latin typeface="Calibri"/>
                <a:ea typeface="Calibri"/>
                <a:cs typeface="Calibri"/>
                <a:sym typeface="Calibri"/>
              </a:defRPr>
            </a:lvl6pPr>
            <a:lvl7pPr indent="0" lvl="6" marL="0" marR="0" rtl="0" algn="r">
              <a:spcBef>
                <a:spcPts val="0"/>
              </a:spcBef>
              <a:buNone/>
              <a:defRPr b="0" i="0" sz="1200" u="none" cap="none" strike="noStrike">
                <a:solidFill>
                  <a:srgbClr val="D8E2F3"/>
                </a:solidFill>
                <a:latin typeface="Calibri"/>
                <a:ea typeface="Calibri"/>
                <a:cs typeface="Calibri"/>
                <a:sym typeface="Calibri"/>
              </a:defRPr>
            </a:lvl7pPr>
            <a:lvl8pPr indent="0" lvl="7" marL="0" marR="0" rtl="0" algn="r">
              <a:spcBef>
                <a:spcPts val="0"/>
              </a:spcBef>
              <a:buNone/>
              <a:defRPr b="0" i="0" sz="1200" u="none" cap="none" strike="noStrike">
                <a:solidFill>
                  <a:srgbClr val="D8E2F3"/>
                </a:solidFill>
                <a:latin typeface="Calibri"/>
                <a:ea typeface="Calibri"/>
                <a:cs typeface="Calibri"/>
                <a:sym typeface="Calibri"/>
              </a:defRPr>
            </a:lvl8pPr>
            <a:lvl9pPr indent="0" lvl="8" marL="0" marR="0" rtl="0" algn="r">
              <a:spcBef>
                <a:spcPts val="0"/>
              </a:spcBef>
              <a:buNone/>
              <a:defRPr b="0" i="0" sz="1200" u="none" cap="none" strike="noStrike">
                <a:solidFill>
                  <a:srgbClr val="D8E2F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hyperlink" Target="https://museastrobiology.org/" TargetMode="External"/><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14.png"/><Relationship Id="rId7" Type="http://schemas.openxmlformats.org/officeDocument/2006/relationships/image" Target="../media/image23.jp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mailto:rsurp001@ucr.edu" TargetMode="Externa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25.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6.png"/><Relationship Id="rId5"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pic>
        <p:nvPicPr>
          <p:cNvPr id="224" name="Google Shape;224;p1"/>
          <p:cNvPicPr preferRelativeResize="0"/>
          <p:nvPr>
            <p:ph idx="1" type="body"/>
          </p:nvPr>
        </p:nvPicPr>
        <p:blipFill rotWithShape="1">
          <a:blip r:embed="rId3">
            <a:alphaModFix/>
          </a:blip>
          <a:srcRect b="0" l="0" r="0" t="0"/>
          <a:stretch/>
        </p:blipFill>
        <p:spPr>
          <a:xfrm>
            <a:off x="2542783" y="2006460"/>
            <a:ext cx="9231218" cy="31386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10"/>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311" name="Google Shape;311;p10"/>
          <p:cNvSpPr txBox="1"/>
          <p:nvPr/>
        </p:nvSpPr>
        <p:spPr>
          <a:xfrm>
            <a:off x="6144805" y="1965459"/>
            <a:ext cx="611721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Research</a:t>
            </a:r>
            <a:endParaRPr/>
          </a:p>
          <a:p>
            <a:pPr indent="0" lvl="0" marL="0" marR="0" rtl="0" algn="l">
              <a:spcBef>
                <a:spcPts val="0"/>
              </a:spcBef>
              <a:spcAft>
                <a:spcPts val="0"/>
              </a:spcAft>
              <a:buNone/>
            </a:pPr>
            <a:r>
              <a:rPr lang="en-US" sz="2400">
                <a:solidFill>
                  <a:schemeClr val="lt1"/>
                </a:solidFill>
                <a:latin typeface="Arial"/>
                <a:ea typeface="Arial"/>
                <a:cs typeface="Arial"/>
                <a:sym typeface="Arial"/>
              </a:rPr>
              <a:t>ICAR 2021, PI: Betül Kaçar, UW-Madison </a:t>
            </a:r>
            <a:endParaRPr/>
          </a:p>
          <a:p>
            <a:pPr indent="0" lvl="0" marL="0" marR="0" rtl="0" algn="l">
              <a:spcBef>
                <a:spcPts val="0"/>
              </a:spcBef>
              <a:spcAft>
                <a:spcPts val="0"/>
              </a:spcAft>
              <a:buNone/>
            </a:pPr>
            <a:r>
              <a:rPr lang="en-US" sz="2400">
                <a:solidFill>
                  <a:schemeClr val="lt1"/>
                </a:solidFill>
                <a:latin typeface="Arial"/>
                <a:ea typeface="Arial"/>
                <a:cs typeface="Arial"/>
                <a:sym typeface="Arial"/>
              </a:rPr>
              <a:t>Metal Utilization across Eons (MUSE)  </a:t>
            </a:r>
            <a:r>
              <a:rPr lang="en-US" sz="2400" u="sng">
                <a:solidFill>
                  <a:schemeClr val="lt1"/>
                </a:solidFill>
                <a:latin typeface="Arial"/>
                <a:ea typeface="Arial"/>
                <a:cs typeface="Arial"/>
                <a:sym typeface="Arial"/>
                <a:hlinkClick r:id="rId4">
                  <a:extLst>
                    <a:ext uri="{A12FA001-AC4F-418D-AE19-62706E023703}">
                      <ahyp:hlinkClr val="tx"/>
                    </a:ext>
                  </a:extLst>
                </a:hlinkClick>
              </a:rPr>
              <a:t>https://museastrobiology.org/</a:t>
            </a:r>
            <a:r>
              <a:rPr lang="en-US" sz="2400">
                <a:solidFill>
                  <a:schemeClr val="lt1"/>
                </a:solidFill>
                <a:latin typeface="Arial"/>
                <a:ea typeface="Arial"/>
                <a:cs typeface="Arial"/>
                <a:sym typeface="Arial"/>
              </a:rPr>
              <a:t>  </a:t>
            </a:r>
            <a:endParaRPr/>
          </a:p>
          <a:p>
            <a:pPr indent="0" lvl="0" marL="0" marR="0" rtl="0" algn="l">
              <a:spcBef>
                <a:spcPts val="0"/>
              </a:spcBef>
              <a:spcAft>
                <a:spcPts val="0"/>
              </a:spcAft>
              <a:buNone/>
            </a:pPr>
            <a:r>
              <a:t/>
            </a:r>
            <a:endParaRPr sz="1200">
              <a:solidFill>
                <a:schemeClr val="lt1"/>
              </a:solidFill>
              <a:latin typeface="Arial"/>
              <a:ea typeface="Arial"/>
              <a:cs typeface="Arial"/>
              <a:sym typeface="Arial"/>
            </a:endParaRPr>
          </a:p>
          <a:p>
            <a:pPr indent="0" lvl="0" marL="0" marR="0" rtl="0" algn="l">
              <a:spcBef>
                <a:spcPts val="0"/>
              </a:spcBef>
              <a:spcAft>
                <a:spcPts val="0"/>
              </a:spcAft>
              <a:buNone/>
            </a:pPr>
            <a:r>
              <a:t/>
            </a:r>
            <a:endParaRPr sz="2400">
              <a:solidFill>
                <a:schemeClr val="lt1"/>
              </a:solidFill>
              <a:latin typeface="Arial"/>
              <a:ea typeface="Arial"/>
              <a:cs typeface="Arial"/>
              <a:sym typeface="Arial"/>
            </a:endParaRPr>
          </a:p>
        </p:txBody>
      </p:sp>
      <p:pic>
        <p:nvPicPr>
          <p:cNvPr descr="A logo with text overlay&#10;&#10;Description automatically generated" id="312" name="Google Shape;312;p10"/>
          <p:cNvPicPr preferRelativeResize="0"/>
          <p:nvPr/>
        </p:nvPicPr>
        <p:blipFill rotWithShape="1">
          <a:blip r:embed="rId5">
            <a:alphaModFix/>
          </a:blip>
          <a:srcRect b="0" l="0" r="0" t="0"/>
          <a:stretch/>
        </p:blipFill>
        <p:spPr>
          <a:xfrm>
            <a:off x="610709" y="2280063"/>
            <a:ext cx="4310426" cy="4110299"/>
          </a:xfrm>
          <a:prstGeom prst="rect">
            <a:avLst/>
          </a:prstGeom>
          <a:noFill/>
          <a:ln>
            <a:noFill/>
          </a:ln>
        </p:spPr>
      </p:pic>
      <p:sp>
        <p:nvSpPr>
          <p:cNvPr id="313" name="Google Shape;313;p10"/>
          <p:cNvSpPr txBox="1"/>
          <p:nvPr/>
        </p:nvSpPr>
        <p:spPr>
          <a:xfrm>
            <a:off x="6144805" y="4009748"/>
            <a:ext cx="6028983"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Ariel Anbar</a:t>
            </a:r>
            <a:r>
              <a:rPr baseline="30000" lang="en-US" sz="1800">
                <a:solidFill>
                  <a:schemeClr val="lt1"/>
                </a:solidFill>
                <a:latin typeface="Arial"/>
                <a:ea typeface="Arial"/>
                <a:cs typeface="Arial"/>
                <a:sym typeface="Arial"/>
              </a:rPr>
              <a:t>1 </a:t>
            </a:r>
            <a:r>
              <a:rPr lang="en-US" sz="1800">
                <a:solidFill>
                  <a:schemeClr val="lt1"/>
                </a:solidFill>
                <a:latin typeface="Arial"/>
                <a:ea typeface="Arial"/>
                <a:cs typeface="Arial"/>
                <a:sym typeface="Arial"/>
              </a:rPr>
              <a:t>(DPI), Anne Dekas</a:t>
            </a:r>
            <a:r>
              <a:rPr baseline="30000" lang="en-US" sz="18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Betsy Swanner</a:t>
            </a:r>
            <a:r>
              <a:rPr baseline="30000" lang="en-US" sz="1800">
                <a:solidFill>
                  <a:schemeClr val="lt1"/>
                </a:solidFill>
                <a:latin typeface="Arial"/>
                <a:ea typeface="Arial"/>
                <a:cs typeface="Arial"/>
                <a:sym typeface="Arial"/>
              </a:rPr>
              <a:t>3</a:t>
            </a:r>
            <a:r>
              <a:rPr lang="en-US" sz="1800">
                <a:solidFill>
                  <a:schemeClr val="lt1"/>
                </a:solidFill>
                <a:latin typeface="Arial"/>
                <a:ea typeface="Arial"/>
                <a:cs typeface="Arial"/>
                <a:sym typeface="Arial"/>
              </a:rPr>
              <a:t>, Amanda Garcia</a:t>
            </a:r>
            <a:r>
              <a:rPr baseline="30000" lang="en-US" sz="1800">
                <a:solidFill>
                  <a:schemeClr val="lt1"/>
                </a:solidFill>
                <a:latin typeface="Arial"/>
                <a:ea typeface="Arial"/>
                <a:cs typeface="Arial"/>
                <a:sym typeface="Arial"/>
              </a:rPr>
              <a:t>4</a:t>
            </a:r>
            <a:r>
              <a:rPr lang="en-US" sz="1800">
                <a:solidFill>
                  <a:schemeClr val="lt1"/>
                </a:solidFill>
                <a:latin typeface="Arial"/>
                <a:ea typeface="Arial"/>
                <a:cs typeface="Arial"/>
                <a:sym typeface="Arial"/>
              </a:rPr>
              <a:t>, Lance Seefeldt</a:t>
            </a:r>
            <a:r>
              <a:rPr baseline="30000" lang="en-US" sz="1800">
                <a:solidFill>
                  <a:schemeClr val="lt1"/>
                </a:solidFill>
                <a:latin typeface="Arial"/>
                <a:ea typeface="Arial"/>
                <a:cs typeface="Arial"/>
                <a:sym typeface="Arial"/>
              </a:rPr>
              <a:t>5</a:t>
            </a:r>
            <a:r>
              <a:rPr lang="en-US" sz="1800">
                <a:solidFill>
                  <a:schemeClr val="lt1"/>
                </a:solidFill>
                <a:latin typeface="Arial"/>
                <a:ea typeface="Arial"/>
                <a:cs typeface="Arial"/>
                <a:sym typeface="Arial"/>
              </a:rPr>
              <a:t>, Bill Seyfried</a:t>
            </a:r>
            <a:r>
              <a:rPr baseline="30000" lang="en-US" sz="1800">
                <a:solidFill>
                  <a:schemeClr val="lt1"/>
                </a:solidFill>
                <a:latin typeface="Arial"/>
                <a:ea typeface="Arial"/>
                <a:cs typeface="Arial"/>
                <a:sym typeface="Arial"/>
              </a:rPr>
              <a:t>6</a:t>
            </a:r>
            <a:r>
              <a:rPr lang="en-US" sz="1800">
                <a:solidFill>
                  <a:schemeClr val="lt1"/>
                </a:solidFill>
                <a:latin typeface="Arial"/>
                <a:ea typeface="Arial"/>
                <a:cs typeface="Arial"/>
                <a:sym typeface="Arial"/>
              </a:rPr>
              <a:t>, Kurt Konhauser</a:t>
            </a:r>
            <a:r>
              <a:rPr baseline="30000" lang="en-US" sz="1800">
                <a:solidFill>
                  <a:schemeClr val="lt1"/>
                </a:solidFill>
                <a:latin typeface="Arial"/>
                <a:ea typeface="Arial"/>
                <a:cs typeface="Arial"/>
                <a:sym typeface="Arial"/>
              </a:rPr>
              <a:t>7</a:t>
            </a:r>
            <a:endParaRPr/>
          </a:p>
          <a:p>
            <a:pPr indent="0" lvl="0" marL="0" marR="0" rtl="0" algn="l">
              <a:spcBef>
                <a:spcPts val="0"/>
              </a:spcBef>
              <a:spcAft>
                <a:spcPts val="0"/>
              </a:spcAft>
              <a:buNone/>
            </a:pPr>
            <a:r>
              <a:t/>
            </a:r>
            <a:endParaRPr baseline="30000" sz="1800">
              <a:solidFill>
                <a:schemeClr val="lt1"/>
              </a:solidFill>
              <a:latin typeface="Arial"/>
              <a:ea typeface="Arial"/>
              <a:cs typeface="Arial"/>
              <a:sym typeface="Arial"/>
            </a:endParaRPr>
          </a:p>
          <a:p>
            <a:pPr indent="0" lvl="0" marL="0" marR="0" rtl="0" algn="l">
              <a:spcBef>
                <a:spcPts val="0"/>
              </a:spcBef>
              <a:spcAft>
                <a:spcPts val="0"/>
              </a:spcAft>
              <a:buNone/>
            </a:pPr>
            <a:r>
              <a:t/>
            </a:r>
            <a:endParaRPr baseline="30000" sz="1800">
              <a:solidFill>
                <a:schemeClr val="lt1"/>
              </a:solidFill>
              <a:latin typeface="Arial"/>
              <a:ea typeface="Arial"/>
              <a:cs typeface="Arial"/>
              <a:sym typeface="Arial"/>
            </a:endParaRPr>
          </a:p>
          <a:p>
            <a:pPr indent="0" lvl="0" marL="0" marR="0" rtl="0" algn="l">
              <a:spcBef>
                <a:spcPts val="0"/>
              </a:spcBef>
              <a:spcAft>
                <a:spcPts val="0"/>
              </a:spcAft>
              <a:buNone/>
            </a:pPr>
            <a:r>
              <a:rPr baseline="30000" lang="en-US" sz="1800">
                <a:solidFill>
                  <a:schemeClr val="lt1"/>
                </a:solidFill>
                <a:latin typeface="Arial"/>
                <a:ea typeface="Arial"/>
                <a:cs typeface="Arial"/>
                <a:sym typeface="Arial"/>
              </a:rPr>
              <a:t>1 </a:t>
            </a:r>
            <a:r>
              <a:rPr lang="en-US" sz="1800">
                <a:solidFill>
                  <a:schemeClr val="lt1"/>
                </a:solidFill>
                <a:latin typeface="Arial"/>
                <a:ea typeface="Arial"/>
                <a:cs typeface="Arial"/>
                <a:sym typeface="Arial"/>
              </a:rPr>
              <a:t>Arizona State University,</a:t>
            </a:r>
            <a:r>
              <a:rPr baseline="30000" lang="en-US" sz="1800">
                <a:solidFill>
                  <a:schemeClr val="lt1"/>
                </a:solidFill>
                <a:latin typeface="Arial"/>
                <a:ea typeface="Arial"/>
                <a:cs typeface="Arial"/>
                <a:sym typeface="Arial"/>
              </a:rPr>
              <a:t> 2 </a:t>
            </a:r>
            <a:r>
              <a:rPr lang="en-US" sz="1800">
                <a:solidFill>
                  <a:schemeClr val="lt1"/>
                </a:solidFill>
                <a:latin typeface="Arial"/>
                <a:ea typeface="Arial"/>
                <a:cs typeface="Arial"/>
                <a:sym typeface="Arial"/>
              </a:rPr>
              <a:t>Stanford University, </a:t>
            </a:r>
            <a:r>
              <a:rPr baseline="30000" lang="en-US" sz="1800">
                <a:solidFill>
                  <a:schemeClr val="lt1"/>
                </a:solidFill>
                <a:latin typeface="Arial"/>
                <a:ea typeface="Arial"/>
                <a:cs typeface="Arial"/>
                <a:sym typeface="Arial"/>
              </a:rPr>
              <a:t>3</a:t>
            </a:r>
            <a:r>
              <a:rPr lang="en-US" sz="1800">
                <a:solidFill>
                  <a:schemeClr val="lt1"/>
                </a:solidFill>
                <a:latin typeface="Arial"/>
                <a:ea typeface="Arial"/>
                <a:cs typeface="Arial"/>
                <a:sym typeface="Arial"/>
              </a:rPr>
              <a:t> Iowa State University, </a:t>
            </a:r>
            <a:r>
              <a:rPr baseline="30000" lang="en-US" sz="1800">
                <a:solidFill>
                  <a:schemeClr val="lt1"/>
                </a:solidFill>
                <a:latin typeface="Arial"/>
                <a:ea typeface="Arial"/>
                <a:cs typeface="Arial"/>
                <a:sym typeface="Arial"/>
              </a:rPr>
              <a:t>4</a:t>
            </a:r>
            <a:r>
              <a:rPr lang="en-US" sz="1800">
                <a:solidFill>
                  <a:schemeClr val="lt1"/>
                </a:solidFill>
                <a:latin typeface="Arial"/>
                <a:ea typeface="Arial"/>
                <a:cs typeface="Arial"/>
                <a:sym typeface="Arial"/>
              </a:rPr>
              <a:t> UW-Madison, </a:t>
            </a:r>
            <a:r>
              <a:rPr baseline="30000" lang="en-US" sz="1800">
                <a:solidFill>
                  <a:schemeClr val="lt1"/>
                </a:solidFill>
                <a:latin typeface="Arial"/>
                <a:ea typeface="Arial"/>
                <a:cs typeface="Arial"/>
                <a:sym typeface="Arial"/>
              </a:rPr>
              <a:t>5</a:t>
            </a:r>
            <a:r>
              <a:rPr lang="en-US" sz="1800">
                <a:solidFill>
                  <a:schemeClr val="lt1"/>
                </a:solidFill>
                <a:latin typeface="Arial"/>
                <a:ea typeface="Arial"/>
                <a:cs typeface="Arial"/>
                <a:sym typeface="Arial"/>
              </a:rPr>
              <a:t> Utah State University,  </a:t>
            </a:r>
            <a:r>
              <a:rPr baseline="30000" lang="en-US" sz="1800">
                <a:solidFill>
                  <a:schemeClr val="lt1"/>
                </a:solidFill>
                <a:latin typeface="Arial"/>
                <a:ea typeface="Arial"/>
                <a:cs typeface="Arial"/>
                <a:sym typeface="Arial"/>
              </a:rPr>
              <a:t>6</a:t>
            </a:r>
            <a:r>
              <a:rPr lang="en-US" sz="1800">
                <a:solidFill>
                  <a:schemeClr val="lt1"/>
                </a:solidFill>
                <a:latin typeface="Arial"/>
                <a:ea typeface="Arial"/>
                <a:cs typeface="Arial"/>
                <a:sym typeface="Arial"/>
              </a:rPr>
              <a:t>University of Minnessota,</a:t>
            </a:r>
            <a:r>
              <a:rPr baseline="30000" lang="en-US" sz="1800">
                <a:solidFill>
                  <a:schemeClr val="lt1"/>
                </a:solidFill>
                <a:latin typeface="Arial"/>
                <a:ea typeface="Arial"/>
                <a:cs typeface="Arial"/>
                <a:sym typeface="Arial"/>
              </a:rPr>
              <a:t>7 </a:t>
            </a:r>
            <a:r>
              <a:rPr lang="en-US" sz="1800">
                <a:solidFill>
                  <a:schemeClr val="lt1"/>
                </a:solidFill>
                <a:latin typeface="Arial"/>
                <a:ea typeface="Arial"/>
                <a:cs typeface="Arial"/>
                <a:sym typeface="Arial"/>
              </a:rPr>
              <a:t>University of Alberta</a:t>
            </a:r>
            <a:endParaRPr baseline="30000" sz="1800">
              <a:solidFill>
                <a:schemeClr val="lt1"/>
              </a:solidFill>
              <a:latin typeface="Arial"/>
              <a:ea typeface="Arial"/>
              <a:cs typeface="Arial"/>
              <a:sym typeface="Arial"/>
            </a:endParaRPr>
          </a:p>
        </p:txBody>
      </p:sp>
      <p:sp>
        <p:nvSpPr>
          <p:cNvPr id="314" name="Google Shape;314;p10"/>
          <p:cNvSpPr txBox="1"/>
          <p:nvPr/>
        </p:nvSpPr>
        <p:spPr>
          <a:xfrm>
            <a:off x="6144805" y="150261"/>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11"/>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320" name="Google Shape;320;p11"/>
          <p:cNvSpPr txBox="1"/>
          <p:nvPr/>
        </p:nvSpPr>
        <p:spPr>
          <a:xfrm>
            <a:off x="6144805" y="1964582"/>
            <a:ext cx="5830318" cy="40934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Research</a:t>
            </a:r>
            <a:endParaRPr/>
          </a:p>
          <a:p>
            <a:pPr indent="0" lvl="0" marL="0" marR="0" rtl="0" algn="l">
              <a:spcBef>
                <a:spcPts val="0"/>
              </a:spcBef>
              <a:spcAft>
                <a:spcPts val="0"/>
              </a:spcAft>
              <a:buNone/>
            </a:pPr>
            <a:r>
              <a:rPr lang="en-US" sz="2400">
                <a:solidFill>
                  <a:schemeClr val="lt1"/>
                </a:solidFill>
                <a:latin typeface="Arial"/>
                <a:ea typeface="Arial"/>
                <a:cs typeface="Arial"/>
                <a:sym typeface="Arial"/>
              </a:rPr>
              <a:t>ICAR 2021, PI: Betül Kaçar, UW-Madison </a:t>
            </a:r>
            <a:endParaRPr/>
          </a:p>
          <a:p>
            <a:pPr indent="0" lvl="0" marL="0" marR="0" rtl="0" algn="l">
              <a:spcBef>
                <a:spcPts val="0"/>
              </a:spcBef>
              <a:spcAft>
                <a:spcPts val="0"/>
              </a:spcAft>
              <a:buNone/>
            </a:pPr>
            <a:r>
              <a:rPr lang="en-US" sz="2400">
                <a:solidFill>
                  <a:schemeClr val="lt1"/>
                </a:solidFill>
                <a:latin typeface="Arial"/>
                <a:ea typeface="Arial"/>
                <a:cs typeface="Arial"/>
                <a:sym typeface="Arial"/>
              </a:rPr>
              <a:t>Metal Utilization across Eons (MUSE)</a:t>
            </a:r>
            <a:endParaRPr/>
          </a:p>
          <a:p>
            <a:pPr indent="0" lvl="0" marL="0" marR="0" rtl="0" algn="l">
              <a:spcBef>
                <a:spcPts val="0"/>
              </a:spcBef>
              <a:spcAft>
                <a:spcPts val="0"/>
              </a:spcAft>
              <a:buNone/>
            </a:pPr>
            <a:r>
              <a:t/>
            </a:r>
            <a:endParaRPr sz="1200">
              <a:solidFill>
                <a:schemeClr val="lt1"/>
              </a:solidFill>
              <a:latin typeface="Arial"/>
              <a:ea typeface="Arial"/>
              <a:cs typeface="Arial"/>
              <a:sym typeface="Arial"/>
            </a:endParaRPr>
          </a:p>
          <a:p>
            <a:pPr indent="0" lvl="0" marL="0" marR="0" rtl="0" algn="l">
              <a:spcBef>
                <a:spcPts val="0"/>
              </a:spcBef>
              <a:spcAft>
                <a:spcPts val="0"/>
              </a:spcAft>
              <a:buNone/>
            </a:pPr>
            <a:r>
              <a:rPr lang="en-US" sz="2000">
                <a:solidFill>
                  <a:schemeClr val="lt1"/>
                </a:solidFill>
                <a:latin typeface="Arial"/>
                <a:ea typeface="Arial"/>
                <a:cs typeface="Arial"/>
                <a:sym typeface="Arial"/>
              </a:rPr>
              <a:t>MUSE focuses on the evolution of metal use on Earth - specifically, the biochemistry of carbon and nitrogen acquisition throughout time. MUSE conducts geochemical and biological investigations that involve ancient materials, modern experiments, and exploration of past and present natural systems.</a:t>
            </a:r>
            <a:endParaRPr/>
          </a:p>
          <a:p>
            <a:pPr indent="0" lvl="0" marL="0" marR="0" rtl="0" algn="l">
              <a:spcBef>
                <a:spcPts val="0"/>
              </a:spcBef>
              <a:spcAft>
                <a:spcPts val="0"/>
              </a:spcAft>
              <a:buNone/>
            </a:pPr>
            <a:r>
              <a:t/>
            </a:r>
            <a:endParaRPr sz="2400">
              <a:solidFill>
                <a:schemeClr val="lt1"/>
              </a:solidFill>
              <a:latin typeface="Arial"/>
              <a:ea typeface="Arial"/>
              <a:cs typeface="Arial"/>
              <a:sym typeface="Arial"/>
            </a:endParaRPr>
          </a:p>
        </p:txBody>
      </p:sp>
      <p:pic>
        <p:nvPicPr>
          <p:cNvPr descr="A logo with text overlay&#10;&#10;Description automatically generated" id="321" name="Google Shape;321;p11"/>
          <p:cNvPicPr preferRelativeResize="0"/>
          <p:nvPr/>
        </p:nvPicPr>
        <p:blipFill rotWithShape="1">
          <a:blip r:embed="rId4">
            <a:alphaModFix/>
          </a:blip>
          <a:srcRect b="0" l="0" r="0" t="0"/>
          <a:stretch/>
        </p:blipFill>
        <p:spPr>
          <a:xfrm>
            <a:off x="610709" y="2280063"/>
            <a:ext cx="4310426" cy="4110299"/>
          </a:xfrm>
          <a:prstGeom prst="rect">
            <a:avLst/>
          </a:prstGeom>
          <a:noFill/>
          <a:ln>
            <a:noFill/>
          </a:ln>
        </p:spPr>
      </p:pic>
      <p:sp>
        <p:nvSpPr>
          <p:cNvPr id="322" name="Google Shape;322;p11"/>
          <p:cNvSpPr txBox="1"/>
          <p:nvPr/>
        </p:nvSpPr>
        <p:spPr>
          <a:xfrm>
            <a:off x="6144805" y="142240"/>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2"/>
          <p:cNvSpPr txBox="1"/>
          <p:nvPr/>
        </p:nvSpPr>
        <p:spPr>
          <a:xfrm>
            <a:off x="6144805" y="1962607"/>
            <a:ext cx="6047195" cy="46474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Research</a:t>
            </a:r>
            <a:endParaRPr/>
          </a:p>
          <a:p>
            <a:pPr indent="0" lvl="0" marL="0" marR="0" rtl="0" algn="l">
              <a:spcBef>
                <a:spcPts val="0"/>
              </a:spcBef>
              <a:spcAft>
                <a:spcPts val="0"/>
              </a:spcAft>
              <a:buNone/>
            </a:pPr>
            <a:r>
              <a:rPr lang="en-US" sz="2400">
                <a:solidFill>
                  <a:schemeClr val="lt1"/>
                </a:solidFill>
                <a:latin typeface="Arial"/>
                <a:ea typeface="Arial"/>
                <a:cs typeface="Arial"/>
                <a:sym typeface="Arial"/>
              </a:rPr>
              <a:t>ICAR 2023</a:t>
            </a:r>
            <a:endParaRPr/>
          </a:p>
          <a:p>
            <a:pPr indent="0" lvl="0" marL="0" marR="0" rtl="0" algn="l">
              <a:spcBef>
                <a:spcPts val="0"/>
              </a:spcBef>
              <a:spcAft>
                <a:spcPts val="0"/>
              </a:spcAft>
              <a:buNone/>
            </a:pPr>
            <a:r>
              <a:rPr b="1" lang="en-US" sz="2200">
                <a:solidFill>
                  <a:schemeClr val="lt1"/>
                </a:solidFill>
                <a:latin typeface="Arial"/>
                <a:ea typeface="Arial"/>
                <a:cs typeface="Arial"/>
                <a:sym typeface="Arial"/>
              </a:rPr>
              <a:t>Engine of Innovation</a:t>
            </a:r>
            <a:r>
              <a:rPr lang="en-US" sz="2200">
                <a:solidFill>
                  <a:schemeClr val="lt1"/>
                </a:solidFill>
                <a:latin typeface="Arial"/>
                <a:ea typeface="Arial"/>
                <a:cs typeface="Arial"/>
                <a:sym typeface="Arial"/>
              </a:rPr>
              <a:t>: </a:t>
            </a:r>
            <a:endParaRPr/>
          </a:p>
          <a:p>
            <a:pPr indent="0" lvl="0" marL="0" marR="0" rtl="0" algn="l">
              <a:spcBef>
                <a:spcPts val="0"/>
              </a:spcBef>
              <a:spcAft>
                <a:spcPts val="0"/>
              </a:spcAft>
              <a:buNone/>
            </a:pPr>
            <a:r>
              <a:rPr i="1" lang="en-US" sz="2200">
                <a:solidFill>
                  <a:schemeClr val="lt1"/>
                </a:solidFill>
                <a:latin typeface="Arial"/>
                <a:ea typeface="Arial"/>
                <a:cs typeface="Arial"/>
                <a:sym typeface="Arial"/>
              </a:rPr>
              <a:t>How compartmentalization drives evolution of novelty and efficiency across scales</a:t>
            </a:r>
            <a:endParaRPr/>
          </a:p>
          <a:p>
            <a:pPr indent="0" lvl="0" marL="0" marR="0" rtl="0" algn="l">
              <a:spcBef>
                <a:spcPts val="0"/>
              </a:spcBef>
              <a:spcAft>
                <a:spcPts val="0"/>
              </a:spcAft>
              <a:buNone/>
            </a:pPr>
            <a:r>
              <a:t/>
            </a:r>
            <a:endParaRPr i="1" sz="2400">
              <a:solidFill>
                <a:schemeClr val="lt1"/>
              </a:solidFill>
              <a:latin typeface="Arial"/>
              <a:ea typeface="Arial"/>
              <a:cs typeface="Arial"/>
              <a:sym typeface="Arial"/>
            </a:endParaRPr>
          </a:p>
          <a:p>
            <a:pPr indent="0" lvl="0" marL="0" marR="0" rtl="0" algn="l">
              <a:spcBef>
                <a:spcPts val="0"/>
              </a:spcBef>
              <a:spcAft>
                <a:spcPts val="0"/>
              </a:spcAft>
              <a:buNone/>
            </a:pPr>
            <a:r>
              <a:rPr lang="en-US" sz="2000">
                <a:solidFill>
                  <a:schemeClr val="lt1"/>
                </a:solidFill>
                <a:latin typeface="Arial"/>
                <a:ea typeface="Arial"/>
                <a:cs typeface="Arial"/>
                <a:sym typeface="Arial"/>
              </a:rPr>
              <a:t>Jeff Cameron</a:t>
            </a:r>
            <a:r>
              <a:rPr baseline="30000" lang="en-US" sz="2000">
                <a:solidFill>
                  <a:schemeClr val="lt1"/>
                </a:solidFill>
                <a:latin typeface="Arial"/>
                <a:ea typeface="Arial"/>
                <a:cs typeface="Arial"/>
                <a:sym typeface="Arial"/>
              </a:rPr>
              <a:t>1</a:t>
            </a:r>
            <a:r>
              <a:rPr lang="en-US" sz="2000">
                <a:solidFill>
                  <a:schemeClr val="lt1"/>
                </a:solidFill>
                <a:latin typeface="Arial"/>
                <a:ea typeface="Arial"/>
                <a:cs typeface="Arial"/>
                <a:sym typeface="Arial"/>
              </a:rPr>
              <a:t>, Shelley Copley</a:t>
            </a:r>
            <a:r>
              <a:rPr baseline="30000" lang="en-US" sz="2000">
                <a:solidFill>
                  <a:schemeClr val="lt1"/>
                </a:solidFill>
                <a:latin typeface="Arial"/>
                <a:ea typeface="Arial"/>
                <a:cs typeface="Arial"/>
                <a:sym typeface="Arial"/>
              </a:rPr>
              <a:t>1</a:t>
            </a:r>
            <a:r>
              <a:rPr lang="en-US" sz="2000">
                <a:solidFill>
                  <a:schemeClr val="lt1"/>
                </a:solidFill>
                <a:latin typeface="Arial"/>
                <a:ea typeface="Arial"/>
                <a:cs typeface="Arial"/>
                <a:sym typeface="Arial"/>
              </a:rPr>
              <a:t>, Joshua Goldford</a:t>
            </a:r>
            <a:r>
              <a:rPr baseline="30000" lang="en-US" sz="2000">
                <a:solidFill>
                  <a:schemeClr val="lt1"/>
                </a:solidFill>
                <a:latin typeface="Arial"/>
                <a:ea typeface="Arial"/>
                <a:cs typeface="Arial"/>
                <a:sym typeface="Arial"/>
              </a:rPr>
              <a:t>2,5</a:t>
            </a:r>
            <a:r>
              <a:rPr lang="en-US" sz="2000">
                <a:solidFill>
                  <a:schemeClr val="lt1"/>
                </a:solidFill>
                <a:latin typeface="Arial"/>
                <a:ea typeface="Arial"/>
                <a:cs typeface="Arial"/>
                <a:sym typeface="Arial"/>
              </a:rPr>
              <a:t>, Chris Kempes</a:t>
            </a:r>
            <a:r>
              <a:rPr baseline="30000" lang="en-US" sz="2000">
                <a:solidFill>
                  <a:schemeClr val="lt1"/>
                </a:solidFill>
                <a:latin typeface="Arial"/>
                <a:ea typeface="Arial"/>
                <a:cs typeface="Arial"/>
                <a:sym typeface="Arial"/>
              </a:rPr>
              <a:t>3</a:t>
            </a:r>
            <a:r>
              <a:rPr lang="en-US" sz="2000">
                <a:solidFill>
                  <a:schemeClr val="lt1"/>
                </a:solidFill>
                <a:latin typeface="Arial"/>
                <a:ea typeface="Arial"/>
                <a:cs typeface="Arial"/>
                <a:sym typeface="Arial"/>
              </a:rPr>
              <a:t>, John McCutcheon</a:t>
            </a:r>
            <a:r>
              <a:rPr baseline="30000" lang="en-US" sz="2000">
                <a:solidFill>
                  <a:schemeClr val="lt1"/>
                </a:solidFill>
                <a:latin typeface="Arial"/>
                <a:ea typeface="Arial"/>
                <a:cs typeface="Arial"/>
                <a:sym typeface="Arial"/>
              </a:rPr>
              <a:t>4</a:t>
            </a:r>
            <a:r>
              <a:rPr lang="en-US" sz="2000">
                <a:solidFill>
                  <a:schemeClr val="lt1"/>
                </a:solidFill>
                <a:latin typeface="Arial"/>
                <a:ea typeface="Arial"/>
                <a:cs typeface="Arial"/>
                <a:sym typeface="Arial"/>
              </a:rPr>
              <a:t>, Victoria Orphan</a:t>
            </a:r>
            <a:r>
              <a:rPr baseline="30000" lang="en-US" sz="2000">
                <a:solidFill>
                  <a:schemeClr val="lt1"/>
                </a:solidFill>
                <a:latin typeface="Arial"/>
                <a:ea typeface="Arial"/>
                <a:cs typeface="Arial"/>
                <a:sym typeface="Arial"/>
              </a:rPr>
              <a:t>5</a:t>
            </a:r>
            <a:r>
              <a:rPr lang="en-US" sz="2000">
                <a:solidFill>
                  <a:schemeClr val="lt1"/>
                </a:solidFill>
                <a:latin typeface="Arial"/>
                <a:ea typeface="Arial"/>
                <a:cs typeface="Arial"/>
                <a:sym typeface="Arial"/>
              </a:rPr>
              <a:t>, Frank Rosenzweig</a:t>
            </a:r>
            <a:r>
              <a:rPr baseline="30000" lang="en-US" sz="2000">
                <a:solidFill>
                  <a:schemeClr val="lt1"/>
                </a:solidFill>
                <a:latin typeface="Arial"/>
                <a:ea typeface="Arial"/>
                <a:cs typeface="Arial"/>
                <a:sym typeface="Arial"/>
              </a:rPr>
              <a:t>6</a:t>
            </a:r>
            <a:r>
              <a:rPr lang="en-US" sz="2000">
                <a:solidFill>
                  <a:schemeClr val="lt1"/>
                </a:solidFill>
                <a:latin typeface="Arial"/>
                <a:ea typeface="Arial"/>
                <a:cs typeface="Arial"/>
                <a:sym typeface="Arial"/>
              </a:rPr>
              <a:t> (PI), Alexis Templeton</a:t>
            </a:r>
            <a:r>
              <a:rPr baseline="30000" lang="en-US" sz="2000">
                <a:solidFill>
                  <a:schemeClr val="lt1"/>
                </a:solidFill>
                <a:latin typeface="Arial"/>
                <a:ea typeface="Arial"/>
                <a:cs typeface="Arial"/>
                <a:sym typeface="Arial"/>
              </a:rPr>
              <a:t>1</a:t>
            </a:r>
            <a:r>
              <a:rPr lang="en-US" sz="2000">
                <a:solidFill>
                  <a:schemeClr val="lt1"/>
                </a:solidFill>
                <a:latin typeface="Arial"/>
                <a:ea typeface="Arial"/>
                <a:cs typeface="Arial"/>
                <a:sym typeface="Arial"/>
              </a:rPr>
              <a:t>, Boz Wing</a:t>
            </a:r>
            <a:r>
              <a:rPr baseline="30000" lang="en-US" sz="2000">
                <a:solidFill>
                  <a:schemeClr val="lt1"/>
                </a:solidFill>
                <a:latin typeface="Arial"/>
                <a:ea typeface="Arial"/>
                <a:cs typeface="Arial"/>
                <a:sym typeface="Arial"/>
              </a:rPr>
              <a:t>1</a:t>
            </a:r>
            <a:endParaRPr sz="2000">
              <a:solidFill>
                <a:schemeClr val="lt1"/>
              </a:solidFill>
              <a:latin typeface="Arial"/>
              <a:ea typeface="Arial"/>
              <a:cs typeface="Arial"/>
              <a:sym typeface="Arial"/>
            </a:endParaRPr>
          </a:p>
          <a:p>
            <a:pPr indent="0" lvl="0" marL="0" marR="0" rtl="0" algn="l">
              <a:spcBef>
                <a:spcPts val="0"/>
              </a:spcBef>
              <a:spcAft>
                <a:spcPts val="0"/>
              </a:spcAft>
              <a:buNone/>
            </a:pPr>
            <a:r>
              <a:t/>
            </a:r>
            <a:endParaRPr i="1" sz="2000">
              <a:solidFill>
                <a:schemeClr val="lt1"/>
              </a:solidFill>
              <a:latin typeface="Arial"/>
              <a:ea typeface="Arial"/>
              <a:cs typeface="Arial"/>
              <a:sym typeface="Arial"/>
            </a:endParaRPr>
          </a:p>
          <a:p>
            <a:pPr indent="0" lvl="0" marL="0" marR="0" rtl="0" algn="l">
              <a:spcBef>
                <a:spcPts val="0"/>
              </a:spcBef>
              <a:spcAft>
                <a:spcPts val="0"/>
              </a:spcAft>
              <a:buNone/>
            </a:pPr>
            <a:r>
              <a:rPr baseline="30000" lang="en-US" sz="2000">
                <a:solidFill>
                  <a:schemeClr val="lt1"/>
                </a:solidFill>
                <a:latin typeface="Arial"/>
                <a:ea typeface="Arial"/>
                <a:cs typeface="Arial"/>
                <a:sym typeface="Arial"/>
              </a:rPr>
              <a:t>1</a:t>
            </a:r>
            <a:r>
              <a:rPr lang="en-US" sz="2000">
                <a:solidFill>
                  <a:schemeClr val="lt1"/>
                </a:solidFill>
                <a:latin typeface="Arial"/>
                <a:ea typeface="Arial"/>
                <a:cs typeface="Arial"/>
                <a:sym typeface="Arial"/>
              </a:rPr>
              <a:t>CU-Boulder, </a:t>
            </a:r>
            <a:r>
              <a:rPr baseline="30000" lang="en-US" sz="2000">
                <a:solidFill>
                  <a:schemeClr val="lt1"/>
                </a:solidFill>
                <a:latin typeface="Arial"/>
                <a:ea typeface="Arial"/>
                <a:cs typeface="Arial"/>
                <a:sym typeface="Arial"/>
              </a:rPr>
              <a:t>2</a:t>
            </a:r>
            <a:r>
              <a:rPr lang="en-US" sz="2000">
                <a:solidFill>
                  <a:schemeClr val="lt1"/>
                </a:solidFill>
                <a:latin typeface="Arial"/>
                <a:ea typeface="Arial"/>
                <a:cs typeface="Arial"/>
                <a:sym typeface="Arial"/>
              </a:rPr>
              <a:t>Blue Marble SSI, </a:t>
            </a:r>
            <a:r>
              <a:rPr baseline="30000" lang="en-US" sz="2000">
                <a:solidFill>
                  <a:schemeClr val="lt1"/>
                </a:solidFill>
                <a:latin typeface="Arial"/>
                <a:ea typeface="Arial"/>
                <a:cs typeface="Arial"/>
                <a:sym typeface="Arial"/>
              </a:rPr>
              <a:t>3</a:t>
            </a:r>
            <a:r>
              <a:rPr lang="en-US" sz="2000">
                <a:solidFill>
                  <a:schemeClr val="lt1"/>
                </a:solidFill>
                <a:latin typeface="Arial"/>
                <a:ea typeface="Arial"/>
                <a:cs typeface="Arial"/>
                <a:sym typeface="Arial"/>
              </a:rPr>
              <a:t>Santa Fe Institute,</a:t>
            </a:r>
            <a:r>
              <a:rPr baseline="30000" lang="en-US" sz="2000">
                <a:solidFill>
                  <a:schemeClr val="lt1"/>
                </a:solidFill>
                <a:latin typeface="Arial"/>
                <a:ea typeface="Arial"/>
                <a:cs typeface="Arial"/>
                <a:sym typeface="Arial"/>
              </a:rPr>
              <a:t> 4</a:t>
            </a:r>
            <a:r>
              <a:rPr lang="en-US" sz="2000">
                <a:solidFill>
                  <a:schemeClr val="lt1"/>
                </a:solidFill>
                <a:latin typeface="Arial"/>
                <a:ea typeface="Arial"/>
                <a:cs typeface="Arial"/>
                <a:sym typeface="Arial"/>
              </a:rPr>
              <a:t>Arizona State Univ, </a:t>
            </a:r>
            <a:r>
              <a:rPr baseline="30000" lang="en-US" sz="2000">
                <a:solidFill>
                  <a:schemeClr val="lt1"/>
                </a:solidFill>
                <a:latin typeface="Arial"/>
                <a:ea typeface="Arial"/>
                <a:cs typeface="Arial"/>
                <a:sym typeface="Arial"/>
              </a:rPr>
              <a:t>5</a:t>
            </a:r>
            <a:r>
              <a:rPr lang="en-US" sz="2000">
                <a:solidFill>
                  <a:schemeClr val="lt1"/>
                </a:solidFill>
                <a:latin typeface="Arial"/>
                <a:ea typeface="Arial"/>
                <a:cs typeface="Arial"/>
                <a:sym typeface="Arial"/>
              </a:rPr>
              <a:t>Caltech, </a:t>
            </a:r>
            <a:r>
              <a:rPr baseline="30000" lang="en-US" sz="2000">
                <a:solidFill>
                  <a:schemeClr val="lt1"/>
                </a:solidFill>
                <a:latin typeface="Arial"/>
                <a:ea typeface="Arial"/>
                <a:cs typeface="Arial"/>
                <a:sym typeface="Arial"/>
              </a:rPr>
              <a:t>6</a:t>
            </a:r>
            <a:r>
              <a:rPr lang="en-US" sz="2000">
                <a:solidFill>
                  <a:schemeClr val="lt1"/>
                </a:solidFill>
                <a:latin typeface="Arial"/>
                <a:ea typeface="Arial"/>
                <a:cs typeface="Arial"/>
                <a:sym typeface="Arial"/>
              </a:rPr>
              <a:t>Georgia Tech</a:t>
            </a:r>
            <a:endParaRPr sz="2000">
              <a:solidFill>
                <a:schemeClr val="lt1"/>
              </a:solidFill>
              <a:latin typeface="Times New Roman"/>
              <a:ea typeface="Times New Roman"/>
              <a:cs typeface="Times New Roman"/>
              <a:sym typeface="Times New Roman"/>
            </a:endParaRPr>
          </a:p>
        </p:txBody>
      </p:sp>
      <p:pic>
        <p:nvPicPr>
          <p:cNvPr id="329" name="Google Shape;329;p12"/>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grpSp>
        <p:nvGrpSpPr>
          <p:cNvPr id="330" name="Google Shape;330;p12"/>
          <p:cNvGrpSpPr/>
          <p:nvPr/>
        </p:nvGrpSpPr>
        <p:grpSpPr>
          <a:xfrm>
            <a:off x="131185" y="2125579"/>
            <a:ext cx="5379930" cy="4539247"/>
            <a:chOff x="131185" y="2229852"/>
            <a:chExt cx="5379930" cy="4539247"/>
          </a:xfrm>
        </p:grpSpPr>
        <p:sp>
          <p:nvSpPr>
            <p:cNvPr id="331" name="Google Shape;331;p12"/>
            <p:cNvSpPr/>
            <p:nvPr/>
          </p:nvSpPr>
          <p:spPr>
            <a:xfrm>
              <a:off x="131185" y="2229852"/>
              <a:ext cx="5379930" cy="4539247"/>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332" name="Google Shape;332;p12"/>
            <p:cNvPicPr preferRelativeResize="0"/>
            <p:nvPr/>
          </p:nvPicPr>
          <p:blipFill rotWithShape="1">
            <a:blip r:embed="rId4">
              <a:alphaModFix/>
            </a:blip>
            <a:srcRect b="0" l="0" r="0" t="0"/>
            <a:stretch/>
          </p:blipFill>
          <p:spPr>
            <a:xfrm>
              <a:off x="205963" y="2314376"/>
              <a:ext cx="2778142" cy="4399930"/>
            </a:xfrm>
            <a:prstGeom prst="rect">
              <a:avLst/>
            </a:prstGeom>
            <a:noFill/>
            <a:ln>
              <a:noFill/>
            </a:ln>
          </p:spPr>
        </p:pic>
        <p:grpSp>
          <p:nvGrpSpPr>
            <p:cNvPr id="333" name="Google Shape;333;p12"/>
            <p:cNvGrpSpPr/>
            <p:nvPr/>
          </p:nvGrpSpPr>
          <p:grpSpPr>
            <a:xfrm>
              <a:off x="158227" y="2314376"/>
              <a:ext cx="811352" cy="3795878"/>
              <a:chOff x="158227" y="2314376"/>
              <a:chExt cx="811352" cy="3795878"/>
            </a:xfrm>
          </p:grpSpPr>
          <p:sp>
            <p:nvSpPr>
              <p:cNvPr id="334" name="Google Shape;334;p12"/>
              <p:cNvSpPr/>
              <p:nvPr/>
            </p:nvSpPr>
            <p:spPr>
              <a:xfrm>
                <a:off x="205505" y="2314376"/>
                <a:ext cx="736385" cy="4704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12"/>
              <p:cNvSpPr/>
              <p:nvPr/>
            </p:nvSpPr>
            <p:spPr>
              <a:xfrm>
                <a:off x="177676" y="4133085"/>
                <a:ext cx="654661" cy="31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12"/>
              <p:cNvSpPr/>
              <p:nvPr/>
            </p:nvSpPr>
            <p:spPr>
              <a:xfrm>
                <a:off x="158227" y="4906328"/>
                <a:ext cx="565674" cy="31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12"/>
              <p:cNvSpPr/>
              <p:nvPr/>
            </p:nvSpPr>
            <p:spPr>
              <a:xfrm>
                <a:off x="182212" y="5796654"/>
                <a:ext cx="736385" cy="31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12"/>
              <p:cNvSpPr/>
              <p:nvPr/>
            </p:nvSpPr>
            <p:spPr>
              <a:xfrm>
                <a:off x="185162" y="3503002"/>
                <a:ext cx="693761" cy="1320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12"/>
              <p:cNvSpPr/>
              <p:nvPr/>
            </p:nvSpPr>
            <p:spPr>
              <a:xfrm>
                <a:off x="192486" y="3324528"/>
                <a:ext cx="422231" cy="27142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12"/>
              <p:cNvSpPr/>
              <p:nvPr/>
            </p:nvSpPr>
            <p:spPr>
              <a:xfrm>
                <a:off x="875748" y="3530503"/>
                <a:ext cx="93831" cy="1045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341" name="Google Shape;341;p12"/>
          <p:cNvSpPr txBox="1"/>
          <p:nvPr/>
        </p:nvSpPr>
        <p:spPr>
          <a:xfrm>
            <a:off x="6144805" y="142240"/>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
        <p:nvSpPr>
          <p:cNvPr id="342" name="Google Shape;342;p12"/>
          <p:cNvSpPr txBox="1"/>
          <p:nvPr/>
        </p:nvSpPr>
        <p:spPr>
          <a:xfrm>
            <a:off x="2673659" y="2251929"/>
            <a:ext cx="2778142" cy="374718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50">
                <a:solidFill>
                  <a:schemeClr val="dk1"/>
                </a:solidFill>
                <a:latin typeface="Times New Roman"/>
                <a:ea typeface="Times New Roman"/>
                <a:cs typeface="Times New Roman"/>
                <a:sym typeface="Times New Roman"/>
              </a:rPr>
              <a:t>We define a compartment as a structure in which exchange of components with the surrounding milieu is restricted, often but not always, by a membrane or a protein shell. We hypothesize that compartmentalization increases flexibility and/or efficiency in acquiring, processing and conserving resources across scales from the molecular to the ecological. To test this hypothesis we will use theory and experiment to study an increasingly complex </a:t>
            </a:r>
            <a:r>
              <a:rPr lang="en-US" sz="1250">
                <a:solidFill>
                  <a:srgbClr val="000000"/>
                </a:solidFill>
                <a:latin typeface="Times New Roman"/>
                <a:ea typeface="Times New Roman"/>
                <a:cs typeface="Times New Roman"/>
                <a:sym typeface="Times New Roman"/>
              </a:rPr>
              <a:t>hierarchy of compartmentalized structures: </a:t>
            </a:r>
            <a:endParaRPr/>
          </a:p>
          <a:p>
            <a:pPr indent="-342900" lvl="0" marL="342900" marR="0" rtl="0" algn="just">
              <a:spcBef>
                <a:spcPts val="0"/>
              </a:spcBef>
              <a:spcAft>
                <a:spcPts val="0"/>
              </a:spcAft>
              <a:buClr>
                <a:srgbClr val="000000"/>
              </a:buClr>
              <a:buSzPts val="1250"/>
              <a:buFont typeface="Calibri"/>
              <a:buAutoNum type="arabicPeriod"/>
            </a:pPr>
            <a:r>
              <a:rPr b="1" lang="en-US" sz="1250">
                <a:solidFill>
                  <a:srgbClr val="000000"/>
                </a:solidFill>
                <a:latin typeface="Times New Roman"/>
                <a:ea typeface="Times New Roman"/>
                <a:cs typeface="Times New Roman"/>
                <a:sym typeface="Times New Roman"/>
              </a:rPr>
              <a:t>prebiotic aggregates, </a:t>
            </a:r>
            <a:endParaRPr/>
          </a:p>
          <a:p>
            <a:pPr indent="-342900" lvl="0" marL="342900" marR="0" rtl="0" algn="just">
              <a:spcBef>
                <a:spcPts val="0"/>
              </a:spcBef>
              <a:spcAft>
                <a:spcPts val="0"/>
              </a:spcAft>
              <a:buClr>
                <a:srgbClr val="000000"/>
              </a:buClr>
              <a:buSzPts val="1250"/>
              <a:buFont typeface="Calibri"/>
              <a:buAutoNum type="arabicPeriod"/>
            </a:pPr>
            <a:r>
              <a:rPr b="1" lang="en-US" sz="1250">
                <a:solidFill>
                  <a:srgbClr val="000000"/>
                </a:solidFill>
                <a:latin typeface="Times New Roman"/>
                <a:ea typeface="Times New Roman"/>
                <a:cs typeface="Times New Roman"/>
                <a:sym typeface="Times New Roman"/>
              </a:rPr>
              <a:t>problematic metabolites, </a:t>
            </a:r>
            <a:endParaRPr/>
          </a:p>
          <a:p>
            <a:pPr indent="-342900" lvl="0" marL="342900" marR="0" rtl="0" algn="just">
              <a:spcBef>
                <a:spcPts val="0"/>
              </a:spcBef>
              <a:spcAft>
                <a:spcPts val="0"/>
              </a:spcAft>
              <a:buClr>
                <a:srgbClr val="000000"/>
              </a:buClr>
              <a:buSzPts val="1250"/>
              <a:buFont typeface="Calibri"/>
              <a:buAutoNum type="arabicPeriod"/>
            </a:pPr>
            <a:r>
              <a:rPr b="1" lang="en-US" sz="1250">
                <a:solidFill>
                  <a:srgbClr val="000000"/>
                </a:solidFill>
                <a:latin typeface="Times New Roman"/>
                <a:ea typeface="Times New Roman"/>
                <a:cs typeface="Times New Roman"/>
                <a:sym typeface="Times New Roman"/>
              </a:rPr>
              <a:t>bacterial micro-compartments,</a:t>
            </a:r>
            <a:endParaRPr/>
          </a:p>
          <a:p>
            <a:pPr indent="-342900" lvl="0" marL="342900" marR="0" rtl="0" algn="just">
              <a:spcBef>
                <a:spcPts val="0"/>
              </a:spcBef>
              <a:spcAft>
                <a:spcPts val="0"/>
              </a:spcAft>
              <a:buClr>
                <a:srgbClr val="000000"/>
              </a:buClr>
              <a:buSzPts val="1250"/>
              <a:buFont typeface="Calibri"/>
              <a:buAutoNum type="arabicPeriod"/>
            </a:pPr>
            <a:r>
              <a:rPr b="1" lang="en-US" sz="1250">
                <a:solidFill>
                  <a:srgbClr val="000000"/>
                </a:solidFill>
                <a:latin typeface="Times New Roman"/>
                <a:ea typeface="Times New Roman"/>
                <a:cs typeface="Times New Roman"/>
                <a:sym typeface="Times New Roman"/>
              </a:rPr>
              <a:t>nested metabolic compartments</a:t>
            </a:r>
            <a:endParaRPr b="1" sz="1250">
              <a:solidFill>
                <a:srgbClr val="000000"/>
              </a:solidFill>
              <a:latin typeface="Times New Roman"/>
              <a:ea typeface="Times New Roman"/>
              <a:cs typeface="Times New Roman"/>
              <a:sym typeface="Times New Roman"/>
            </a:endParaRPr>
          </a:p>
          <a:p>
            <a:pPr indent="-342900" lvl="0" marL="342900" marR="0" rtl="0" algn="just">
              <a:spcBef>
                <a:spcPts val="0"/>
              </a:spcBef>
              <a:spcAft>
                <a:spcPts val="0"/>
              </a:spcAft>
              <a:buClr>
                <a:srgbClr val="000000"/>
              </a:buClr>
              <a:buSzPts val="1250"/>
              <a:buFont typeface="Calibri"/>
              <a:buAutoNum type="arabicPeriod"/>
            </a:pPr>
            <a:r>
              <a:rPr b="1" lang="en-US" sz="1250">
                <a:solidFill>
                  <a:srgbClr val="000000"/>
                </a:solidFill>
                <a:latin typeface="Times New Roman"/>
                <a:ea typeface="Times New Roman"/>
                <a:cs typeface="Times New Roman"/>
                <a:sym typeface="Times New Roman"/>
              </a:rPr>
              <a:t>serial endo-symbioses</a:t>
            </a:r>
            <a:r>
              <a:rPr lang="en-US" sz="1250">
                <a:solidFill>
                  <a:srgbClr val="000000"/>
                </a:solidFill>
                <a:latin typeface="Times New Roman"/>
                <a:ea typeface="Times New Roman"/>
                <a:cs typeface="Times New Roman"/>
                <a:sym typeface="Times New Roman"/>
              </a:rPr>
              <a:t>, </a:t>
            </a:r>
            <a:endParaRPr b="1" sz="1250">
              <a:solidFill>
                <a:srgbClr val="000000"/>
              </a:solidFill>
              <a:latin typeface="Times New Roman"/>
              <a:ea typeface="Times New Roman"/>
              <a:cs typeface="Times New Roman"/>
              <a:sym typeface="Times New Roman"/>
            </a:endParaRPr>
          </a:p>
          <a:p>
            <a:pPr indent="-342900" lvl="0" marL="342900" marR="0" rtl="0" algn="just">
              <a:spcBef>
                <a:spcPts val="0"/>
              </a:spcBef>
              <a:spcAft>
                <a:spcPts val="0"/>
              </a:spcAft>
              <a:buClr>
                <a:srgbClr val="000000"/>
              </a:buClr>
              <a:buSzPts val="1250"/>
              <a:buFont typeface="Calibri"/>
              <a:buAutoNum type="arabicPeriod"/>
            </a:pPr>
            <a:r>
              <a:rPr b="1" lang="en-US" sz="1250">
                <a:solidFill>
                  <a:srgbClr val="000000"/>
                </a:solidFill>
                <a:latin typeface="Times New Roman"/>
                <a:ea typeface="Times New Roman"/>
                <a:cs typeface="Times New Roman"/>
                <a:sym typeface="Times New Roman"/>
              </a:rPr>
              <a:t>microbial consortia</a:t>
            </a:r>
            <a:r>
              <a:rPr lang="en-US" sz="1250">
                <a:solidFill>
                  <a:srgbClr val="000000"/>
                </a:solidFill>
                <a:latin typeface="Times New Roman"/>
                <a:ea typeface="Times New Roman"/>
                <a:cs typeface="Times New Roman"/>
                <a:sym typeface="Times New Roman"/>
              </a:rPr>
              <a:t>. </a:t>
            </a:r>
            <a:endParaRPr sz="125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A picture containing text, screenshot, space, universe&#10;&#10;Description automatically generated" id="347" name="Google Shape;347;p13"/>
          <p:cNvPicPr preferRelativeResize="0"/>
          <p:nvPr/>
        </p:nvPicPr>
        <p:blipFill rotWithShape="1">
          <a:blip r:embed="rId3">
            <a:alphaModFix/>
          </a:blip>
          <a:srcRect b="0" l="0" r="0" t="0"/>
          <a:stretch/>
        </p:blipFill>
        <p:spPr>
          <a:xfrm>
            <a:off x="0" y="-232758"/>
            <a:ext cx="12362952" cy="6949440"/>
          </a:xfrm>
          <a:prstGeom prst="rect">
            <a:avLst/>
          </a:prstGeom>
          <a:noFill/>
          <a:ln>
            <a:noFill/>
          </a:ln>
        </p:spPr>
      </p:pic>
      <p:pic>
        <p:nvPicPr>
          <p:cNvPr descr="A picture containing ax, tool, vector graphics, pinwheel&#10;&#10;Description automatically generated" id="348" name="Google Shape;348;p13"/>
          <p:cNvPicPr preferRelativeResize="0"/>
          <p:nvPr/>
        </p:nvPicPr>
        <p:blipFill rotWithShape="1">
          <a:blip r:embed="rId4">
            <a:alphaModFix/>
          </a:blip>
          <a:srcRect b="0" l="0" r="0" t="0"/>
          <a:stretch/>
        </p:blipFill>
        <p:spPr>
          <a:xfrm>
            <a:off x="5042119" y="5893804"/>
            <a:ext cx="489211" cy="402416"/>
          </a:xfrm>
          <a:prstGeom prst="rect">
            <a:avLst/>
          </a:prstGeom>
          <a:noFill/>
          <a:ln>
            <a:noFill/>
          </a:ln>
        </p:spPr>
      </p:pic>
      <p:sp>
        <p:nvSpPr>
          <p:cNvPr id="349" name="Google Shape;349;p13"/>
          <p:cNvSpPr txBox="1"/>
          <p:nvPr/>
        </p:nvSpPr>
        <p:spPr>
          <a:xfrm>
            <a:off x="5376481" y="5861019"/>
            <a:ext cx="169359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entury Gothic"/>
                <a:ea typeface="Century Gothic"/>
                <a:cs typeface="Century Gothic"/>
                <a:sym typeface="Century Gothic"/>
              </a:rPr>
              <a:t>@LIFE_RCN</a:t>
            </a:r>
            <a:endParaRPr/>
          </a:p>
        </p:txBody>
      </p:sp>
      <p:sp>
        <p:nvSpPr>
          <p:cNvPr id="350" name="Google Shape;350;p13"/>
          <p:cNvSpPr txBox="1"/>
          <p:nvPr/>
        </p:nvSpPr>
        <p:spPr>
          <a:xfrm>
            <a:off x="2261277" y="5861019"/>
            <a:ext cx="169359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entury Gothic"/>
                <a:ea typeface="Century Gothic"/>
                <a:cs typeface="Century Gothic"/>
                <a:sym typeface="Century Gothic"/>
              </a:rPr>
              <a:t>lifercn.org</a:t>
            </a:r>
            <a:endParaRPr sz="2000">
              <a:solidFill>
                <a:schemeClr val="lt1"/>
              </a:solidFill>
              <a:latin typeface="Century Gothic"/>
              <a:ea typeface="Century Gothic"/>
              <a:cs typeface="Century Gothic"/>
              <a:sym typeface="Century Gothic"/>
            </a:endParaRPr>
          </a:p>
        </p:txBody>
      </p:sp>
      <p:sp>
        <p:nvSpPr>
          <p:cNvPr id="351" name="Google Shape;351;p13"/>
          <p:cNvSpPr txBox="1"/>
          <p:nvPr/>
        </p:nvSpPr>
        <p:spPr>
          <a:xfrm>
            <a:off x="8177871" y="5861019"/>
            <a:ext cx="3431927"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entury Gothic"/>
                <a:ea typeface="Century Gothic"/>
                <a:cs typeface="Century Gothic"/>
                <a:sym typeface="Century Gothic"/>
              </a:rPr>
              <a:t>youtube.com/@LIFE-RCN</a:t>
            </a:r>
            <a:endParaRPr/>
          </a:p>
        </p:txBody>
      </p:sp>
      <p:pic>
        <p:nvPicPr>
          <p:cNvPr descr="A red and white flag&#10;&#10;Description automatically generated with low confidence" id="352" name="Google Shape;352;p13"/>
          <p:cNvPicPr preferRelativeResize="0"/>
          <p:nvPr/>
        </p:nvPicPr>
        <p:blipFill rotWithShape="1">
          <a:blip r:embed="rId5">
            <a:alphaModFix/>
          </a:blip>
          <a:srcRect b="0" l="0" r="0" t="0"/>
          <a:stretch/>
        </p:blipFill>
        <p:spPr>
          <a:xfrm>
            <a:off x="7683929" y="5893844"/>
            <a:ext cx="572212" cy="402336"/>
          </a:xfrm>
          <a:prstGeom prst="rect">
            <a:avLst/>
          </a:prstGeom>
          <a:noFill/>
          <a:ln>
            <a:noFill/>
          </a:ln>
        </p:spPr>
      </p:pic>
      <p:pic>
        <p:nvPicPr>
          <p:cNvPr descr="A qr code on a white background&#10;&#10;Description automatically generated" id="353" name="Google Shape;353;p13"/>
          <p:cNvPicPr preferRelativeResize="0"/>
          <p:nvPr/>
        </p:nvPicPr>
        <p:blipFill rotWithShape="1">
          <a:blip r:embed="rId6">
            <a:alphaModFix/>
          </a:blip>
          <a:srcRect b="0" l="0" r="0" t="0"/>
          <a:stretch/>
        </p:blipFill>
        <p:spPr>
          <a:xfrm>
            <a:off x="7970035" y="1722699"/>
            <a:ext cx="3431927" cy="3431927"/>
          </a:xfrm>
          <a:prstGeom prst="rect">
            <a:avLst/>
          </a:prstGeom>
          <a:noFill/>
          <a:ln>
            <a:noFill/>
          </a:ln>
        </p:spPr>
      </p:pic>
      <p:sp>
        <p:nvSpPr>
          <p:cNvPr id="354" name="Google Shape;354;p13"/>
          <p:cNvSpPr txBox="1"/>
          <p:nvPr/>
        </p:nvSpPr>
        <p:spPr>
          <a:xfrm>
            <a:off x="-24939" y="-513803"/>
            <a:ext cx="8961121" cy="2387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Online community seminars and workshops</a:t>
            </a:r>
            <a:r>
              <a:rPr b="1" lang="en-US" sz="4400">
                <a:solidFill>
                  <a:srgbClr val="D8E2F3"/>
                </a:solidFill>
                <a:latin typeface="Calibri"/>
                <a:ea typeface="Calibri"/>
                <a:cs typeface="Calibri"/>
                <a:sym typeface="Calibri"/>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4"/>
          <p:cNvSpPr/>
          <p:nvPr/>
        </p:nvSpPr>
        <p:spPr>
          <a:xfrm>
            <a:off x="-142504" y="0"/>
            <a:ext cx="12421590" cy="697081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14"/>
          <p:cNvSpPr/>
          <p:nvPr/>
        </p:nvSpPr>
        <p:spPr>
          <a:xfrm>
            <a:off x="3451243" y="887318"/>
            <a:ext cx="5561935" cy="4866647"/>
          </a:xfrm>
          <a:prstGeom prst="ellipse">
            <a:avLst/>
          </a:prstGeom>
          <a:noFill/>
          <a:ln cap="flat" cmpd="thickThin" w="762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pic>
        <p:nvPicPr>
          <p:cNvPr id="361" name="Google Shape;361;p14"/>
          <p:cNvPicPr preferRelativeResize="0"/>
          <p:nvPr/>
        </p:nvPicPr>
        <p:blipFill rotWithShape="1">
          <a:blip r:embed="rId3">
            <a:alphaModFix/>
          </a:blip>
          <a:srcRect b="24286" l="83817" r="4388" t="47210"/>
          <a:stretch/>
        </p:blipFill>
        <p:spPr>
          <a:xfrm>
            <a:off x="3159656" y="4128526"/>
            <a:ext cx="1758316" cy="1371600"/>
          </a:xfrm>
          <a:prstGeom prst="rect">
            <a:avLst/>
          </a:prstGeom>
          <a:noFill/>
          <a:ln>
            <a:noFill/>
          </a:ln>
        </p:spPr>
      </p:pic>
      <p:pic>
        <p:nvPicPr>
          <p:cNvPr id="362" name="Google Shape;362;p14"/>
          <p:cNvPicPr preferRelativeResize="0"/>
          <p:nvPr/>
        </p:nvPicPr>
        <p:blipFill rotWithShape="1">
          <a:blip r:embed="rId3">
            <a:alphaModFix/>
          </a:blip>
          <a:srcRect b="24374" l="19250" r="66399" t="46390"/>
          <a:stretch/>
        </p:blipFill>
        <p:spPr>
          <a:xfrm>
            <a:off x="7896577" y="1831110"/>
            <a:ext cx="2094046" cy="1371600"/>
          </a:xfrm>
          <a:prstGeom prst="rect">
            <a:avLst/>
          </a:prstGeom>
          <a:noFill/>
          <a:ln>
            <a:noFill/>
          </a:ln>
        </p:spPr>
      </p:pic>
      <p:pic>
        <p:nvPicPr>
          <p:cNvPr id="363" name="Google Shape;363;p14"/>
          <p:cNvPicPr preferRelativeResize="0"/>
          <p:nvPr/>
        </p:nvPicPr>
        <p:blipFill rotWithShape="1">
          <a:blip r:embed="rId3">
            <a:alphaModFix/>
          </a:blip>
          <a:srcRect b="22661" l="34860" r="51246" t="46457"/>
          <a:stretch/>
        </p:blipFill>
        <p:spPr>
          <a:xfrm>
            <a:off x="7182327" y="4217351"/>
            <a:ext cx="1917615" cy="1371600"/>
          </a:xfrm>
          <a:prstGeom prst="rect">
            <a:avLst/>
          </a:prstGeom>
          <a:noFill/>
          <a:ln>
            <a:noFill/>
          </a:ln>
        </p:spPr>
      </p:pic>
      <p:pic>
        <p:nvPicPr>
          <p:cNvPr descr="A picture containing space, universe, outer space, astronomy&#10;&#10;Description automatically generated" id="364" name="Google Shape;364;p14"/>
          <p:cNvPicPr preferRelativeResize="0"/>
          <p:nvPr/>
        </p:nvPicPr>
        <p:blipFill rotWithShape="1">
          <a:blip r:embed="rId4">
            <a:alphaModFix/>
          </a:blip>
          <a:srcRect b="0" l="0" r="0" t="0"/>
          <a:stretch/>
        </p:blipFill>
        <p:spPr>
          <a:xfrm>
            <a:off x="1818427" y="1925568"/>
            <a:ext cx="1398857" cy="1371600"/>
          </a:xfrm>
          <a:prstGeom prst="ellipse">
            <a:avLst/>
          </a:prstGeom>
          <a:noFill/>
          <a:ln>
            <a:noFill/>
          </a:ln>
        </p:spPr>
      </p:pic>
      <p:sp>
        <p:nvSpPr>
          <p:cNvPr id="365" name="Google Shape;365;p14"/>
          <p:cNvSpPr txBox="1"/>
          <p:nvPr/>
        </p:nvSpPr>
        <p:spPr>
          <a:xfrm>
            <a:off x="4891688" y="2000862"/>
            <a:ext cx="27455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Prebiotic Chemistry and Early Earth Environments</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PCE3</a:t>
            </a:r>
            <a:endParaRPr/>
          </a:p>
        </p:txBody>
      </p:sp>
      <p:sp>
        <p:nvSpPr>
          <p:cNvPr id="366" name="Google Shape;366;p14"/>
          <p:cNvSpPr txBox="1"/>
          <p:nvPr/>
        </p:nvSpPr>
        <p:spPr>
          <a:xfrm>
            <a:off x="6948368" y="5566230"/>
            <a:ext cx="238553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Network for Life Detection</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NFOLD</a:t>
            </a:r>
            <a:endParaRPr/>
          </a:p>
        </p:txBody>
      </p:sp>
      <p:sp>
        <p:nvSpPr>
          <p:cNvPr id="367" name="Google Shape;367;p14"/>
          <p:cNvSpPr txBox="1"/>
          <p:nvPr/>
        </p:nvSpPr>
        <p:spPr>
          <a:xfrm>
            <a:off x="3961997" y="5824879"/>
            <a:ext cx="203336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Network for Ocean Worlds</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NOW</a:t>
            </a:r>
            <a:endParaRPr/>
          </a:p>
        </p:txBody>
      </p:sp>
      <p:sp>
        <p:nvSpPr>
          <p:cNvPr id="368" name="Google Shape;368;p14"/>
          <p:cNvSpPr txBox="1"/>
          <p:nvPr/>
        </p:nvSpPr>
        <p:spPr>
          <a:xfrm>
            <a:off x="2085176" y="5444451"/>
            <a:ext cx="218888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NASA Earth Sciences Division</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NASA ESD</a:t>
            </a:r>
            <a:endParaRPr/>
          </a:p>
        </p:txBody>
      </p:sp>
      <p:pic>
        <p:nvPicPr>
          <p:cNvPr id="369" name="Google Shape;369;p14"/>
          <p:cNvPicPr preferRelativeResize="0"/>
          <p:nvPr/>
        </p:nvPicPr>
        <p:blipFill rotWithShape="1">
          <a:blip r:embed="rId5">
            <a:alphaModFix/>
          </a:blip>
          <a:srcRect b="13680" l="27350" r="60016" t="69507"/>
          <a:stretch/>
        </p:blipFill>
        <p:spPr>
          <a:xfrm>
            <a:off x="5499874" y="651549"/>
            <a:ext cx="1379314" cy="1371600"/>
          </a:xfrm>
          <a:prstGeom prst="ellipse">
            <a:avLst/>
          </a:prstGeom>
          <a:noFill/>
          <a:ln>
            <a:noFill/>
          </a:ln>
        </p:spPr>
      </p:pic>
      <p:sp>
        <p:nvSpPr>
          <p:cNvPr id="370" name="Google Shape;370;p14"/>
          <p:cNvSpPr/>
          <p:nvPr/>
        </p:nvSpPr>
        <p:spPr>
          <a:xfrm>
            <a:off x="6840462" y="1484410"/>
            <a:ext cx="1556332" cy="693400"/>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chemeClr val="accen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71" name="Google Shape;371;p14"/>
          <p:cNvSpPr/>
          <p:nvPr/>
        </p:nvSpPr>
        <p:spPr>
          <a:xfrm>
            <a:off x="6837251" y="1481649"/>
            <a:ext cx="984732" cy="2961621"/>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72" name="Google Shape;372;p14"/>
          <p:cNvSpPr/>
          <p:nvPr/>
        </p:nvSpPr>
        <p:spPr>
          <a:xfrm flipH="1">
            <a:off x="4645560" y="1426065"/>
            <a:ext cx="895412" cy="2994789"/>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73" name="Google Shape;373;p14"/>
          <p:cNvSpPr/>
          <p:nvPr/>
        </p:nvSpPr>
        <p:spPr>
          <a:xfrm flipH="1">
            <a:off x="3858561" y="1478555"/>
            <a:ext cx="1645206" cy="1181753"/>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sz="1800" u="none" cap="none" strike="noStrike">
              <a:solidFill>
                <a:srgbClr val="FFFFFF"/>
              </a:solidFill>
              <a:latin typeface="Avenir"/>
              <a:ea typeface="Avenir"/>
              <a:cs typeface="Avenir"/>
              <a:sym typeface="Avenir"/>
            </a:endParaRPr>
          </a:p>
        </p:txBody>
      </p:sp>
      <p:sp>
        <p:nvSpPr>
          <p:cNvPr id="374" name="Google Shape;374;p14"/>
          <p:cNvSpPr/>
          <p:nvPr/>
        </p:nvSpPr>
        <p:spPr>
          <a:xfrm flipH="1">
            <a:off x="5544656" y="4705844"/>
            <a:ext cx="2092575" cy="133442"/>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75" name="Google Shape;375;p14"/>
          <p:cNvSpPr/>
          <p:nvPr/>
        </p:nvSpPr>
        <p:spPr>
          <a:xfrm>
            <a:off x="4009343" y="3079464"/>
            <a:ext cx="1092208" cy="1393880"/>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rgbClr val="8EFA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76" name="Google Shape;376;p14"/>
          <p:cNvSpPr/>
          <p:nvPr/>
        </p:nvSpPr>
        <p:spPr>
          <a:xfrm rot="10800000">
            <a:off x="4014815" y="3066349"/>
            <a:ext cx="3561040" cy="1595099"/>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77" name="Google Shape;377;p14"/>
          <p:cNvSpPr txBox="1"/>
          <p:nvPr/>
        </p:nvSpPr>
        <p:spPr>
          <a:xfrm>
            <a:off x="505792" y="193211"/>
            <a:ext cx="1097377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venir"/>
              <a:buNone/>
            </a:pPr>
            <a:r>
              <a:rPr b="1" i="0" lang="en-US" sz="2400" u="none" cap="none" strike="noStrike">
                <a:solidFill>
                  <a:srgbClr val="000000"/>
                </a:solidFill>
                <a:latin typeface="Avenir"/>
                <a:ea typeface="Avenir"/>
                <a:cs typeface="Avenir"/>
                <a:sym typeface="Avenir"/>
              </a:rPr>
              <a:t>A connected network of networks – supporting current NASA Mission Science</a:t>
            </a:r>
            <a:endParaRPr/>
          </a:p>
        </p:txBody>
      </p:sp>
      <p:sp>
        <p:nvSpPr>
          <p:cNvPr id="378" name="Google Shape;378;p14"/>
          <p:cNvSpPr txBox="1"/>
          <p:nvPr/>
        </p:nvSpPr>
        <p:spPr>
          <a:xfrm>
            <a:off x="990326" y="2754058"/>
            <a:ext cx="1046135"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NASA Astrophysics Division</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NASA APD</a:t>
            </a:r>
            <a:endParaRPr/>
          </a:p>
        </p:txBody>
      </p:sp>
      <p:sp>
        <p:nvSpPr>
          <p:cNvPr id="379" name="Google Shape;379;p14"/>
          <p:cNvSpPr txBox="1"/>
          <p:nvPr/>
        </p:nvSpPr>
        <p:spPr>
          <a:xfrm>
            <a:off x="1786894" y="3585055"/>
            <a:ext cx="149307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The Nexus for Exoplanet System Science </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NExSS</a:t>
            </a:r>
            <a:endParaRPr b="0" i="0" sz="1200" u="none" cap="none" strike="noStrike">
              <a:solidFill>
                <a:srgbClr val="002060"/>
              </a:solidFill>
              <a:latin typeface="Avenir"/>
              <a:ea typeface="Avenir"/>
              <a:cs typeface="Avenir"/>
              <a:sym typeface="Avenir"/>
            </a:endParaRPr>
          </a:p>
        </p:txBody>
      </p:sp>
      <p:sp>
        <p:nvSpPr>
          <p:cNvPr id="380" name="Google Shape;380;p14"/>
          <p:cNvSpPr txBox="1"/>
          <p:nvPr/>
        </p:nvSpPr>
        <p:spPr>
          <a:xfrm>
            <a:off x="8840305" y="3027174"/>
            <a:ext cx="209404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LIFE: Early Cells to Multicellularity</a:t>
            </a:r>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2060"/>
                </a:solidFill>
                <a:latin typeface="Avenir"/>
                <a:ea typeface="Avenir"/>
                <a:cs typeface="Avenir"/>
                <a:sym typeface="Avenir"/>
              </a:rPr>
              <a:t>ECM</a:t>
            </a:r>
            <a:endParaRPr/>
          </a:p>
        </p:txBody>
      </p:sp>
      <p:sp>
        <p:nvSpPr>
          <p:cNvPr id="381" name="Google Shape;381;p14"/>
          <p:cNvSpPr/>
          <p:nvPr/>
        </p:nvSpPr>
        <p:spPr>
          <a:xfrm flipH="1">
            <a:off x="8139426" y="3130858"/>
            <a:ext cx="503956" cy="1222853"/>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chemeClr val="accen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82" name="Google Shape;382;p14"/>
          <p:cNvSpPr/>
          <p:nvPr/>
        </p:nvSpPr>
        <p:spPr>
          <a:xfrm flipH="1">
            <a:off x="5548717" y="3112556"/>
            <a:ext cx="3065097" cy="1726730"/>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chemeClr val="accen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sp>
        <p:nvSpPr>
          <p:cNvPr id="383" name="Google Shape;383;p14"/>
          <p:cNvSpPr/>
          <p:nvPr/>
        </p:nvSpPr>
        <p:spPr>
          <a:xfrm flipH="1">
            <a:off x="3858561" y="2163187"/>
            <a:ext cx="4576202" cy="496876"/>
          </a:xfrm>
          <a:custGeom>
            <a:rect b="b" l="l" r="r" t="t"/>
            <a:pathLst>
              <a:path extrusionOk="0" h="783771" w="1589314">
                <a:moveTo>
                  <a:pt x="0" y="0"/>
                </a:moveTo>
                <a:cubicBezTo>
                  <a:pt x="253999" y="59871"/>
                  <a:pt x="507999" y="119742"/>
                  <a:pt x="772885" y="250371"/>
                </a:cubicBezTo>
                <a:cubicBezTo>
                  <a:pt x="1037771" y="381000"/>
                  <a:pt x="1589314" y="783771"/>
                  <a:pt x="1589314" y="783771"/>
                </a:cubicBezTo>
                <a:lnTo>
                  <a:pt x="1589314" y="783771"/>
                </a:lnTo>
              </a:path>
            </a:pathLst>
          </a:custGeom>
          <a:noFill/>
          <a:ln cap="flat" cmpd="sng" w="12700">
            <a:solidFill>
              <a:schemeClr val="accen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venir"/>
              <a:ea typeface="Avenir"/>
              <a:cs typeface="Avenir"/>
              <a:sym typeface="Avenir"/>
            </a:endParaRPr>
          </a:p>
        </p:txBody>
      </p:sp>
      <p:pic>
        <p:nvPicPr>
          <p:cNvPr id="384" name="Google Shape;384;p14"/>
          <p:cNvPicPr preferRelativeResize="0"/>
          <p:nvPr/>
        </p:nvPicPr>
        <p:blipFill rotWithShape="1">
          <a:blip r:embed="rId6">
            <a:alphaModFix/>
          </a:blip>
          <a:srcRect b="73321" l="56641" r="11915" t="9562"/>
          <a:stretch/>
        </p:blipFill>
        <p:spPr>
          <a:xfrm>
            <a:off x="6211503" y="3483574"/>
            <a:ext cx="2092576" cy="822406"/>
          </a:xfrm>
          <a:prstGeom prst="rect">
            <a:avLst/>
          </a:prstGeom>
          <a:solidFill>
            <a:schemeClr val="lt1"/>
          </a:solidFill>
          <a:ln>
            <a:noFill/>
          </a:ln>
        </p:spPr>
      </p:pic>
      <p:pic>
        <p:nvPicPr>
          <p:cNvPr id="385" name="Google Shape;385;p14"/>
          <p:cNvPicPr preferRelativeResize="0"/>
          <p:nvPr/>
        </p:nvPicPr>
        <p:blipFill rotWithShape="1">
          <a:blip r:embed="rId5">
            <a:alphaModFix/>
          </a:blip>
          <a:srcRect b="43846" l="60712" r="26654" t="39340"/>
          <a:stretch/>
        </p:blipFill>
        <p:spPr>
          <a:xfrm>
            <a:off x="4282417" y="4426760"/>
            <a:ext cx="1379312" cy="1371600"/>
          </a:xfrm>
          <a:prstGeom prst="ellipse">
            <a:avLst/>
          </a:prstGeom>
          <a:noFill/>
          <a:ln>
            <a:noFill/>
          </a:ln>
        </p:spPr>
      </p:pic>
      <p:sp>
        <p:nvSpPr>
          <p:cNvPr id="386" name="Google Shape;386;p14"/>
          <p:cNvSpPr txBox="1"/>
          <p:nvPr/>
        </p:nvSpPr>
        <p:spPr>
          <a:xfrm>
            <a:off x="6279803" y="3782287"/>
            <a:ext cx="88197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lt1"/>
                </a:solidFill>
                <a:latin typeface="Arial Narrow"/>
                <a:ea typeface="Arial Narrow"/>
                <a:cs typeface="Arial Narrow"/>
                <a:sym typeface="Arial Narrow"/>
              </a:rPr>
              <a:t>Europa Clipper</a:t>
            </a:r>
            <a:endParaRPr/>
          </a:p>
          <a:p>
            <a:pPr indent="0" lvl="0" marL="0" marR="0" rtl="0" algn="ctr">
              <a:spcBef>
                <a:spcPts val="0"/>
              </a:spcBef>
              <a:spcAft>
                <a:spcPts val="0"/>
              </a:spcAft>
              <a:buNone/>
            </a:pPr>
            <a:r>
              <a:rPr lang="en-US" sz="1000">
                <a:solidFill>
                  <a:schemeClr val="lt1"/>
                </a:solidFill>
                <a:latin typeface="Arial Narrow"/>
                <a:ea typeface="Arial Narrow"/>
                <a:cs typeface="Arial Narrow"/>
                <a:sym typeface="Arial Narrow"/>
              </a:rPr>
              <a:t>Europa Lander</a:t>
            </a:r>
            <a:endParaRPr/>
          </a:p>
        </p:txBody>
      </p:sp>
      <p:sp>
        <p:nvSpPr>
          <p:cNvPr id="387" name="Google Shape;387;p14"/>
          <p:cNvSpPr txBox="1"/>
          <p:nvPr/>
        </p:nvSpPr>
        <p:spPr>
          <a:xfrm>
            <a:off x="7448826" y="3958846"/>
            <a:ext cx="63190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Narrow"/>
                <a:ea typeface="Arial Narrow"/>
                <a:cs typeface="Arial Narrow"/>
                <a:sym typeface="Arial Narrow"/>
              </a:rPr>
              <a:t>Dragonfly</a:t>
            </a:r>
            <a:endParaRPr/>
          </a:p>
        </p:txBody>
      </p:sp>
      <p:pic>
        <p:nvPicPr>
          <p:cNvPr id="388" name="Google Shape;388;p14"/>
          <p:cNvPicPr preferRelativeResize="0"/>
          <p:nvPr/>
        </p:nvPicPr>
        <p:blipFill rotWithShape="1">
          <a:blip r:embed="rId6">
            <a:alphaModFix/>
          </a:blip>
          <a:srcRect b="73321" l="8552" r="42276" t="9161"/>
          <a:stretch/>
        </p:blipFill>
        <p:spPr>
          <a:xfrm>
            <a:off x="4527473" y="2662712"/>
            <a:ext cx="3289369" cy="841655"/>
          </a:xfrm>
          <a:prstGeom prst="rect">
            <a:avLst/>
          </a:prstGeom>
          <a:solidFill>
            <a:schemeClr val="lt1"/>
          </a:solidFill>
          <a:ln>
            <a:noFill/>
          </a:ln>
        </p:spPr>
      </p:pic>
      <p:pic>
        <p:nvPicPr>
          <p:cNvPr descr="A close-up of a planet&#10;&#10;Description automatically generated with medium confidence" id="389" name="Google Shape;389;p14"/>
          <p:cNvPicPr preferRelativeResize="0"/>
          <p:nvPr/>
        </p:nvPicPr>
        <p:blipFill rotWithShape="1">
          <a:blip r:embed="rId7">
            <a:alphaModFix/>
          </a:blip>
          <a:srcRect b="0" l="0" r="0" t="0"/>
          <a:stretch/>
        </p:blipFill>
        <p:spPr>
          <a:xfrm>
            <a:off x="5291678" y="3442739"/>
            <a:ext cx="862540" cy="858547"/>
          </a:xfrm>
          <a:prstGeom prst="rect">
            <a:avLst/>
          </a:prstGeom>
          <a:noFill/>
          <a:ln>
            <a:noFill/>
          </a:ln>
        </p:spPr>
      </p:pic>
      <p:pic>
        <p:nvPicPr>
          <p:cNvPr id="390" name="Google Shape;390;p14"/>
          <p:cNvPicPr preferRelativeResize="0"/>
          <p:nvPr/>
        </p:nvPicPr>
        <p:blipFill rotWithShape="1">
          <a:blip r:embed="rId5">
            <a:alphaModFix/>
          </a:blip>
          <a:srcRect b="43846" l="24590" r="62776" t="39340"/>
          <a:stretch/>
        </p:blipFill>
        <p:spPr>
          <a:xfrm>
            <a:off x="2653711" y="2370575"/>
            <a:ext cx="1379313" cy="1371600"/>
          </a:xfrm>
          <a:prstGeom prst="ellipse">
            <a:avLst/>
          </a:prstGeom>
          <a:noFill/>
          <a:ln>
            <a:noFill/>
          </a:ln>
        </p:spPr>
      </p:pic>
      <p:sp>
        <p:nvSpPr>
          <p:cNvPr id="391" name="Google Shape;391;p14"/>
          <p:cNvSpPr txBox="1"/>
          <p:nvPr/>
        </p:nvSpPr>
        <p:spPr>
          <a:xfrm>
            <a:off x="4771973" y="2730395"/>
            <a:ext cx="85953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00">
                <a:solidFill>
                  <a:schemeClr val="lt1"/>
                </a:solidFill>
                <a:latin typeface="Arial Narrow"/>
                <a:ea typeface="Arial Narrow"/>
                <a:cs typeface="Arial Narrow"/>
                <a:sym typeface="Arial Narrow"/>
              </a:rPr>
              <a:t>JWST</a:t>
            </a:r>
            <a:endParaRPr/>
          </a:p>
          <a:p>
            <a:pPr indent="0" lvl="0" marL="0" marR="0" rtl="0" algn="ctr">
              <a:spcBef>
                <a:spcPts val="0"/>
              </a:spcBef>
              <a:spcAft>
                <a:spcPts val="0"/>
              </a:spcAft>
              <a:buNone/>
            </a:pPr>
            <a:r>
              <a:rPr b="1" lang="en-US" sz="1000">
                <a:solidFill>
                  <a:schemeClr val="lt1"/>
                </a:solidFill>
                <a:latin typeface="Arial Narrow"/>
                <a:ea typeface="Arial Narrow"/>
                <a:cs typeface="Arial Narrow"/>
                <a:sym typeface="Arial Narrow"/>
              </a:rPr>
              <a:t>Luvoir/HabEx</a:t>
            </a:r>
            <a:endParaRPr b="1" sz="1000">
              <a:solidFill>
                <a:schemeClr val="lt1"/>
              </a:solidFill>
              <a:latin typeface="Arial Narrow"/>
              <a:ea typeface="Arial Narrow"/>
              <a:cs typeface="Arial Narrow"/>
              <a:sym typeface="Arial Narrow"/>
            </a:endParaRPr>
          </a:p>
        </p:txBody>
      </p:sp>
      <p:sp>
        <p:nvSpPr>
          <p:cNvPr id="392" name="Google Shape;392;p14"/>
          <p:cNvSpPr txBox="1"/>
          <p:nvPr/>
        </p:nvSpPr>
        <p:spPr>
          <a:xfrm>
            <a:off x="5798804" y="3141790"/>
            <a:ext cx="76815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lt1"/>
                </a:solidFill>
                <a:latin typeface="Arial Narrow"/>
                <a:ea typeface="Arial Narrow"/>
                <a:cs typeface="Arial Narrow"/>
                <a:sym typeface="Arial Narrow"/>
              </a:rPr>
              <a:t>OSIRIS REx</a:t>
            </a:r>
            <a:endParaRPr b="1" sz="1000">
              <a:solidFill>
                <a:schemeClr val="lt1"/>
              </a:solidFill>
              <a:latin typeface="Arial Narrow"/>
              <a:ea typeface="Arial Narrow"/>
              <a:cs typeface="Arial Narrow"/>
              <a:sym typeface="Arial Narrow"/>
            </a:endParaRPr>
          </a:p>
        </p:txBody>
      </p:sp>
      <p:sp>
        <p:nvSpPr>
          <p:cNvPr id="393" name="Google Shape;393;p14"/>
          <p:cNvSpPr txBox="1"/>
          <p:nvPr/>
        </p:nvSpPr>
        <p:spPr>
          <a:xfrm>
            <a:off x="6788089" y="2767631"/>
            <a:ext cx="86433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00">
                <a:solidFill>
                  <a:schemeClr val="lt1"/>
                </a:solidFill>
                <a:latin typeface="Arial Narrow"/>
                <a:ea typeface="Arial Narrow"/>
                <a:cs typeface="Arial Narrow"/>
                <a:sym typeface="Arial Narrow"/>
              </a:rPr>
              <a:t>Perseverance</a:t>
            </a:r>
            <a:endParaRPr/>
          </a:p>
          <a:p>
            <a:pPr indent="0" lvl="0" marL="0" marR="0" rtl="0" algn="ctr">
              <a:spcBef>
                <a:spcPts val="0"/>
              </a:spcBef>
              <a:spcAft>
                <a:spcPts val="0"/>
              </a:spcAft>
              <a:buNone/>
            </a:pPr>
            <a:r>
              <a:rPr b="1" lang="en-US" sz="1000">
                <a:solidFill>
                  <a:schemeClr val="lt1"/>
                </a:solidFill>
                <a:latin typeface="Arial Narrow"/>
                <a:ea typeface="Arial Narrow"/>
                <a:cs typeface="Arial Narrow"/>
                <a:sym typeface="Arial Narrow"/>
              </a:rPr>
              <a:t>Mars Sample</a:t>
            </a:r>
            <a:endParaRPr/>
          </a:p>
          <a:p>
            <a:pPr indent="0" lvl="0" marL="0" marR="0" rtl="0" algn="ctr">
              <a:spcBef>
                <a:spcPts val="0"/>
              </a:spcBef>
              <a:spcAft>
                <a:spcPts val="0"/>
              </a:spcAft>
              <a:buNone/>
            </a:pPr>
            <a:r>
              <a:rPr b="1" lang="en-US" sz="1000">
                <a:solidFill>
                  <a:schemeClr val="lt1"/>
                </a:solidFill>
                <a:latin typeface="Arial Narrow"/>
                <a:ea typeface="Arial Narrow"/>
                <a:cs typeface="Arial Narrow"/>
                <a:sym typeface="Arial Narrow"/>
              </a:rPr>
              <a:t>Return</a:t>
            </a:r>
            <a:endParaRPr/>
          </a:p>
        </p:txBody>
      </p:sp>
      <p:grpSp>
        <p:nvGrpSpPr>
          <p:cNvPr id="394" name="Google Shape;394;p14"/>
          <p:cNvGrpSpPr/>
          <p:nvPr/>
        </p:nvGrpSpPr>
        <p:grpSpPr>
          <a:xfrm>
            <a:off x="4394862" y="3478326"/>
            <a:ext cx="843001" cy="822960"/>
            <a:chOff x="6441416" y="4591819"/>
            <a:chExt cx="843001" cy="822960"/>
          </a:xfrm>
        </p:grpSpPr>
        <p:pic>
          <p:nvPicPr>
            <p:cNvPr descr="A picture containing transport, astronomical object, moon, outer space&#10;&#10;Description automatically generated" id="395" name="Google Shape;395;p14"/>
            <p:cNvPicPr preferRelativeResize="0"/>
            <p:nvPr/>
          </p:nvPicPr>
          <p:blipFill rotWithShape="1">
            <a:blip r:embed="rId8">
              <a:alphaModFix/>
            </a:blip>
            <a:srcRect b="0" l="0" r="0" t="0"/>
            <a:stretch/>
          </p:blipFill>
          <p:spPr>
            <a:xfrm>
              <a:off x="6448533" y="4591819"/>
              <a:ext cx="822960" cy="822960"/>
            </a:xfrm>
            <a:prstGeom prst="ellipse">
              <a:avLst/>
            </a:prstGeom>
            <a:noFill/>
            <a:ln>
              <a:noFill/>
            </a:ln>
          </p:spPr>
        </p:pic>
        <p:sp>
          <p:nvSpPr>
            <p:cNvPr id="396" name="Google Shape;396;p14"/>
            <p:cNvSpPr txBox="1"/>
            <p:nvPr/>
          </p:nvSpPr>
          <p:spPr>
            <a:xfrm>
              <a:off x="6441416" y="4942162"/>
              <a:ext cx="8430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Arial Narrow"/>
                  <a:ea typeface="Arial Narrow"/>
                  <a:cs typeface="Arial Narrow"/>
                  <a:sym typeface="Arial Narrow"/>
                </a:rPr>
                <a:t>Enceladus Orbilander</a:t>
              </a:r>
              <a:endParaRPr sz="800">
                <a:solidFill>
                  <a:schemeClr val="lt1"/>
                </a:solidFill>
                <a:latin typeface="Arial Narrow"/>
                <a:ea typeface="Arial Narrow"/>
                <a:cs typeface="Arial Narrow"/>
                <a:sym typeface="Arial Narrow"/>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
          <p:cNvSpPr/>
          <p:nvPr/>
        </p:nvSpPr>
        <p:spPr>
          <a:xfrm>
            <a:off x="131184" y="2126707"/>
            <a:ext cx="5798287" cy="12311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50">
                <a:solidFill>
                  <a:schemeClr val="lt1"/>
                </a:solidFill>
                <a:latin typeface="Arial"/>
                <a:ea typeface="Arial"/>
                <a:cs typeface="Arial"/>
                <a:sym typeface="Arial"/>
              </a:rPr>
              <a:t>A community </a:t>
            </a:r>
            <a:r>
              <a:rPr lang="en-US" sz="1850">
                <a:solidFill>
                  <a:schemeClr val="lt1"/>
                </a:solidFill>
                <a:latin typeface="Arial"/>
                <a:ea typeface="Arial"/>
                <a:cs typeface="Arial"/>
                <a:sym typeface="Arial"/>
              </a:rPr>
              <a:t>dedicated to understanding life-planet co-evolution recorded in the rock record, in biodiversity, in genome databases, and modeled </a:t>
            </a:r>
            <a:r>
              <a:rPr i="1" lang="en-US" sz="1850">
                <a:solidFill>
                  <a:schemeClr val="lt1"/>
                </a:solidFill>
                <a:latin typeface="Arial"/>
                <a:ea typeface="Arial"/>
                <a:cs typeface="Arial"/>
                <a:sym typeface="Arial"/>
              </a:rPr>
              <a:t>in silico</a:t>
            </a:r>
            <a:r>
              <a:rPr lang="en-US" sz="1850">
                <a:solidFill>
                  <a:schemeClr val="lt1"/>
                </a:solidFill>
                <a:latin typeface="Arial"/>
                <a:ea typeface="Arial"/>
                <a:cs typeface="Arial"/>
                <a:sym typeface="Arial"/>
              </a:rPr>
              <a:t> or by lab proxy studies.   </a:t>
            </a:r>
            <a:endParaRPr/>
          </a:p>
        </p:txBody>
      </p:sp>
      <p:sp>
        <p:nvSpPr>
          <p:cNvPr id="230" name="Google Shape;230;p2"/>
          <p:cNvSpPr txBox="1"/>
          <p:nvPr/>
        </p:nvSpPr>
        <p:spPr>
          <a:xfrm>
            <a:off x="131184" y="3375836"/>
            <a:ext cx="5798287" cy="31162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50">
                <a:solidFill>
                  <a:schemeClr val="lt1"/>
                </a:solidFill>
                <a:latin typeface="Arial"/>
                <a:ea typeface="Arial"/>
                <a:cs typeface="Arial"/>
                <a:sym typeface="Arial"/>
              </a:rPr>
              <a:t>A community </a:t>
            </a:r>
            <a:r>
              <a:rPr lang="en-US" sz="1850">
                <a:solidFill>
                  <a:schemeClr val="lt1"/>
                </a:solidFill>
                <a:latin typeface="Arial"/>
                <a:ea typeface="Arial"/>
                <a:cs typeface="Arial"/>
                <a:sym typeface="Arial"/>
              </a:rPr>
              <a:t>that will develop a science of living worlds by viewing life-planet co-evolution through one lens asking: </a:t>
            </a:r>
            <a:r>
              <a:rPr i="1" lang="en-US" sz="1850">
                <a:solidFill>
                  <a:schemeClr val="lt1"/>
                </a:solidFill>
                <a:latin typeface="Arial"/>
                <a:ea typeface="Arial"/>
                <a:cs typeface="Arial"/>
                <a:sym typeface="Arial"/>
              </a:rPr>
              <a:t>What environmental pressures, biological mechanisms, and evolutionary opportunities</a:t>
            </a:r>
            <a:r>
              <a:rPr lang="en-US" sz="1850">
                <a:solidFill>
                  <a:schemeClr val="lt1"/>
                </a:solidFill>
                <a:latin typeface="Arial"/>
                <a:ea typeface="Arial"/>
                <a:cs typeface="Arial"/>
                <a:sym typeface="Arial"/>
              </a:rPr>
              <a:t>:</a:t>
            </a:r>
            <a:endParaRPr/>
          </a:p>
          <a:p>
            <a:pPr indent="-342900" lvl="0" marL="342900" marR="0" rtl="0" algn="l">
              <a:spcBef>
                <a:spcPts val="600"/>
              </a:spcBef>
              <a:spcAft>
                <a:spcPts val="0"/>
              </a:spcAft>
              <a:buClr>
                <a:schemeClr val="lt1"/>
              </a:buClr>
              <a:buSzPts val="1850"/>
              <a:buFont typeface="Calibri"/>
              <a:buAutoNum type="arabicParenR"/>
            </a:pPr>
            <a:r>
              <a:rPr i="1" lang="en-US" sz="1850" u="none" strike="noStrike">
                <a:solidFill>
                  <a:schemeClr val="lt1"/>
                </a:solidFill>
                <a:latin typeface="Arial"/>
                <a:ea typeface="Arial"/>
                <a:cs typeface="Arial"/>
                <a:sym typeface="Arial"/>
              </a:rPr>
              <a:t>gave rise to cellular life?</a:t>
            </a:r>
            <a:endParaRPr sz="1850" u="none" strike="noStrike">
              <a:solidFill>
                <a:schemeClr val="lt1"/>
              </a:solidFill>
              <a:latin typeface="Arial"/>
              <a:ea typeface="Arial"/>
              <a:cs typeface="Arial"/>
              <a:sym typeface="Arial"/>
            </a:endParaRPr>
          </a:p>
          <a:p>
            <a:pPr indent="-342900" lvl="0" marL="342900" marR="0" rtl="0" algn="l">
              <a:spcBef>
                <a:spcPts val="1000"/>
              </a:spcBef>
              <a:spcAft>
                <a:spcPts val="0"/>
              </a:spcAft>
              <a:buClr>
                <a:schemeClr val="lt1"/>
              </a:buClr>
              <a:buSzPts val="1850"/>
              <a:buFont typeface="Calibri"/>
              <a:buAutoNum type="arabicParenR"/>
            </a:pPr>
            <a:r>
              <a:rPr i="1" lang="en-US" sz="1850" u="none" strike="noStrike">
                <a:solidFill>
                  <a:schemeClr val="lt1"/>
                </a:solidFill>
                <a:latin typeface="Arial"/>
                <a:ea typeface="Arial"/>
                <a:cs typeface="Arial"/>
                <a:sym typeface="Arial"/>
              </a:rPr>
              <a:t>caused life to expand to planetary scale?</a:t>
            </a:r>
            <a:endParaRPr sz="1850" u="none" strike="noStrike">
              <a:solidFill>
                <a:schemeClr val="lt1"/>
              </a:solidFill>
              <a:latin typeface="Arial"/>
              <a:ea typeface="Arial"/>
              <a:cs typeface="Arial"/>
              <a:sym typeface="Arial"/>
            </a:endParaRPr>
          </a:p>
          <a:p>
            <a:pPr indent="-342900" lvl="0" marL="342900" marR="0" rtl="0" algn="l">
              <a:spcBef>
                <a:spcPts val="1000"/>
              </a:spcBef>
              <a:spcAft>
                <a:spcPts val="0"/>
              </a:spcAft>
              <a:buClr>
                <a:schemeClr val="lt1"/>
              </a:buClr>
              <a:buSzPts val="1850"/>
              <a:buFont typeface="Calibri"/>
              <a:buAutoNum type="arabicParenR"/>
            </a:pPr>
            <a:r>
              <a:rPr i="1" lang="en-US" sz="1850" u="none" strike="noStrike">
                <a:solidFill>
                  <a:schemeClr val="lt1"/>
                </a:solidFill>
                <a:latin typeface="Arial"/>
                <a:ea typeface="Arial"/>
                <a:cs typeface="Arial"/>
                <a:sym typeface="Arial"/>
              </a:rPr>
              <a:t>led to the emergence of eukaryotes?</a:t>
            </a:r>
            <a:endParaRPr sz="1850" u="none" strike="noStrike">
              <a:solidFill>
                <a:schemeClr val="lt1"/>
              </a:solidFill>
              <a:latin typeface="Arial"/>
              <a:ea typeface="Arial"/>
              <a:cs typeface="Arial"/>
              <a:sym typeface="Arial"/>
            </a:endParaRPr>
          </a:p>
          <a:p>
            <a:pPr indent="-342900" lvl="0" marL="342900" marR="0" rtl="0" algn="l">
              <a:spcBef>
                <a:spcPts val="1000"/>
              </a:spcBef>
              <a:spcAft>
                <a:spcPts val="0"/>
              </a:spcAft>
              <a:buClr>
                <a:schemeClr val="lt1"/>
              </a:buClr>
              <a:buSzPts val="1850"/>
              <a:buFont typeface="Calibri"/>
              <a:buAutoNum type="arabicParenR"/>
            </a:pPr>
            <a:r>
              <a:rPr i="1" lang="en-US" sz="1850" u="none" strike="noStrike">
                <a:solidFill>
                  <a:schemeClr val="lt1"/>
                </a:solidFill>
                <a:latin typeface="Arial"/>
                <a:ea typeface="Arial"/>
                <a:cs typeface="Arial"/>
                <a:sym typeface="Arial"/>
              </a:rPr>
              <a:t>favored the transition from single cells to multicellularity?</a:t>
            </a:r>
            <a:r>
              <a:rPr lang="en-US" sz="1850" u="none" strike="noStrike">
                <a:solidFill>
                  <a:schemeClr val="lt1"/>
                </a:solidFill>
                <a:latin typeface="Arial"/>
                <a:ea typeface="Arial"/>
                <a:cs typeface="Arial"/>
                <a:sym typeface="Arial"/>
              </a:rPr>
              <a:t> </a:t>
            </a:r>
            <a:endParaRPr/>
          </a:p>
        </p:txBody>
      </p:sp>
      <p:pic>
        <p:nvPicPr>
          <p:cNvPr id="231" name="Google Shape;231;p2"/>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232" name="Google Shape;232;p2"/>
          <p:cNvSpPr txBox="1"/>
          <p:nvPr/>
        </p:nvSpPr>
        <p:spPr>
          <a:xfrm>
            <a:off x="6160930" y="160196"/>
            <a:ext cx="4063656" cy="769441"/>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Who are we?</a:t>
            </a:r>
            <a:endParaRPr b="1" sz="4400">
              <a:solidFill>
                <a:srgbClr val="000000"/>
              </a:solidFill>
              <a:latin typeface="Times New Roman"/>
              <a:ea typeface="Times New Roman"/>
              <a:cs typeface="Times New Roman"/>
              <a:sym typeface="Times New Roman"/>
            </a:endParaRPr>
          </a:p>
        </p:txBody>
      </p:sp>
      <p:grpSp>
        <p:nvGrpSpPr>
          <p:cNvPr id="233" name="Google Shape;233;p2"/>
          <p:cNvGrpSpPr/>
          <p:nvPr/>
        </p:nvGrpSpPr>
        <p:grpSpPr>
          <a:xfrm>
            <a:off x="6160930" y="1074784"/>
            <a:ext cx="5765113" cy="3137109"/>
            <a:chOff x="6618130" y="1074784"/>
            <a:chExt cx="5765113" cy="3137109"/>
          </a:xfrm>
        </p:grpSpPr>
        <p:sp>
          <p:nvSpPr>
            <p:cNvPr id="234" name="Google Shape;234;p2"/>
            <p:cNvSpPr/>
            <p:nvPr/>
          </p:nvSpPr>
          <p:spPr>
            <a:xfrm>
              <a:off x="6618130" y="2126707"/>
              <a:ext cx="5381886" cy="20851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50">
                  <a:solidFill>
                    <a:schemeClr val="lt1"/>
                  </a:solidFill>
                  <a:latin typeface="Arial"/>
                  <a:ea typeface="Arial"/>
                  <a:cs typeface="Arial"/>
                  <a:sym typeface="Arial"/>
                </a:rPr>
                <a:t>To understand how major biological innovations shaped the evolutionary path of our integrated life-planet system. </a:t>
              </a:r>
              <a:endParaRPr/>
            </a:p>
            <a:p>
              <a:pPr indent="0" lvl="0" marL="0" marR="0" rtl="0" algn="l">
                <a:spcBef>
                  <a:spcPts val="0"/>
                </a:spcBef>
                <a:spcAft>
                  <a:spcPts val="0"/>
                </a:spcAft>
                <a:buNone/>
              </a:pPr>
              <a:r>
                <a:t/>
              </a:r>
              <a:endParaRPr sz="1850">
                <a:solidFill>
                  <a:schemeClr val="lt1"/>
                </a:solidFill>
                <a:latin typeface="Arial"/>
                <a:ea typeface="Arial"/>
                <a:cs typeface="Arial"/>
                <a:sym typeface="Arial"/>
              </a:endParaRPr>
            </a:p>
            <a:p>
              <a:pPr indent="0" lvl="0" marL="0" marR="0" rtl="0" algn="l">
                <a:spcBef>
                  <a:spcPts val="0"/>
                </a:spcBef>
                <a:spcAft>
                  <a:spcPts val="0"/>
                </a:spcAft>
                <a:buNone/>
              </a:pPr>
              <a:r>
                <a:rPr lang="en-US" sz="1850">
                  <a:solidFill>
                    <a:schemeClr val="lt1"/>
                  </a:solidFill>
                  <a:latin typeface="Arial"/>
                  <a:ea typeface="Arial"/>
                  <a:cs typeface="Arial"/>
                  <a:sym typeface="Arial"/>
                </a:rPr>
                <a:t>To discern the rules of co-evolution so as to predict how life could evolve on worlds other than our own and inform how we search for it.</a:t>
              </a:r>
              <a:endParaRPr/>
            </a:p>
          </p:txBody>
        </p:sp>
        <p:sp>
          <p:nvSpPr>
            <p:cNvPr id="235" name="Google Shape;235;p2"/>
            <p:cNvSpPr txBox="1"/>
            <p:nvPr/>
          </p:nvSpPr>
          <p:spPr>
            <a:xfrm>
              <a:off x="6618130" y="1074784"/>
              <a:ext cx="5765113" cy="769441"/>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our goals?</a:t>
              </a:r>
              <a:endParaRPr b="1" sz="4400">
                <a:solidFill>
                  <a:srgbClr val="000000"/>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
          <p:cNvSpPr txBox="1"/>
          <p:nvPr/>
        </p:nvSpPr>
        <p:spPr>
          <a:xfrm>
            <a:off x="63500" y="1998043"/>
            <a:ext cx="7023099" cy="1508105"/>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2000">
                <a:solidFill>
                  <a:schemeClr val="lt1"/>
                </a:solidFill>
                <a:latin typeface="Arial"/>
                <a:ea typeface="Arial"/>
                <a:cs typeface="Arial"/>
                <a:sym typeface="Arial"/>
              </a:rPr>
              <a:t>co-Leads:</a:t>
            </a:r>
            <a:r>
              <a:rPr lang="en-US" sz="2000">
                <a:solidFill>
                  <a:schemeClr val="lt1"/>
                </a:solidFill>
                <a:latin typeface="Arial"/>
                <a:ea typeface="Arial"/>
                <a:cs typeface="Arial"/>
                <a:sym typeface="Arial"/>
              </a:rPr>
              <a:t> </a:t>
            </a:r>
            <a:endParaRPr sz="2000">
              <a:solidFill>
                <a:schemeClr val="lt1"/>
              </a:solidFill>
              <a:latin typeface="Times New Roman"/>
              <a:ea typeface="Times New Roman"/>
              <a:cs typeface="Times New Roman"/>
              <a:sym typeface="Times New Roman"/>
            </a:endParaRPr>
          </a:p>
          <a:p>
            <a:pPr indent="-228600" lvl="0" marL="228600" marR="0" rtl="0" algn="l">
              <a:spcBef>
                <a:spcPts val="0"/>
              </a:spcBef>
              <a:spcAft>
                <a:spcPts val="0"/>
              </a:spcAft>
              <a:buNone/>
            </a:pPr>
            <a:r>
              <a:rPr lang="en-US" sz="1800">
                <a:solidFill>
                  <a:schemeClr val="lt1"/>
                </a:solidFill>
                <a:latin typeface="Arial"/>
                <a:ea typeface="Arial"/>
                <a:cs typeface="Arial"/>
                <a:sym typeface="Arial"/>
              </a:rPr>
              <a:t>Ariel Anbar, Arizona State </a:t>
            </a:r>
            <a:endParaRPr/>
          </a:p>
          <a:p>
            <a:pPr indent="-228600" lvl="0" marL="228600" marR="0" rtl="0" algn="l">
              <a:spcBef>
                <a:spcPts val="0"/>
              </a:spcBef>
              <a:spcAft>
                <a:spcPts val="0"/>
              </a:spcAft>
              <a:buNone/>
            </a:pPr>
            <a:r>
              <a:rPr lang="en-US" sz="1800">
                <a:solidFill>
                  <a:schemeClr val="lt1"/>
                </a:solidFill>
                <a:latin typeface="Arial"/>
                <a:ea typeface="Arial"/>
                <a:cs typeface="Arial"/>
                <a:sym typeface="Arial"/>
              </a:rPr>
              <a:t>Mary Droser, UC-Riverside </a:t>
            </a:r>
            <a:endParaRPr/>
          </a:p>
          <a:p>
            <a:pPr indent="-228600" lvl="0" marL="228600" marR="0" rtl="0" algn="l">
              <a:spcBef>
                <a:spcPts val="0"/>
              </a:spcBef>
              <a:spcAft>
                <a:spcPts val="0"/>
              </a:spcAft>
              <a:buNone/>
            </a:pPr>
            <a:r>
              <a:rPr lang="en-US" sz="1800">
                <a:solidFill>
                  <a:schemeClr val="lt1"/>
                </a:solidFill>
                <a:latin typeface="Arial"/>
                <a:ea typeface="Arial"/>
                <a:cs typeface="Arial"/>
                <a:sym typeface="Arial"/>
              </a:rPr>
              <a:t>Betül Kaçar, UW-Madison </a:t>
            </a:r>
            <a:endParaRPr/>
          </a:p>
          <a:p>
            <a:pPr indent="-228600" lvl="0" marL="228600" marR="0" rtl="0" algn="l">
              <a:spcBef>
                <a:spcPts val="0"/>
              </a:spcBef>
              <a:spcAft>
                <a:spcPts val="0"/>
              </a:spcAft>
              <a:buNone/>
            </a:pPr>
            <a:r>
              <a:rPr lang="en-US" sz="1800">
                <a:solidFill>
                  <a:schemeClr val="lt1"/>
                </a:solidFill>
                <a:latin typeface="Arial"/>
                <a:ea typeface="Arial"/>
                <a:cs typeface="Arial"/>
                <a:sym typeface="Arial"/>
              </a:rPr>
              <a:t>Frank Rosenzweig, Georgia Tech</a:t>
            </a:r>
            <a:endParaRPr sz="1800">
              <a:solidFill>
                <a:srgbClr val="000000"/>
              </a:solidFill>
              <a:latin typeface="Times New Roman"/>
              <a:ea typeface="Times New Roman"/>
              <a:cs typeface="Times New Roman"/>
              <a:sym typeface="Times New Roman"/>
            </a:endParaRPr>
          </a:p>
        </p:txBody>
      </p:sp>
      <p:sp>
        <p:nvSpPr>
          <p:cNvPr id="242" name="Google Shape;242;p3"/>
          <p:cNvSpPr txBox="1"/>
          <p:nvPr/>
        </p:nvSpPr>
        <p:spPr>
          <a:xfrm>
            <a:off x="63501" y="3494010"/>
            <a:ext cx="6197600" cy="37240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Steering committee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Don</a:t>
            </a:r>
            <a:r>
              <a:rPr b="1" lang="en-US" sz="1800">
                <a:solidFill>
                  <a:schemeClr val="lt1"/>
                </a:solidFill>
                <a:latin typeface="Arial"/>
                <a:ea typeface="Arial"/>
                <a:cs typeface="Arial"/>
                <a:sym typeface="Arial"/>
              </a:rPr>
              <a:t> </a:t>
            </a:r>
            <a:r>
              <a:rPr lang="en-US" sz="1800">
                <a:solidFill>
                  <a:schemeClr val="lt1"/>
                </a:solidFill>
                <a:latin typeface="Arial"/>
                <a:ea typeface="Arial"/>
                <a:cs typeface="Arial"/>
                <a:sym typeface="Arial"/>
              </a:rPr>
              <a:t>Burke-Aguero, U Missouri</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lt1"/>
                </a:solidFill>
                <a:latin typeface="Arial"/>
                <a:ea typeface="Arial"/>
                <a:cs typeface="Arial"/>
                <a:sym typeface="Arial"/>
              </a:rPr>
              <a:t>Shelley Copley, CU Boulder</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lt1"/>
                </a:solidFill>
                <a:latin typeface="Arial"/>
                <a:ea typeface="Arial"/>
                <a:cs typeface="Arial"/>
                <a:sym typeface="Arial"/>
              </a:rPr>
              <a:t>Mark Ditzler, NASA Ames</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lt1"/>
                </a:solidFill>
                <a:latin typeface="Arial"/>
                <a:ea typeface="Arial"/>
                <a:cs typeface="Arial"/>
                <a:sym typeface="Arial"/>
              </a:rPr>
              <a:t>Ben Gill, Virginia Polytechnic</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Trinity Hamilton, U Minnesota</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lt1"/>
                </a:solidFill>
                <a:latin typeface="Arial"/>
                <a:ea typeface="Arial"/>
                <a:cs typeface="Arial"/>
                <a:sym typeface="Arial"/>
              </a:rPr>
              <a:t>Tim Lyons, UC Riverside</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lt1"/>
                </a:solidFill>
                <a:latin typeface="Arial"/>
                <a:ea typeface="Arial"/>
                <a:cs typeface="Arial"/>
                <a:sym typeface="Arial"/>
              </a:rPr>
              <a:t>Niki Parenteau, NASA Ames</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Cynthia Silveira, Univ Miami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Daniel Stolper, UC Berkeley </a:t>
            </a:r>
            <a:r>
              <a:rPr lang="en-US" sz="1800">
                <a:solidFill>
                  <a:srgbClr val="000000"/>
                </a:solidFill>
                <a:latin typeface="Arial"/>
                <a:ea typeface="Arial"/>
                <a:cs typeface="Arial"/>
                <a:sym typeface="Arial"/>
              </a:rPr>
              <a:t> </a:t>
            </a:r>
            <a:endParaRPr sz="1800">
              <a:solidFill>
                <a:schemeClr val="lt1"/>
              </a:solidFill>
              <a:latin typeface="Arial"/>
              <a:ea typeface="Arial"/>
              <a:cs typeface="Arial"/>
              <a:sym typeface="Arial"/>
            </a:endParaRPr>
          </a:p>
          <a:p>
            <a:pPr indent="0" lvl="0" marL="0" marR="0" rtl="0" algn="l">
              <a:spcBef>
                <a:spcPts val="0"/>
              </a:spcBef>
              <a:spcAft>
                <a:spcPts val="0"/>
              </a:spcAft>
              <a:buNone/>
            </a:pPr>
            <a:r>
              <a:rPr lang="en-US" sz="1800">
                <a:solidFill>
                  <a:schemeClr val="lt1"/>
                </a:solidFill>
                <a:latin typeface="Arial"/>
                <a:ea typeface="Arial"/>
                <a:cs typeface="Arial"/>
                <a:sym typeface="Arial"/>
              </a:rPr>
              <a:t>Steve Vance, JPL </a:t>
            </a:r>
            <a:endParaRPr/>
          </a:p>
          <a:p>
            <a:pPr indent="0" lvl="0" marL="0" marR="0" rtl="0" algn="l">
              <a:spcBef>
                <a:spcPts val="0"/>
              </a:spcBef>
              <a:spcAft>
                <a:spcPts val="0"/>
              </a:spcAft>
              <a:buNone/>
            </a:pPr>
            <a:r>
              <a:t/>
            </a:r>
            <a:endParaRPr sz="1800">
              <a:solidFill>
                <a:schemeClr val="dk1"/>
              </a:solidFill>
              <a:highlight>
                <a:srgbClr val="FFFF00"/>
              </a:highlight>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sp>
        <p:nvSpPr>
          <p:cNvPr id="243" name="Google Shape;243;p3"/>
          <p:cNvSpPr txBox="1"/>
          <p:nvPr/>
        </p:nvSpPr>
        <p:spPr>
          <a:xfrm>
            <a:off x="6210301" y="1987883"/>
            <a:ext cx="4063656" cy="677108"/>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2000">
                <a:solidFill>
                  <a:schemeClr val="lt1"/>
                </a:solidFill>
                <a:latin typeface="Arial"/>
                <a:ea typeface="Arial"/>
                <a:cs typeface="Arial"/>
                <a:sym typeface="Arial"/>
              </a:rPr>
              <a:t>NASA Point of contact</a:t>
            </a:r>
            <a:r>
              <a:rPr lang="en-US" sz="2000">
                <a:solidFill>
                  <a:schemeClr val="lt1"/>
                </a:solidFill>
                <a:latin typeface="Arial"/>
                <a:ea typeface="Arial"/>
                <a:cs typeface="Arial"/>
                <a:sym typeface="Arial"/>
              </a:rPr>
              <a:t>: </a:t>
            </a:r>
            <a:endParaRPr/>
          </a:p>
          <a:p>
            <a:pPr indent="-228600" lvl="0" marL="228600" marR="0" rtl="0" algn="l">
              <a:spcBef>
                <a:spcPts val="0"/>
              </a:spcBef>
              <a:spcAft>
                <a:spcPts val="0"/>
              </a:spcAft>
              <a:buNone/>
            </a:pPr>
            <a:r>
              <a:rPr lang="en-US" sz="1800">
                <a:solidFill>
                  <a:schemeClr val="lt1"/>
                </a:solidFill>
                <a:latin typeface="Arial"/>
                <a:ea typeface="Arial"/>
                <a:cs typeface="Arial"/>
                <a:sym typeface="Arial"/>
              </a:rPr>
              <a:t>Becky McCauley-Rench </a:t>
            </a:r>
            <a:endParaRPr/>
          </a:p>
        </p:txBody>
      </p:sp>
      <p:sp>
        <p:nvSpPr>
          <p:cNvPr id="244" name="Google Shape;244;p3"/>
          <p:cNvSpPr txBox="1"/>
          <p:nvPr/>
        </p:nvSpPr>
        <p:spPr>
          <a:xfrm>
            <a:off x="6210301" y="3483850"/>
            <a:ext cx="6115050" cy="28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Early career investigator committee, 2023</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Christina Buffo, Gatech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Jaime Cordova, UW-Madison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Bruno Cuevas, UW-Madison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Ethan Edmans, ASU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Brandon Hasty, ASU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Adam Hoffman, UCR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Charles Ross Lindsey, Gatech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Kathryn Rico, ASU </a:t>
            </a:r>
            <a:endParaRPr/>
          </a:p>
          <a:p>
            <a:pPr indent="0" lvl="0" marL="0" marR="0" rtl="0" algn="l">
              <a:spcBef>
                <a:spcPts val="0"/>
              </a:spcBef>
              <a:spcAft>
                <a:spcPts val="0"/>
              </a:spcAft>
              <a:buNone/>
            </a:pPr>
            <a:r>
              <a:rPr lang="en-US" sz="1800">
                <a:solidFill>
                  <a:schemeClr val="lt1"/>
                </a:solidFill>
                <a:latin typeface="Arial"/>
                <a:ea typeface="Arial"/>
                <a:cs typeface="Arial"/>
                <a:sym typeface="Arial"/>
              </a:rPr>
              <a:t>Rachel Surprenant , UCR</a:t>
            </a:r>
            <a:r>
              <a:rPr lang="en-US" sz="1800" u="sng">
                <a:solidFill>
                  <a:srgbClr val="0000FF"/>
                </a:solidFill>
                <a:latin typeface="Arial"/>
                <a:ea typeface="Arial"/>
                <a:cs typeface="Arial"/>
                <a:sym typeface="Arial"/>
                <a:hlinkClick r:id="rId3">
                  <a:extLst>
                    <a:ext uri="{A12FA001-AC4F-418D-AE19-62706E023703}">
                      <ahyp:hlinkClr val="tx"/>
                    </a:ext>
                  </a:extLst>
                </a:hlinkClick>
              </a:rPr>
              <a:t>r</a:t>
            </a:r>
            <a:endParaRPr sz="1800">
              <a:solidFill>
                <a:schemeClr val="dk1"/>
              </a:solidFill>
              <a:latin typeface="Calibri"/>
              <a:ea typeface="Calibri"/>
              <a:cs typeface="Calibri"/>
              <a:sym typeface="Calibri"/>
            </a:endParaRPr>
          </a:p>
        </p:txBody>
      </p:sp>
      <p:pic>
        <p:nvPicPr>
          <p:cNvPr id="245" name="Google Shape;245;p3"/>
          <p:cNvPicPr preferRelativeResize="0"/>
          <p:nvPr/>
        </p:nvPicPr>
        <p:blipFill rotWithShape="1">
          <a:blip r:embed="rId4">
            <a:alphaModFix/>
          </a:blip>
          <a:srcRect b="0" l="0" r="0" t="0"/>
          <a:stretch/>
        </p:blipFill>
        <p:spPr>
          <a:xfrm>
            <a:off x="131185" y="160196"/>
            <a:ext cx="5379930" cy="1829176"/>
          </a:xfrm>
          <a:prstGeom prst="rect">
            <a:avLst/>
          </a:prstGeom>
          <a:noFill/>
          <a:ln>
            <a:noFill/>
          </a:ln>
        </p:spPr>
      </p:pic>
      <p:sp>
        <p:nvSpPr>
          <p:cNvPr id="246" name="Google Shape;246;p3"/>
          <p:cNvSpPr txBox="1"/>
          <p:nvPr/>
        </p:nvSpPr>
        <p:spPr>
          <a:xfrm>
            <a:off x="6160930" y="160196"/>
            <a:ext cx="4063656" cy="769441"/>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Who are we?</a:t>
            </a:r>
            <a:endParaRPr b="1" sz="44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253" name="Google Shape;253;p4"/>
          <p:cNvSpPr txBox="1"/>
          <p:nvPr/>
        </p:nvSpPr>
        <p:spPr>
          <a:xfrm>
            <a:off x="0" y="2123658"/>
            <a:ext cx="5096764" cy="150018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1" lang="en-US" sz="3600">
                <a:solidFill>
                  <a:schemeClr val="lt1"/>
                </a:solidFill>
                <a:latin typeface="Calibri"/>
                <a:ea typeface="Calibri"/>
                <a:cs typeface="Calibri"/>
                <a:sym typeface="Calibri"/>
              </a:rPr>
              <a:t>From our Charter</a:t>
            </a:r>
            <a:endParaRPr sz="2400">
              <a:solidFill>
                <a:schemeClr val="lt1"/>
              </a:solidFill>
              <a:latin typeface="Calibri"/>
              <a:ea typeface="Calibri"/>
              <a:cs typeface="Calibri"/>
              <a:sym typeface="Calibri"/>
            </a:endParaRPr>
          </a:p>
        </p:txBody>
      </p:sp>
      <p:sp>
        <p:nvSpPr>
          <p:cNvPr id="254" name="Google Shape;254;p4"/>
          <p:cNvSpPr txBox="1"/>
          <p:nvPr/>
        </p:nvSpPr>
        <p:spPr>
          <a:xfrm>
            <a:off x="131186" y="2727486"/>
            <a:ext cx="5379930" cy="36625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chemeClr val="lt1"/>
                </a:solidFill>
                <a:latin typeface="Arial"/>
                <a:ea typeface="Arial"/>
                <a:cs typeface="Arial"/>
                <a:sym typeface="Arial"/>
              </a:rPr>
              <a:t>LIFE will bring together paleontologists and geobiologists, geochemists and biochemists, molecular biologists, and evolutionary biologists in an intellectual environment that is collegial and scientifically rigorous.</a:t>
            </a:r>
            <a:endParaRPr/>
          </a:p>
          <a:p>
            <a:pPr indent="0" lvl="0" marL="0" marR="0" rtl="0" algn="l">
              <a:spcBef>
                <a:spcPts val="0"/>
              </a:spcBef>
              <a:spcAft>
                <a:spcPts val="0"/>
              </a:spcAft>
              <a:buNone/>
            </a:pPr>
            <a:r>
              <a:t/>
            </a:r>
            <a:endParaRPr sz="1400">
              <a:solidFill>
                <a:schemeClr val="lt1"/>
              </a:solidFill>
              <a:latin typeface="Arial"/>
              <a:ea typeface="Arial"/>
              <a:cs typeface="Arial"/>
              <a:sym typeface="Arial"/>
            </a:endParaRPr>
          </a:p>
          <a:p>
            <a:pPr indent="0" lvl="0" marL="0" marR="0" rtl="0" algn="l">
              <a:spcBef>
                <a:spcPts val="0"/>
              </a:spcBef>
              <a:spcAft>
                <a:spcPts val="0"/>
              </a:spcAft>
              <a:buNone/>
            </a:pPr>
            <a:r>
              <a:t/>
            </a:r>
            <a:endParaRPr sz="400">
              <a:solidFill>
                <a:schemeClr val="lt1"/>
              </a:solidFill>
              <a:latin typeface="Arial"/>
              <a:ea typeface="Arial"/>
              <a:cs typeface="Arial"/>
              <a:sym typeface="Arial"/>
            </a:endParaRPr>
          </a:p>
          <a:p>
            <a:pPr indent="0" lvl="0" marL="0" marR="0" rtl="0" algn="l">
              <a:spcBef>
                <a:spcPts val="0"/>
              </a:spcBef>
              <a:spcAft>
                <a:spcPts val="0"/>
              </a:spcAft>
              <a:buNone/>
            </a:pPr>
            <a:r>
              <a:rPr lang="en-US" sz="1900">
                <a:solidFill>
                  <a:schemeClr val="lt1"/>
                </a:solidFill>
                <a:latin typeface="Arial"/>
                <a:ea typeface="Arial"/>
                <a:cs typeface="Arial"/>
                <a:sym typeface="Arial"/>
              </a:rPr>
              <a:t>We</a:t>
            </a:r>
            <a:r>
              <a:rPr i="1" lang="en-US" sz="1900">
                <a:solidFill>
                  <a:schemeClr val="lt1"/>
                </a:solidFill>
                <a:latin typeface="Arial"/>
                <a:ea typeface="Arial"/>
                <a:cs typeface="Arial"/>
                <a:sym typeface="Arial"/>
              </a:rPr>
              <a:t> </a:t>
            </a:r>
            <a:r>
              <a:rPr lang="en-US" sz="1900">
                <a:solidFill>
                  <a:schemeClr val="lt1"/>
                </a:solidFill>
                <a:latin typeface="Arial"/>
                <a:ea typeface="Arial"/>
                <a:cs typeface="Arial"/>
                <a:sym typeface="Arial"/>
              </a:rPr>
              <a:t>welcome theoreticians and experimentalists investigating evolution of catalysts, pathways, networks, and compartments across scales from macromolecules to ecosystems in ways that inform the search for past and presently inhabited worlds and their biosignatures. </a:t>
            </a:r>
            <a:endParaRPr sz="1900">
              <a:solidFill>
                <a:schemeClr val="lt1"/>
              </a:solidFill>
              <a:latin typeface="Times New Roman"/>
              <a:ea typeface="Times New Roman"/>
              <a:cs typeface="Times New Roman"/>
              <a:sym typeface="Times New Roman"/>
            </a:endParaRPr>
          </a:p>
        </p:txBody>
      </p:sp>
      <p:sp>
        <p:nvSpPr>
          <p:cNvPr id="255" name="Google Shape;255;p4"/>
          <p:cNvSpPr txBox="1"/>
          <p:nvPr/>
        </p:nvSpPr>
        <p:spPr>
          <a:xfrm>
            <a:off x="6213094" y="2123658"/>
            <a:ext cx="61531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Outreach</a:t>
            </a:r>
            <a:endParaRPr b="1" sz="3600">
              <a:solidFill>
                <a:schemeClr val="lt1"/>
              </a:solidFill>
              <a:latin typeface="Times New Roman"/>
              <a:ea typeface="Times New Roman"/>
              <a:cs typeface="Times New Roman"/>
              <a:sym typeface="Times New Roman"/>
            </a:endParaRPr>
          </a:p>
        </p:txBody>
      </p:sp>
      <p:sp>
        <p:nvSpPr>
          <p:cNvPr id="256" name="Google Shape;256;p4"/>
          <p:cNvSpPr txBox="1"/>
          <p:nvPr/>
        </p:nvSpPr>
        <p:spPr>
          <a:xfrm>
            <a:off x="6213094" y="2783581"/>
            <a:ext cx="5978906" cy="1029449"/>
          </a:xfrm>
          <a:prstGeom prst="rect">
            <a:avLst/>
          </a:prstGeom>
          <a:noFill/>
          <a:ln>
            <a:noFill/>
          </a:ln>
        </p:spPr>
        <p:txBody>
          <a:bodyPr anchorCtr="0" anchor="t" bIns="45700" lIns="91425" spcFirstLastPara="1" rIns="91425" wrap="square" tIns="45700">
            <a:spAutoFit/>
          </a:bodyPr>
          <a:lstStyle/>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Presence at AbGradCon 2023 </a:t>
            </a:r>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6 Session Proposals to AbSciCon 2024</a:t>
            </a:r>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Seminar series</a:t>
            </a:r>
            <a:endParaRPr sz="1900">
              <a:solidFill>
                <a:schemeClr val="lt1"/>
              </a:solidFill>
              <a:latin typeface="Arial"/>
              <a:ea typeface="Arial"/>
              <a:cs typeface="Arial"/>
              <a:sym typeface="Arial"/>
            </a:endParaRPr>
          </a:p>
        </p:txBody>
      </p:sp>
      <p:sp>
        <p:nvSpPr>
          <p:cNvPr id="257" name="Google Shape;257;p4"/>
          <p:cNvSpPr txBox="1"/>
          <p:nvPr/>
        </p:nvSpPr>
        <p:spPr>
          <a:xfrm>
            <a:off x="6144805" y="142240"/>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5"/>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264" name="Google Shape;264;p5"/>
          <p:cNvSpPr txBox="1"/>
          <p:nvPr/>
        </p:nvSpPr>
        <p:spPr>
          <a:xfrm>
            <a:off x="131185" y="2230438"/>
            <a:ext cx="5379930" cy="462756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1" lang="en-US" sz="3600">
                <a:solidFill>
                  <a:schemeClr val="lt1"/>
                </a:solidFill>
                <a:latin typeface="Calibri"/>
                <a:ea typeface="Calibri"/>
                <a:cs typeface="Calibri"/>
                <a:sym typeface="Calibri"/>
              </a:rPr>
              <a:t>LIFE RCN Speaker series</a:t>
            </a:r>
            <a:endParaRPr/>
          </a:p>
          <a:p>
            <a:pPr indent="0" lvl="0" marL="0" marR="0" rtl="0" algn="l">
              <a:lnSpc>
                <a:spcPct val="90000"/>
              </a:lnSpc>
              <a:spcBef>
                <a:spcPts val="1000"/>
              </a:spcBef>
              <a:spcAft>
                <a:spcPts val="0"/>
              </a:spcAft>
              <a:buClr>
                <a:schemeClr val="lt1"/>
              </a:buClr>
              <a:buSzPts val="1900"/>
              <a:buFont typeface="Arial"/>
              <a:buNone/>
            </a:pPr>
            <a:r>
              <a:rPr lang="en-US" sz="1900">
                <a:solidFill>
                  <a:schemeClr val="lt1"/>
                </a:solidFill>
                <a:latin typeface="Arial"/>
                <a:ea typeface="Arial"/>
                <a:cs typeface="Arial"/>
                <a:sym typeface="Arial"/>
              </a:rPr>
              <a:t>Led by Early Career Committee</a:t>
            </a:r>
            <a:endParaRPr/>
          </a:p>
          <a:p>
            <a:pPr indent="0" lvl="0" marL="0" marR="0" rtl="0" algn="l">
              <a:lnSpc>
                <a:spcPct val="100000"/>
              </a:lnSpc>
              <a:spcBef>
                <a:spcPts val="1000"/>
              </a:spcBef>
              <a:spcAft>
                <a:spcPts val="0"/>
              </a:spcAft>
              <a:buClr>
                <a:schemeClr val="lt1"/>
              </a:buClr>
              <a:buSzPts val="1900"/>
              <a:buFont typeface="Arial"/>
              <a:buNone/>
            </a:pPr>
            <a:r>
              <a:rPr lang="en-US" sz="1900">
                <a:solidFill>
                  <a:schemeClr val="lt1"/>
                </a:solidFill>
                <a:latin typeface="Arial"/>
                <a:ea typeface="Arial"/>
                <a:cs typeface="Arial"/>
                <a:sym typeface="Arial"/>
              </a:rPr>
              <a:t>Showcases research by leaders and emerging leaders in Astrobiology. </a:t>
            </a:r>
            <a:endParaRPr/>
          </a:p>
          <a:p>
            <a:pPr indent="0" lvl="0" marL="0" marR="0" rtl="0" algn="l">
              <a:lnSpc>
                <a:spcPct val="100000"/>
              </a:lnSpc>
              <a:spcBef>
                <a:spcPts val="1000"/>
              </a:spcBef>
              <a:spcAft>
                <a:spcPts val="0"/>
              </a:spcAft>
              <a:buClr>
                <a:schemeClr val="lt1"/>
              </a:buClr>
              <a:buSzPts val="1900"/>
              <a:buFont typeface="Arial"/>
              <a:buNone/>
            </a:pPr>
            <a:r>
              <a:rPr lang="en-US" sz="1900">
                <a:solidFill>
                  <a:schemeClr val="lt1"/>
                </a:solidFill>
                <a:latin typeface="Arial"/>
                <a:ea typeface="Arial"/>
                <a:cs typeface="Arial"/>
                <a:sym typeface="Arial"/>
              </a:rPr>
              <a:t>1</a:t>
            </a:r>
            <a:r>
              <a:rPr baseline="30000" lang="en-US" sz="1900">
                <a:solidFill>
                  <a:schemeClr val="lt1"/>
                </a:solidFill>
                <a:latin typeface="Arial"/>
                <a:ea typeface="Arial"/>
                <a:cs typeface="Arial"/>
                <a:sym typeface="Arial"/>
              </a:rPr>
              <a:t>st</a:t>
            </a:r>
            <a:r>
              <a:rPr lang="en-US" sz="1900">
                <a:solidFill>
                  <a:schemeClr val="lt1"/>
                </a:solidFill>
                <a:latin typeface="Arial"/>
                <a:ea typeface="Arial"/>
                <a:cs typeface="Arial"/>
                <a:sym typeface="Arial"/>
              </a:rPr>
              <a:t> Monday of the month,1-2 pm EST, live-streamed 30-40 min talks followed by moderated Q&amp;A. </a:t>
            </a:r>
            <a:endParaRPr/>
          </a:p>
          <a:p>
            <a:pPr indent="0" lvl="0" marL="0" marR="0" rtl="0" algn="l">
              <a:lnSpc>
                <a:spcPct val="100000"/>
              </a:lnSpc>
              <a:spcBef>
                <a:spcPts val="1000"/>
              </a:spcBef>
              <a:spcAft>
                <a:spcPts val="0"/>
              </a:spcAft>
              <a:buClr>
                <a:schemeClr val="lt1"/>
              </a:buClr>
              <a:buSzPts val="1900"/>
              <a:buFont typeface="Arial"/>
              <a:buNone/>
            </a:pPr>
            <a:r>
              <a:rPr lang="en-US" sz="1900">
                <a:solidFill>
                  <a:schemeClr val="lt1"/>
                </a:solidFill>
                <a:latin typeface="Arial"/>
                <a:ea typeface="Arial"/>
                <a:cs typeface="Arial"/>
                <a:sym typeface="Arial"/>
              </a:rPr>
              <a:t>Open to all who share an interest in Earth-life co-evolution from early cells to multicellularity. </a:t>
            </a:r>
            <a:endParaRPr sz="1900">
              <a:solidFill>
                <a:srgbClr val="DBDBDB"/>
              </a:solidFill>
              <a:latin typeface="Calibri"/>
              <a:ea typeface="Calibri"/>
              <a:cs typeface="Calibri"/>
              <a:sym typeface="Calibri"/>
            </a:endParaRPr>
          </a:p>
        </p:txBody>
      </p:sp>
      <p:graphicFrame>
        <p:nvGraphicFramePr>
          <p:cNvPr id="265" name="Google Shape;265;p5"/>
          <p:cNvGraphicFramePr/>
          <p:nvPr/>
        </p:nvGraphicFramePr>
        <p:xfrm>
          <a:off x="5727699" y="2263734"/>
          <a:ext cx="3000000" cy="3000000"/>
        </p:xfrm>
        <a:graphic>
          <a:graphicData uri="http://schemas.openxmlformats.org/drawingml/2006/table">
            <a:tbl>
              <a:tblPr bandRow="1" firstRow="1">
                <a:noFill/>
                <a:tableStyleId>{7A2413FC-97A2-45FA-83CF-4415AB2662C1}</a:tableStyleId>
              </a:tblPr>
              <a:tblGrid>
                <a:gridCol w="985100"/>
                <a:gridCol w="2913325"/>
                <a:gridCol w="2540875"/>
              </a:tblGrid>
              <a:tr h="370850">
                <a:tc>
                  <a:txBody>
                    <a:bodyPr/>
                    <a:lstStyle/>
                    <a:p>
                      <a:pPr indent="0" lvl="0" marL="0" marR="0" rtl="0" algn="ctr">
                        <a:spcBef>
                          <a:spcPts val="0"/>
                        </a:spcBef>
                        <a:spcAft>
                          <a:spcPts val="0"/>
                        </a:spcAft>
                        <a:buNone/>
                      </a:pPr>
                      <a:r>
                        <a:rPr lang="en-US" sz="2800" u="none" cap="none" strike="noStrike"/>
                        <a:t>Date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2800" u="none" cap="none" strike="noStrike"/>
                        <a:t>Speaker</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2800" u="none" cap="none" strike="noStrike"/>
                        <a:t>Field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r>
              <a:tr h="370850">
                <a:tc>
                  <a:txBody>
                    <a:bodyPr/>
                    <a:lstStyle/>
                    <a:p>
                      <a:pPr indent="0" lvl="0" marL="0" marR="0" rtl="0" algn="ctr">
                        <a:spcBef>
                          <a:spcPts val="0"/>
                        </a:spcBef>
                        <a:spcAft>
                          <a:spcPts val="0"/>
                        </a:spcAft>
                        <a:buNone/>
                      </a:pPr>
                      <a:r>
                        <a:rPr lang="en-US" sz="1900" u="none" cap="none" strike="noStrike">
                          <a:solidFill>
                            <a:schemeClr val="lt1"/>
                          </a:solidFill>
                        </a:rPr>
                        <a:t>5 June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Maria Rebolleda Gomez,</a:t>
                      </a:r>
                      <a:endParaRPr/>
                    </a:p>
                    <a:p>
                      <a:pPr indent="0" lvl="0" marL="0" marR="0" rtl="0" algn="ctr">
                        <a:spcBef>
                          <a:spcPts val="0"/>
                        </a:spcBef>
                        <a:spcAft>
                          <a:spcPts val="0"/>
                        </a:spcAft>
                        <a:buNone/>
                      </a:pPr>
                      <a:r>
                        <a:rPr lang="en-US" sz="1900" u="none" cap="none" strike="noStrike">
                          <a:solidFill>
                            <a:schemeClr val="lt1"/>
                          </a:solidFill>
                        </a:rPr>
                        <a:t>UC Irvine</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Microbial Communities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r>
              <a:tr h="370850">
                <a:tc>
                  <a:txBody>
                    <a:bodyPr/>
                    <a:lstStyle/>
                    <a:p>
                      <a:pPr indent="0" lvl="0" marL="0" marR="0" rtl="0" algn="ctr">
                        <a:spcBef>
                          <a:spcPts val="0"/>
                        </a:spcBef>
                        <a:spcAft>
                          <a:spcPts val="0"/>
                        </a:spcAft>
                        <a:buNone/>
                      </a:pPr>
                      <a:r>
                        <a:rPr lang="en-US" sz="1900" u="none" cap="none" strike="noStrike">
                          <a:solidFill>
                            <a:schemeClr val="lt1"/>
                          </a:solidFill>
                        </a:rPr>
                        <a:t>10 July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Paula Welander,</a:t>
                      </a:r>
                      <a:endParaRPr/>
                    </a:p>
                    <a:p>
                      <a:pPr indent="0" lvl="0" marL="0" marR="0" rtl="0" algn="ctr">
                        <a:spcBef>
                          <a:spcPts val="0"/>
                        </a:spcBef>
                        <a:spcAft>
                          <a:spcPts val="0"/>
                        </a:spcAft>
                        <a:buNone/>
                      </a:pPr>
                      <a:r>
                        <a:rPr lang="en-US" sz="1900" u="none" cap="none" strike="noStrike">
                          <a:solidFill>
                            <a:schemeClr val="lt1"/>
                          </a:solidFill>
                        </a:rPr>
                        <a:t>Stanford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Archaea</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r>
              <a:tr h="370850">
                <a:tc>
                  <a:txBody>
                    <a:bodyPr/>
                    <a:lstStyle/>
                    <a:p>
                      <a:pPr indent="0" lvl="0" marL="0" marR="0" rtl="0" algn="ctr">
                        <a:spcBef>
                          <a:spcPts val="0"/>
                        </a:spcBef>
                        <a:spcAft>
                          <a:spcPts val="0"/>
                        </a:spcAft>
                        <a:buNone/>
                      </a:pPr>
                      <a:r>
                        <a:rPr lang="en-US" sz="1900" u="none" cap="none" strike="noStrike">
                          <a:solidFill>
                            <a:schemeClr val="lt1"/>
                          </a:solidFill>
                        </a:rPr>
                        <a:t>18 Sept.</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Steve Vance,</a:t>
                      </a:r>
                      <a:endParaRPr/>
                    </a:p>
                    <a:p>
                      <a:pPr indent="0" lvl="0" marL="0" marR="0" rtl="0" algn="ctr">
                        <a:spcBef>
                          <a:spcPts val="0"/>
                        </a:spcBef>
                        <a:spcAft>
                          <a:spcPts val="0"/>
                        </a:spcAft>
                        <a:buNone/>
                      </a:pPr>
                      <a:r>
                        <a:rPr lang="en-US" sz="1900" u="none" cap="none" strike="noStrike">
                          <a:solidFill>
                            <a:schemeClr val="lt1"/>
                          </a:solidFill>
                        </a:rPr>
                        <a:t>JPL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Ocean Worlds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r>
              <a:tr h="370850">
                <a:tc>
                  <a:txBody>
                    <a:bodyPr/>
                    <a:lstStyle/>
                    <a:p>
                      <a:pPr indent="0" lvl="0" marL="0" marR="0" rtl="0" algn="ctr">
                        <a:spcBef>
                          <a:spcPts val="0"/>
                        </a:spcBef>
                        <a:spcAft>
                          <a:spcPts val="0"/>
                        </a:spcAft>
                        <a:buNone/>
                      </a:pPr>
                      <a:r>
                        <a:rPr lang="en-US" sz="1900" u="none" cap="none" strike="noStrike">
                          <a:solidFill>
                            <a:schemeClr val="lt1"/>
                          </a:solidFill>
                        </a:rPr>
                        <a:t>2 Oct.</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Patricia Sanchez-Baracaldo,</a:t>
                      </a:r>
                      <a:endParaRPr/>
                    </a:p>
                    <a:p>
                      <a:pPr indent="0" lvl="0" marL="0" marR="0" rtl="0" algn="ctr">
                        <a:spcBef>
                          <a:spcPts val="0"/>
                        </a:spcBef>
                        <a:spcAft>
                          <a:spcPts val="0"/>
                        </a:spcAft>
                        <a:buNone/>
                      </a:pPr>
                      <a:r>
                        <a:rPr lang="en-US" sz="1900" u="none" cap="none" strike="noStrike">
                          <a:solidFill>
                            <a:schemeClr val="lt1"/>
                          </a:solidFill>
                        </a:rPr>
                        <a:t>University of Bristol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Origins of Photosynthesis</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r>
              <a:tr h="370850">
                <a:tc>
                  <a:txBody>
                    <a:bodyPr/>
                    <a:lstStyle/>
                    <a:p>
                      <a:pPr indent="0" lvl="0" marL="0" marR="0" rtl="0" algn="ctr">
                        <a:spcBef>
                          <a:spcPts val="0"/>
                        </a:spcBef>
                        <a:spcAft>
                          <a:spcPts val="0"/>
                        </a:spcAft>
                        <a:buNone/>
                      </a:pPr>
                      <a:r>
                        <a:rPr lang="en-US" sz="1900" u="none" cap="none" strike="noStrike">
                          <a:solidFill>
                            <a:schemeClr val="lt1"/>
                          </a:solidFill>
                        </a:rPr>
                        <a:t>6 Nov.</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Galen Halverson,</a:t>
                      </a:r>
                      <a:endParaRPr/>
                    </a:p>
                    <a:p>
                      <a:pPr indent="0" lvl="0" marL="0" marR="0" rtl="0" algn="ctr">
                        <a:spcBef>
                          <a:spcPts val="0"/>
                        </a:spcBef>
                        <a:spcAft>
                          <a:spcPts val="0"/>
                        </a:spcAft>
                        <a:buNone/>
                      </a:pPr>
                      <a:r>
                        <a:rPr lang="en-US" sz="1900" u="none" cap="none" strike="noStrike">
                          <a:solidFill>
                            <a:schemeClr val="lt1"/>
                          </a:solidFill>
                        </a:rPr>
                        <a:t>McGill </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Geochemistry</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r>
              <a:tr h="370850">
                <a:tc>
                  <a:txBody>
                    <a:bodyPr/>
                    <a:lstStyle/>
                    <a:p>
                      <a:pPr indent="0" lvl="0" marL="0" marR="0" rtl="0" algn="ctr">
                        <a:spcBef>
                          <a:spcPts val="0"/>
                        </a:spcBef>
                        <a:spcAft>
                          <a:spcPts val="0"/>
                        </a:spcAft>
                        <a:buNone/>
                      </a:pPr>
                      <a:r>
                        <a:rPr lang="en-US" sz="1900" u="none" cap="none" strike="noStrike">
                          <a:solidFill>
                            <a:schemeClr val="lt1"/>
                          </a:solidFill>
                        </a:rPr>
                        <a:t>4 Dec.</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Chinmayee Govinda Raj,</a:t>
                      </a:r>
                      <a:endParaRPr/>
                    </a:p>
                    <a:p>
                      <a:pPr indent="0" lvl="0" marL="0" marR="0" rtl="0" algn="ctr">
                        <a:spcBef>
                          <a:spcPts val="0"/>
                        </a:spcBef>
                        <a:spcAft>
                          <a:spcPts val="0"/>
                        </a:spcAft>
                        <a:buNone/>
                      </a:pPr>
                      <a:r>
                        <a:rPr lang="en-US" sz="1900" u="none" cap="none" strike="noStrike">
                          <a:solidFill>
                            <a:schemeClr val="lt1"/>
                          </a:solidFill>
                        </a:rPr>
                        <a:t>NASA Ames</a:t>
                      </a:r>
                      <a:endParaRPr/>
                    </a:p>
                    <a:p>
                      <a:pPr indent="0" lvl="0" marL="0" marR="0" rtl="0" algn="ctr">
                        <a:spcBef>
                          <a:spcPts val="0"/>
                        </a:spcBef>
                        <a:spcAft>
                          <a:spcPts val="0"/>
                        </a:spcAft>
                        <a:buNone/>
                      </a:pPr>
                      <a:r>
                        <a:t/>
                      </a:r>
                      <a:endParaRPr sz="1900" u="none" cap="none" strike="noStrike">
                        <a:solidFill>
                          <a:schemeClr val="lt1"/>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c>
                  <a:txBody>
                    <a:bodyPr/>
                    <a:lstStyle/>
                    <a:p>
                      <a:pPr indent="0" lvl="0" marL="0" marR="0" rtl="0" algn="ctr">
                        <a:spcBef>
                          <a:spcPts val="0"/>
                        </a:spcBef>
                        <a:spcAft>
                          <a:spcPts val="0"/>
                        </a:spcAft>
                        <a:buNone/>
                      </a:pPr>
                      <a:r>
                        <a:rPr lang="en-US" sz="1900" u="none" cap="none" strike="noStrike">
                          <a:solidFill>
                            <a:schemeClr val="lt1"/>
                          </a:solidFill>
                        </a:rPr>
                        <a:t>Instr. Dev. &amp; Space Biol.</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1828"/>
                    </a:solidFill>
                  </a:tcPr>
                </a:tc>
              </a:tr>
            </a:tbl>
          </a:graphicData>
        </a:graphic>
      </p:graphicFrame>
      <p:sp>
        <p:nvSpPr>
          <p:cNvPr id="266" name="Google Shape;266;p5"/>
          <p:cNvSpPr txBox="1"/>
          <p:nvPr/>
        </p:nvSpPr>
        <p:spPr>
          <a:xfrm>
            <a:off x="6144805" y="142240"/>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6"/>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272" name="Google Shape;272;p6"/>
          <p:cNvSpPr txBox="1"/>
          <p:nvPr/>
        </p:nvSpPr>
        <p:spPr>
          <a:xfrm>
            <a:off x="6213094" y="2123658"/>
            <a:ext cx="61531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Outreach</a:t>
            </a:r>
            <a:endParaRPr b="1" sz="3600">
              <a:solidFill>
                <a:schemeClr val="lt1"/>
              </a:solidFill>
              <a:latin typeface="Times New Roman"/>
              <a:ea typeface="Times New Roman"/>
              <a:cs typeface="Times New Roman"/>
              <a:sym typeface="Times New Roman"/>
            </a:endParaRPr>
          </a:p>
        </p:txBody>
      </p:sp>
      <p:sp>
        <p:nvSpPr>
          <p:cNvPr id="273" name="Google Shape;273;p6"/>
          <p:cNvSpPr txBox="1"/>
          <p:nvPr/>
        </p:nvSpPr>
        <p:spPr>
          <a:xfrm>
            <a:off x="6213094" y="2783581"/>
            <a:ext cx="5978906" cy="1988365"/>
          </a:xfrm>
          <a:prstGeom prst="rect">
            <a:avLst/>
          </a:prstGeom>
          <a:noFill/>
          <a:ln>
            <a:noFill/>
          </a:ln>
        </p:spPr>
        <p:txBody>
          <a:bodyPr anchorCtr="0" anchor="t" bIns="45700" lIns="91425" spcFirstLastPara="1" rIns="91425" wrap="square" tIns="45700">
            <a:spAutoFit/>
          </a:bodyPr>
          <a:lstStyle/>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LIFE member leadership at GRC, SMBE, AGU et al.</a:t>
            </a:r>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Presence at AbGradCon 2023 </a:t>
            </a:r>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6 Session Proposals to AbSciCon 2024</a:t>
            </a:r>
            <a:endParaRPr sz="1900">
              <a:solidFill>
                <a:schemeClr val="lt1"/>
              </a:solidFill>
              <a:latin typeface="Arial"/>
              <a:ea typeface="Arial"/>
              <a:cs typeface="Arial"/>
              <a:sym typeface="Arial"/>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LIFE member leadership of local symposia, e.g., Spring 24 Suddath Symposium at Georgia Tech</a:t>
            </a:r>
            <a:endParaRPr/>
          </a:p>
          <a:p>
            <a:pPr indent="-114300" lvl="0" marL="114300" marR="0" rtl="0" algn="l">
              <a:lnSpc>
                <a:spcPct val="136666"/>
              </a:lnSpc>
              <a:spcBef>
                <a:spcPts val="0"/>
              </a:spcBef>
              <a:spcAft>
                <a:spcPts val="0"/>
              </a:spcAft>
              <a:buNone/>
            </a:pPr>
            <a:r>
              <a:rPr i="1" lang="en-US" sz="1800">
                <a:solidFill>
                  <a:schemeClr val="lt1"/>
                </a:solidFill>
                <a:latin typeface="Arial"/>
                <a:ea typeface="Arial"/>
                <a:cs typeface="Arial"/>
                <a:sym typeface="Arial"/>
              </a:rPr>
              <a:t>     Evolution of Multicellularity &amp; Cellular Differentiation </a:t>
            </a:r>
            <a:endParaRPr/>
          </a:p>
        </p:txBody>
      </p:sp>
      <p:sp>
        <p:nvSpPr>
          <p:cNvPr id="274" name="Google Shape;274;p6"/>
          <p:cNvSpPr txBox="1"/>
          <p:nvPr/>
        </p:nvSpPr>
        <p:spPr>
          <a:xfrm>
            <a:off x="6144805" y="142240"/>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7"/>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pic>
        <p:nvPicPr>
          <p:cNvPr id="280" name="Google Shape;280;p7"/>
          <p:cNvPicPr preferRelativeResize="0"/>
          <p:nvPr/>
        </p:nvPicPr>
        <p:blipFill rotWithShape="1">
          <a:blip r:embed="rId4">
            <a:alphaModFix/>
          </a:blip>
          <a:srcRect b="0" l="0" r="0" t="0"/>
          <a:stretch/>
        </p:blipFill>
        <p:spPr>
          <a:xfrm>
            <a:off x="6096000" y="3581400"/>
            <a:ext cx="5842000" cy="3103237"/>
          </a:xfrm>
          <a:prstGeom prst="rect">
            <a:avLst/>
          </a:prstGeom>
          <a:noFill/>
          <a:ln>
            <a:noFill/>
          </a:ln>
        </p:spPr>
      </p:pic>
      <p:sp>
        <p:nvSpPr>
          <p:cNvPr id="281" name="Google Shape;281;p7"/>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2" name="Google Shape;282;p7"/>
          <p:cNvPicPr preferRelativeResize="0"/>
          <p:nvPr/>
        </p:nvPicPr>
        <p:blipFill rotWithShape="1">
          <a:blip r:embed="rId5">
            <a:alphaModFix/>
          </a:blip>
          <a:srcRect b="0" l="0" r="0" t="0"/>
          <a:stretch/>
        </p:blipFill>
        <p:spPr>
          <a:xfrm>
            <a:off x="6096000" y="163012"/>
            <a:ext cx="5842000" cy="3289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8"/>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288" name="Google Shape;288;p8"/>
          <p:cNvSpPr txBox="1"/>
          <p:nvPr/>
        </p:nvSpPr>
        <p:spPr>
          <a:xfrm>
            <a:off x="6213094" y="2123658"/>
            <a:ext cx="61531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Outreach</a:t>
            </a:r>
            <a:endParaRPr b="1" sz="3600">
              <a:solidFill>
                <a:schemeClr val="lt1"/>
              </a:solidFill>
              <a:latin typeface="Times New Roman"/>
              <a:ea typeface="Times New Roman"/>
              <a:cs typeface="Times New Roman"/>
              <a:sym typeface="Times New Roman"/>
            </a:endParaRPr>
          </a:p>
        </p:txBody>
      </p:sp>
      <p:sp>
        <p:nvSpPr>
          <p:cNvPr id="289" name="Google Shape;289;p8"/>
          <p:cNvSpPr txBox="1"/>
          <p:nvPr/>
        </p:nvSpPr>
        <p:spPr>
          <a:xfrm>
            <a:off x="6213094" y="2783581"/>
            <a:ext cx="5978906" cy="2308902"/>
          </a:xfrm>
          <a:prstGeom prst="rect">
            <a:avLst/>
          </a:prstGeom>
          <a:noFill/>
          <a:ln>
            <a:noFill/>
          </a:ln>
        </p:spPr>
        <p:txBody>
          <a:bodyPr anchorCtr="0" anchor="t" bIns="45700" lIns="91425" spcFirstLastPara="1" rIns="91425" wrap="square" tIns="45700">
            <a:spAutoFit/>
          </a:bodyPr>
          <a:lstStyle/>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LIFE member leadership at GRC, SMBE, AGU et al.</a:t>
            </a:r>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Presence at AbGradCon 2023 </a:t>
            </a:r>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Session Proposals to AbSciCon 2024</a:t>
            </a:r>
            <a:endParaRPr sz="1900">
              <a:solidFill>
                <a:schemeClr val="lt1"/>
              </a:solidFill>
              <a:latin typeface="Arial"/>
              <a:ea typeface="Arial"/>
              <a:cs typeface="Arial"/>
              <a:sym typeface="Arial"/>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LIFE member leadership of local symposia, e.g., Spring 24 Suddath Symposium at Georgia Tech</a:t>
            </a:r>
            <a:endParaRPr/>
          </a:p>
          <a:p>
            <a:pPr indent="-114300" lvl="0" marL="114300" marR="0" rtl="0" algn="l">
              <a:lnSpc>
                <a:spcPct val="136666"/>
              </a:lnSpc>
              <a:spcBef>
                <a:spcPts val="0"/>
              </a:spcBef>
              <a:spcAft>
                <a:spcPts val="0"/>
              </a:spcAft>
              <a:buNone/>
            </a:pPr>
            <a:r>
              <a:rPr i="1" lang="en-US" sz="1800">
                <a:solidFill>
                  <a:schemeClr val="lt1"/>
                </a:solidFill>
                <a:latin typeface="Arial"/>
                <a:ea typeface="Arial"/>
                <a:cs typeface="Arial"/>
                <a:sym typeface="Arial"/>
              </a:rPr>
              <a:t>     Evolution of Multicellularity &amp; Cellular Differentiation </a:t>
            </a:r>
            <a:endParaRPr/>
          </a:p>
          <a:p>
            <a:pPr indent="-120650" lvl="0" marL="114300" marR="0" rtl="0" algn="l">
              <a:lnSpc>
                <a:spcPct val="129473"/>
              </a:lnSpc>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LIFE member leadership at NAS </a:t>
            </a:r>
            <a:r>
              <a:rPr b="0" i="0" lang="en-US" sz="1900" u="none" strike="noStrike">
                <a:solidFill>
                  <a:schemeClr val="lt1"/>
                </a:solidFill>
                <a:latin typeface="Arial"/>
                <a:ea typeface="Arial"/>
                <a:cs typeface="Arial"/>
                <a:sym typeface="Arial"/>
              </a:rPr>
              <a:t>CAPS  </a:t>
            </a:r>
            <a:endParaRPr sz="1900">
              <a:solidFill>
                <a:schemeClr val="lt1"/>
              </a:solidFill>
              <a:latin typeface="Arial"/>
              <a:ea typeface="Arial"/>
              <a:cs typeface="Arial"/>
              <a:sym typeface="Arial"/>
            </a:endParaRPr>
          </a:p>
        </p:txBody>
      </p:sp>
      <p:sp>
        <p:nvSpPr>
          <p:cNvPr id="290" name="Google Shape;290;p8"/>
          <p:cNvSpPr txBox="1"/>
          <p:nvPr/>
        </p:nvSpPr>
        <p:spPr>
          <a:xfrm>
            <a:off x="6144805" y="142240"/>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
        <p:nvSpPr>
          <p:cNvPr id="291" name="Google Shape;291;p8"/>
          <p:cNvSpPr txBox="1"/>
          <p:nvPr/>
        </p:nvSpPr>
        <p:spPr>
          <a:xfrm>
            <a:off x="631763" y="4987371"/>
            <a:ext cx="4109546"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strike="noStrike">
                <a:solidFill>
                  <a:schemeClr val="lt1"/>
                </a:solidFill>
                <a:latin typeface="Arial"/>
                <a:ea typeface="Arial"/>
                <a:cs typeface="Arial"/>
                <a:sym typeface="Arial"/>
              </a:rPr>
              <a:t>Ancient Life on Earth as a Guide for Alien Earths</a:t>
            </a:r>
            <a:endParaRPr/>
          </a:p>
          <a:p>
            <a:pPr indent="0" lvl="0" marL="0" marR="0" rtl="0" algn="ctr">
              <a:spcBef>
                <a:spcPts val="0"/>
              </a:spcBef>
              <a:spcAft>
                <a:spcPts val="0"/>
              </a:spcAft>
              <a:buNone/>
            </a:pPr>
            <a:r>
              <a:rPr lang="en-US" sz="1800">
                <a:solidFill>
                  <a:schemeClr val="lt1"/>
                </a:solidFill>
                <a:highlight>
                  <a:srgbClr val="000000"/>
                </a:highlight>
                <a:latin typeface="Arial"/>
                <a:ea typeface="Arial"/>
                <a:cs typeface="Arial"/>
                <a:sym typeface="Arial"/>
              </a:rPr>
              <a:t> Prof. </a:t>
            </a:r>
            <a:r>
              <a:rPr lang="en-US" sz="1600">
                <a:solidFill>
                  <a:schemeClr val="lt1"/>
                </a:solidFill>
                <a:highlight>
                  <a:srgbClr val="000000"/>
                </a:highlight>
                <a:latin typeface="Arial"/>
                <a:ea typeface="Arial"/>
                <a:cs typeface="Arial"/>
                <a:sym typeface="Arial"/>
              </a:rPr>
              <a:t>Betül Kaçar, UWisconsin-Madison</a:t>
            </a:r>
            <a:endParaRPr b="0" i="0" sz="1600" u="none" strike="noStrike">
              <a:solidFill>
                <a:schemeClr val="lt1"/>
              </a:solidFill>
              <a:latin typeface="Arial"/>
              <a:ea typeface="Arial"/>
              <a:cs typeface="Arial"/>
              <a:sym typeface="Arial"/>
            </a:endParaRPr>
          </a:p>
          <a:p>
            <a:pPr indent="0" lvl="0" marL="0" marR="0" rtl="0" algn="ctr">
              <a:spcBef>
                <a:spcPts val="0"/>
              </a:spcBef>
              <a:spcAft>
                <a:spcPts val="0"/>
              </a:spcAft>
              <a:buNone/>
            </a:pPr>
            <a:r>
              <a:rPr lang="en-US" sz="1600">
                <a:solidFill>
                  <a:schemeClr val="lt1"/>
                </a:solidFill>
                <a:latin typeface="Arial"/>
                <a:ea typeface="Arial"/>
                <a:cs typeface="Arial"/>
                <a:sym typeface="Arial"/>
              </a:rPr>
              <a:t>24 October 2023</a:t>
            </a:r>
            <a:endParaRPr/>
          </a:p>
          <a:p>
            <a:pPr indent="0" lvl="0" marL="0" marR="0" rtl="0" algn="ctr">
              <a:spcBef>
                <a:spcPts val="0"/>
              </a:spcBef>
              <a:spcAft>
                <a:spcPts val="0"/>
              </a:spcAft>
              <a:buNone/>
            </a:pPr>
            <a:r>
              <a:rPr b="0" i="0" lang="en-US" sz="1600" u="none" strike="noStrike">
                <a:solidFill>
                  <a:schemeClr val="lt1"/>
                </a:solidFill>
                <a:latin typeface="Arial"/>
                <a:ea typeface="Arial"/>
                <a:cs typeface="Arial"/>
                <a:sym typeface="Arial"/>
              </a:rPr>
              <a:t>Beckman Center, Irvine, CA</a:t>
            </a:r>
            <a:endParaRPr sz="1600">
              <a:solidFill>
                <a:schemeClr val="lt1"/>
              </a:solidFill>
              <a:latin typeface="Arial"/>
              <a:ea typeface="Arial"/>
              <a:cs typeface="Arial"/>
              <a:sym typeface="Arial"/>
            </a:endParaRPr>
          </a:p>
        </p:txBody>
      </p:sp>
      <p:pic>
        <p:nvPicPr>
          <p:cNvPr id="292" name="Google Shape;292;p8"/>
          <p:cNvPicPr preferRelativeResize="0"/>
          <p:nvPr/>
        </p:nvPicPr>
        <p:blipFill rotWithShape="1">
          <a:blip r:embed="rId4">
            <a:alphaModFix/>
          </a:blip>
          <a:srcRect b="0" l="15287" r="28057" t="2296"/>
          <a:stretch/>
        </p:blipFill>
        <p:spPr>
          <a:xfrm>
            <a:off x="2313252" y="2220739"/>
            <a:ext cx="2669225" cy="2494009"/>
          </a:xfrm>
          <a:prstGeom prst="rect">
            <a:avLst/>
          </a:prstGeom>
          <a:noFill/>
          <a:ln>
            <a:noFill/>
          </a:ln>
        </p:spPr>
      </p:pic>
      <p:pic>
        <p:nvPicPr>
          <p:cNvPr id="293" name="Google Shape;293;p8"/>
          <p:cNvPicPr preferRelativeResize="0"/>
          <p:nvPr/>
        </p:nvPicPr>
        <p:blipFill rotWithShape="1">
          <a:blip r:embed="rId5">
            <a:alphaModFix/>
          </a:blip>
          <a:srcRect b="0" l="0" r="0" t="0"/>
          <a:stretch/>
        </p:blipFill>
        <p:spPr>
          <a:xfrm>
            <a:off x="421126" y="2206634"/>
            <a:ext cx="1886312" cy="2508114"/>
          </a:xfrm>
          <a:prstGeom prst="rect">
            <a:avLst/>
          </a:prstGeom>
          <a:noFill/>
          <a:ln>
            <a:noFill/>
          </a:ln>
        </p:spPr>
      </p:pic>
      <p:sp>
        <p:nvSpPr>
          <p:cNvPr id="294" name="Google Shape;294;p8"/>
          <p:cNvSpPr txBox="1"/>
          <p:nvPr/>
        </p:nvSpPr>
        <p:spPr>
          <a:xfrm>
            <a:off x="809029" y="6537267"/>
            <a:ext cx="360580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Image: Peng, Adams, Fahrenbach, Kaçar. 2023. </a:t>
            </a:r>
            <a:r>
              <a:rPr b="1" lang="en-US" sz="1000">
                <a:solidFill>
                  <a:schemeClr val="lt1"/>
                </a:solidFill>
                <a:latin typeface="Calibri"/>
                <a:ea typeface="Calibri"/>
                <a:cs typeface="Calibri"/>
                <a:sym typeface="Calibri"/>
              </a:rPr>
              <a:t>145</a:t>
            </a:r>
            <a:r>
              <a:rPr lang="en-US" sz="1000">
                <a:solidFill>
                  <a:schemeClr val="lt1"/>
                </a:solidFill>
                <a:latin typeface="Calibri"/>
                <a:ea typeface="Calibri"/>
                <a:cs typeface="Calibri"/>
                <a:sym typeface="Calibri"/>
              </a:rPr>
              <a:t>: 22483-22493.</a:t>
            </a:r>
            <a:endParaRPr/>
          </a:p>
          <a:p>
            <a:pPr indent="0" lvl="0" marL="0" marR="0" rtl="0" algn="l">
              <a:spcBef>
                <a:spcPts val="0"/>
              </a:spcBef>
              <a:spcAft>
                <a:spcPts val="0"/>
              </a:spcAft>
              <a:buNone/>
            </a:pPr>
            <a:r>
              <a:t/>
            </a:r>
            <a:endParaRPr sz="10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9"/>
          <p:cNvPicPr preferRelativeResize="0"/>
          <p:nvPr/>
        </p:nvPicPr>
        <p:blipFill rotWithShape="1">
          <a:blip r:embed="rId3">
            <a:alphaModFix/>
          </a:blip>
          <a:srcRect b="0" l="0" r="0" t="0"/>
          <a:stretch/>
        </p:blipFill>
        <p:spPr>
          <a:xfrm>
            <a:off x="131185" y="160196"/>
            <a:ext cx="5379930" cy="1829176"/>
          </a:xfrm>
          <a:prstGeom prst="rect">
            <a:avLst/>
          </a:prstGeom>
          <a:noFill/>
          <a:ln>
            <a:noFill/>
          </a:ln>
        </p:spPr>
      </p:pic>
      <p:sp>
        <p:nvSpPr>
          <p:cNvPr id="301" name="Google Shape;301;p9"/>
          <p:cNvSpPr txBox="1"/>
          <p:nvPr/>
        </p:nvSpPr>
        <p:spPr>
          <a:xfrm>
            <a:off x="192618" y="2100585"/>
            <a:ext cx="5577992" cy="47327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200"/>
              <a:buFont typeface="Arial"/>
              <a:buNone/>
            </a:pPr>
            <a:r>
              <a:rPr b="1" i="0" lang="en-US" sz="2200" u="none" cap="none" strike="noStrike">
                <a:solidFill>
                  <a:srgbClr val="FFFFFF"/>
                </a:solidFill>
                <a:latin typeface="Arial"/>
                <a:ea typeface="Arial"/>
                <a:cs typeface="Arial"/>
                <a:sym typeface="Arial"/>
              </a:rPr>
              <a:t>Fall 2023 Virtual Workshop</a:t>
            </a:r>
            <a:endParaRPr/>
          </a:p>
          <a:p>
            <a:pPr indent="0" lvl="0" marL="0" marR="0" rtl="0" algn="ctr">
              <a:lnSpc>
                <a:spcPct val="100000"/>
              </a:lnSpc>
              <a:spcBef>
                <a:spcPts val="0"/>
              </a:spcBef>
              <a:spcAft>
                <a:spcPts val="0"/>
              </a:spcAft>
              <a:buClr>
                <a:srgbClr val="D8E2F3"/>
              </a:buClr>
              <a:buSzPts val="1000"/>
              <a:buFont typeface="Arial"/>
              <a:buNone/>
            </a:pPr>
            <a:r>
              <a:t/>
            </a:r>
            <a:endParaRPr b="0" i="1" sz="1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Arial"/>
              <a:buNone/>
            </a:pPr>
            <a:r>
              <a:rPr b="1" i="1" lang="en-US" sz="2000" u="none" cap="none" strike="noStrike">
                <a:solidFill>
                  <a:srgbClr val="FFFFFF"/>
                </a:solidFill>
                <a:latin typeface="Arial"/>
                <a:ea typeface="Arial"/>
                <a:cs typeface="Arial"/>
                <a:sym typeface="Arial"/>
              </a:rPr>
              <a:t>Nitrogen Cycling Across</a:t>
            </a:r>
            <a:r>
              <a:rPr b="1" i="0" lang="en-US" sz="2000" u="none" cap="none" strike="noStrike">
                <a:solidFill>
                  <a:srgbClr val="FFFFFF"/>
                </a:solidFill>
                <a:latin typeface="Arial"/>
                <a:ea typeface="Arial"/>
                <a:cs typeface="Arial"/>
                <a:sym typeface="Arial"/>
              </a:rPr>
              <a:t> </a:t>
            </a:r>
            <a:r>
              <a:rPr b="1" i="1" lang="en-US" sz="2000" u="none" cap="none" strike="noStrike">
                <a:solidFill>
                  <a:srgbClr val="FFFFFF"/>
                </a:solidFill>
                <a:latin typeface="Arial"/>
                <a:ea typeface="Arial"/>
                <a:cs typeface="Arial"/>
                <a:sym typeface="Arial"/>
              </a:rPr>
              <a:t>Planetary Scales</a:t>
            </a:r>
            <a:endParaRPr/>
          </a:p>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October 18</a:t>
            </a:r>
            <a:r>
              <a:rPr b="0" i="0" lang="en-US" sz="2000" u="none" cap="none" strike="noStrike">
                <a:solidFill>
                  <a:srgbClr val="FFFFFF"/>
                </a:solidFill>
                <a:latin typeface="Arial"/>
                <a:ea typeface="Arial"/>
                <a:cs typeface="Arial"/>
                <a:sym typeface="Arial"/>
              </a:rPr>
              <a:t> and </a:t>
            </a:r>
            <a:r>
              <a:rPr b="0" i="0" lang="en-US" sz="2000" u="none" cap="none" strike="noStrike">
                <a:solidFill>
                  <a:srgbClr val="FFFFFF"/>
                </a:solidFill>
                <a:latin typeface="Arial"/>
                <a:ea typeface="Arial"/>
                <a:cs typeface="Arial"/>
                <a:sym typeface="Arial"/>
              </a:rPr>
              <a:t>20, 2023</a:t>
            </a:r>
            <a:endParaRPr/>
          </a:p>
          <a:p>
            <a:pPr indent="0" lvl="0" marL="0" marR="0" rtl="0" algn="ctr">
              <a:lnSpc>
                <a:spcPct val="100000"/>
              </a:lnSpc>
              <a:spcBef>
                <a:spcPts val="0"/>
              </a:spcBef>
              <a:spcAft>
                <a:spcPts val="0"/>
              </a:spcAft>
              <a:buClr>
                <a:srgbClr val="D8E2F3"/>
              </a:buClr>
              <a:buSzPts val="400"/>
              <a:buFont typeface="Arial"/>
              <a:buNone/>
            </a:pPr>
            <a:r>
              <a:t/>
            </a:r>
            <a:endParaRPr b="1" i="0" sz="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Lead Organizers: Ben Johnson (Iowa State),</a:t>
            </a:r>
            <a:endParaRPr/>
          </a:p>
          <a:p>
            <a:pPr indent="0" lvl="0" marL="0" marR="0" rtl="0" algn="ctr">
              <a:lnSpc>
                <a:spcPct val="100000"/>
              </a:lnSpc>
              <a:spcBef>
                <a:spcPts val="0"/>
              </a:spcBef>
              <a:spcAft>
                <a:spcPts val="0"/>
              </a:spcAft>
              <a:buClr>
                <a:srgbClr val="FFFFFF"/>
              </a:buClr>
              <a:buSzPts val="1900"/>
              <a:buFont typeface="Arial"/>
              <a:buNone/>
            </a:pPr>
            <a:r>
              <a:rPr b="0" i="0" lang="en-US" sz="1900" u="none" cap="none" strike="noStrike">
                <a:solidFill>
                  <a:srgbClr val="FFFFFF"/>
                </a:solidFill>
                <a:latin typeface="Arial"/>
                <a:ea typeface="Arial"/>
                <a:cs typeface="Arial"/>
                <a:sym typeface="Arial"/>
              </a:rPr>
              <a:t> Eva Stueeken (St. Andrews Univ)</a:t>
            </a:r>
            <a:endParaRPr/>
          </a:p>
          <a:p>
            <a:pPr indent="0" lvl="0" marL="0" marR="0" rtl="0" algn="l">
              <a:lnSpc>
                <a:spcPct val="100000"/>
              </a:lnSpc>
              <a:spcBef>
                <a:spcPts val="100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Synopsis: </a:t>
            </a:r>
            <a:r>
              <a:rPr b="0" i="0" lang="en-US" sz="1600" u="none" cap="none" strike="noStrike">
                <a:solidFill>
                  <a:srgbClr val="FFFFFF"/>
                </a:solidFill>
                <a:latin typeface="Arial"/>
                <a:ea typeface="Arial"/>
                <a:cs typeface="Arial"/>
                <a:sym typeface="Arial"/>
              </a:rPr>
              <a:t>Life as we know it requires nitrogen, but how does our understanding of the N cycle inform our search for life in the universe? The goal of this workshop was to define key questions that should focus research in anticipation of the next generation of astrobiology exploration.</a:t>
            </a:r>
            <a:endParaRPr/>
          </a:p>
          <a:p>
            <a:pPr indent="0" lvl="0" marL="0" marR="0" rtl="0" algn="l">
              <a:lnSpc>
                <a:spcPct val="100000"/>
              </a:lnSpc>
              <a:spcBef>
                <a:spcPts val="1000"/>
              </a:spcBef>
              <a:spcAft>
                <a:spcPts val="0"/>
              </a:spcAft>
              <a:buClr>
                <a:srgbClr val="D8E2F3"/>
              </a:buClr>
              <a:buSzPts val="800"/>
              <a:buFont typeface="Arial"/>
              <a:buNone/>
            </a:pPr>
            <a:r>
              <a:t/>
            </a:r>
            <a:endParaRPr b="1"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Presentations</a:t>
            </a:r>
            <a:r>
              <a:rPr b="0" i="0" lang="en-US" sz="1600" u="none" cap="none" strike="noStrike">
                <a:solidFill>
                  <a:srgbClr val="FFFFFF"/>
                </a:solidFill>
                <a:latin typeface="Arial"/>
                <a:ea typeface="Arial"/>
                <a:cs typeface="Arial"/>
                <a:sym typeface="Arial"/>
              </a:rPr>
              <a:t> covered planetary origins and formation, terrestrial planets, icy worlds, and evolution</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D8E2F3"/>
              </a:buClr>
              <a:buSzPts val="1600"/>
              <a:buFont typeface="Arial"/>
              <a:buNone/>
            </a:pPr>
            <a:r>
              <a:t/>
            </a:r>
            <a:endParaRPr sz="1600">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600"/>
              <a:buFont typeface="Arial"/>
              <a:buNone/>
            </a:pPr>
            <a:r>
              <a:rPr lang="en-US" sz="1600">
                <a:solidFill>
                  <a:srgbClr val="FFFFFF"/>
                </a:solidFill>
                <a:latin typeface="Arial"/>
                <a:ea typeface="Arial"/>
                <a:cs typeface="Arial"/>
                <a:sym typeface="Arial"/>
              </a:rPr>
              <a:t>Attendees: 100 (day 1); 70 (day 2)</a:t>
            </a:r>
            <a:endParaRPr/>
          </a:p>
          <a:p>
            <a:pPr indent="0" lvl="0" marL="0" marR="0" rtl="0" algn="ctr">
              <a:lnSpc>
                <a:spcPct val="100000"/>
              </a:lnSpc>
              <a:spcBef>
                <a:spcPts val="0"/>
              </a:spcBef>
              <a:spcAft>
                <a:spcPts val="0"/>
              </a:spcAft>
              <a:buClr>
                <a:srgbClr val="FFFFFF"/>
              </a:buClr>
              <a:buSzPts val="1600"/>
              <a:buFont typeface="Arial"/>
              <a:buNone/>
            </a:pPr>
            <a:r>
              <a:rPr lang="en-US" sz="1600">
                <a:solidFill>
                  <a:srgbClr val="FFFFFF"/>
                </a:solidFill>
                <a:latin typeface="Arial"/>
                <a:ea typeface="Arial"/>
                <a:cs typeface="Arial"/>
                <a:sym typeface="Arial"/>
              </a:rPr>
              <a:t>Manuscript in preparation</a:t>
            </a:r>
            <a:endParaRPr/>
          </a:p>
          <a:p>
            <a:pPr indent="0" lvl="0" marL="0" marR="0" rtl="0" algn="ctr">
              <a:lnSpc>
                <a:spcPct val="100000"/>
              </a:lnSpc>
              <a:spcBef>
                <a:spcPts val="0"/>
              </a:spcBef>
              <a:spcAft>
                <a:spcPts val="0"/>
              </a:spcAft>
              <a:buClr>
                <a:srgbClr val="D8E2F3"/>
              </a:buClr>
              <a:buSzPts val="2000"/>
              <a:buFont typeface="Arial"/>
              <a:buNone/>
            </a:pPr>
            <a:r>
              <a:t/>
            </a:r>
            <a:endParaRPr b="0" i="0" sz="2000" u="none" cap="none" strike="noStrike">
              <a:solidFill>
                <a:srgbClr val="FFFFFF"/>
              </a:solidFill>
              <a:latin typeface="Arial"/>
              <a:ea typeface="Arial"/>
              <a:cs typeface="Arial"/>
              <a:sym typeface="Arial"/>
            </a:endParaRPr>
          </a:p>
        </p:txBody>
      </p:sp>
      <p:pic>
        <p:nvPicPr>
          <p:cNvPr descr="Top 5 Interesting Things You Should Know About Nitrogen - Adams Gas" id="302" name="Google Shape;302;p9"/>
          <p:cNvPicPr preferRelativeResize="0"/>
          <p:nvPr/>
        </p:nvPicPr>
        <p:blipFill rotWithShape="1">
          <a:blip r:embed="rId4">
            <a:alphaModFix/>
          </a:blip>
          <a:srcRect b="0" l="0" r="0" t="0"/>
          <a:stretch/>
        </p:blipFill>
        <p:spPr>
          <a:xfrm>
            <a:off x="5923724" y="2223051"/>
            <a:ext cx="6063432" cy="4244010"/>
          </a:xfrm>
          <a:prstGeom prst="rect">
            <a:avLst/>
          </a:prstGeom>
          <a:noFill/>
          <a:ln>
            <a:noFill/>
          </a:ln>
        </p:spPr>
      </p:pic>
      <p:sp>
        <p:nvSpPr>
          <p:cNvPr id="303" name="Google Shape;303;p9"/>
          <p:cNvSpPr txBox="1"/>
          <p:nvPr/>
        </p:nvSpPr>
        <p:spPr>
          <a:xfrm>
            <a:off x="-1648918" y="3522689"/>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04" name="Google Shape;304;p9"/>
          <p:cNvSpPr txBox="1"/>
          <p:nvPr/>
        </p:nvSpPr>
        <p:spPr>
          <a:xfrm>
            <a:off x="6144805" y="142240"/>
            <a:ext cx="6351995" cy="1446550"/>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None/>
            </a:pPr>
            <a:r>
              <a:rPr b="1" lang="en-US" sz="4400">
                <a:solidFill>
                  <a:schemeClr val="lt1"/>
                </a:solidFill>
                <a:latin typeface="Arial"/>
                <a:ea typeface="Arial"/>
                <a:cs typeface="Arial"/>
                <a:sym typeface="Arial"/>
              </a:rPr>
              <a:t>What are we doing to reach our goals?</a:t>
            </a:r>
            <a:endParaRPr b="1" sz="4400">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2020-12-09T15:14:40Z</dcterms:created>
  <dc:creator>Talbert, Patricia M. (HQ-LM020)[BOOZ ALLEN HAMILTON]</dc:creator>
</cp:coreProperties>
</file>