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3.xml" ContentType="application/vnd.openxmlformats-officedocument.themeOverr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3"/>
  </p:notesMasterIdLst>
  <p:handoutMasterIdLst>
    <p:handoutMasterId r:id="rId44"/>
  </p:handoutMasterIdLst>
  <p:sldIdLst>
    <p:sldId id="268" r:id="rId5"/>
    <p:sldId id="1042653304" r:id="rId6"/>
    <p:sldId id="1042653299" r:id="rId7"/>
    <p:sldId id="1042653294" r:id="rId8"/>
    <p:sldId id="1042653291" r:id="rId9"/>
    <p:sldId id="16172" r:id="rId10"/>
    <p:sldId id="1042653293" r:id="rId11"/>
    <p:sldId id="1042653320" r:id="rId12"/>
    <p:sldId id="3457" r:id="rId13"/>
    <p:sldId id="1042653308" r:id="rId14"/>
    <p:sldId id="1042653309" r:id="rId15"/>
    <p:sldId id="257" r:id="rId16"/>
    <p:sldId id="1042653310" r:id="rId17"/>
    <p:sldId id="260" r:id="rId18"/>
    <p:sldId id="261" r:id="rId19"/>
    <p:sldId id="256" r:id="rId20"/>
    <p:sldId id="1042653305" r:id="rId21"/>
    <p:sldId id="333" r:id="rId22"/>
    <p:sldId id="1042653287" r:id="rId23"/>
    <p:sldId id="1042653297" r:id="rId24"/>
    <p:sldId id="1042653301" r:id="rId25"/>
    <p:sldId id="1042653302" r:id="rId26"/>
    <p:sldId id="1042653295" r:id="rId27"/>
    <p:sldId id="1042653319" r:id="rId28"/>
    <p:sldId id="1042653296" r:id="rId29"/>
    <p:sldId id="283" r:id="rId30"/>
    <p:sldId id="274" r:id="rId31"/>
    <p:sldId id="1042653280" r:id="rId32"/>
    <p:sldId id="1042653290" r:id="rId33"/>
    <p:sldId id="280" r:id="rId34"/>
    <p:sldId id="281" r:id="rId35"/>
    <p:sldId id="276" r:id="rId36"/>
    <p:sldId id="277" r:id="rId37"/>
    <p:sldId id="1042653307" r:id="rId38"/>
    <p:sldId id="263" r:id="rId39"/>
    <p:sldId id="1042653300" r:id="rId40"/>
    <p:sldId id="1042653321" r:id="rId41"/>
    <p:sldId id="104265332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3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4F78FD4-FF73-E8E9-5AA9-8EC64E6E3F74}" name="Vander Kaaden, Kathleen E {She,Her,Hers} (HQ-DG000)" initials="VKKE{(D" userId="S::kvanderk@ndc.nasa.gov::50d15993-9c86-46dc-ad6a-475661bca711" providerId="AD"/>
  <p188:author id="{25AE1FFC-29A3-D83B-E2B9-B279FEDDA8AE}" name="Thompson, Meagan L. (HQ-DG000)" initials="TML(D" userId="S::mthomp13@ndc.nasa.gov::bf5828e7-cf85-4171-b39b-e7c4f51fd4b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Weider, Shoshana Z. (HQ-DG000)[Agile Decision Sciences]" initials="WSZ(DDS" lastIdx="2" clrIdx="0">
    <p:extLst>
      <p:ext uri="{19B8F6BF-5375-455C-9EA6-DF929625EA0E}">
        <p15:presenceInfo xmlns:p15="http://schemas.microsoft.com/office/powerpoint/2012/main" userId="S::sweider@ndc.nasa.gov::1eb58b85-e66a-4f03-9443-5a8e8882b2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C0E7"/>
    <a:srgbClr val="FA3FFD"/>
    <a:srgbClr val="FF00FF"/>
    <a:srgbClr val="8585BF"/>
    <a:srgbClr val="B5B6FF"/>
    <a:srgbClr val="A8A7E9"/>
    <a:srgbClr val="FC947B"/>
    <a:srgbClr val="FF6C6B"/>
    <a:srgbClr val="FFC07B"/>
    <a:srgbClr val="F89F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A5EA4C-18D3-CC3C-A754-C8AB83A28698}" v="3337" dt="2023-11-08T03:02:14.868"/>
    <p1510:client id="{13695B83-8CD0-C546-92A4-BD4CE714DFF2}" v="31" dt="2023-11-08T21:25:58.924"/>
    <p1510:client id="{35BF74B8-76E7-0EFA-565D-0C6A57ADBD6D}" v="231" dt="2023-11-08T21:05:17.670"/>
    <p1510:client id="{3E5984D8-DB87-392A-ED8F-5A750E08BEEE}" v="1141" dt="2023-11-08T23:05:18.386"/>
    <p1510:client id="{5D85E793-27C2-4771-BB89-AAA3B9293973}" v="1743" dt="2023-11-06T21:27:47.441"/>
    <p1510:client id="{FD80ACB0-16CF-4756-99FF-CEBE34AF53BE}" v="667" vWet="669" dt="2023-11-08T22:16:10.0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1"/>
    <p:restoredTop sz="94652"/>
  </p:normalViewPr>
  <p:slideViewPr>
    <p:cSldViewPr snapToGrid="0">
      <p:cViewPr varScale="1">
        <p:scale>
          <a:sx n="129" d="100"/>
          <a:sy n="129" d="100"/>
        </p:scale>
        <p:origin x="256" y="184"/>
      </p:cViewPr>
      <p:guideLst>
        <p:guide orient="horz" pos="1536"/>
        <p:guide pos="33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https://nasa-my.sharepoint.com/personal/jngrossm_ndc_nasa_gov/Documents/MegaBeast/BeastProposals%20-%20master%20of%20all%20masters%20v2.xlsm"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hqdata.hq.nasa.gov\hq_shared\NoDD%20progs%20alltime%2011-3-2023.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https://nasa-my.sharepoint.com/personal/jngrossm_ndc_nasa_gov/Documents/MegaBeast/BeastProposals%20-%20master%20of%20all%20masters%20v2.xlsm"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oleObject" Target="file:////hqdata.hq.nasa.gov\hq_shared\NoDD%20progs%20alltime%2011-3-2023.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https://nasa-my.sharepoint.com/personal/jngrossm_ndc_nasa_gov/Documents/MegaBeast/BeastProposals%20-%20master%20of%20all%20masters%20v2.xlsm"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hqdata.hq.nasa.gov\hq_shared\NoDD%20progs%20alltime%2011-3-2023.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https://nasa-my.sharepoint.com/personal/jngrossm_ndc_nasa_gov/Documents/MegaBeast/BeastProposals%20-%20master%20of%20all%20masters%20v2.xlsm"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Change in proposal pressure from average of 2014-2018</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5"/>
          <c:order val="5"/>
          <c:tx>
            <c:strRef>
              <c:f>'Selection rates'!$AH$62</c:f>
              <c:strCache>
                <c:ptCount val="1"/>
                <c:pt idx="0">
                  <c:v>2019</c:v>
                </c:pt>
              </c:strCache>
            </c:strRef>
          </c:tx>
          <c:spPr>
            <a:solidFill>
              <a:schemeClr val="accent6"/>
            </a:solidFill>
            <a:ln>
              <a:noFill/>
            </a:ln>
            <a:effectLst/>
          </c:spPr>
          <c:invertIfNegative val="0"/>
          <c:cat>
            <c:strRef>
              <c:f>('Selection rates'!$AB$63:$AB$76,'Selection rates'!$AB$78)</c:f>
              <c:strCache>
                <c:ptCount val="15"/>
                <c:pt idx="0">
                  <c:v>EW</c:v>
                </c:pt>
                <c:pt idx="1">
                  <c:v>EXO</c:v>
                </c:pt>
                <c:pt idx="2">
                  <c:v>LARS</c:v>
                </c:pt>
                <c:pt idx="3">
                  <c:v>PDAR(T)</c:v>
                </c:pt>
                <c:pt idx="4">
                  <c:v>PICASSO</c:v>
                </c:pt>
                <c:pt idx="5">
                  <c:v>SSO</c:v>
                </c:pt>
                <c:pt idx="6">
                  <c:v>SSW</c:v>
                </c:pt>
                <c:pt idx="7">
                  <c:v>CDAP</c:v>
                </c:pt>
                <c:pt idx="8">
                  <c:v>DDAP</c:v>
                </c:pt>
                <c:pt idx="9">
                  <c:v>HW</c:v>
                </c:pt>
                <c:pt idx="10">
                  <c:v>LDAP</c:v>
                </c:pt>
                <c:pt idx="11">
                  <c:v>MATISSE</c:v>
                </c:pt>
                <c:pt idx="12">
                  <c:v>MDAP</c:v>
                </c:pt>
                <c:pt idx="13">
                  <c:v>NFDAP</c:v>
                </c:pt>
                <c:pt idx="14">
                  <c:v>XRP</c:v>
                </c:pt>
              </c:strCache>
              <c:extLst/>
            </c:strRef>
          </c:cat>
          <c:val>
            <c:numRef>
              <c:f>('Selection rates'!$AH$63:$AH$76,'Selection rates'!$AH$78)</c:f>
              <c:numCache>
                <c:formatCode>0.00</c:formatCode>
                <c:ptCount val="15"/>
                <c:pt idx="0">
                  <c:v>-0.2775393419170244</c:v>
                </c:pt>
                <c:pt idx="1">
                  <c:v>-2.2140221402213989E-2</c:v>
                </c:pt>
                <c:pt idx="2">
                  <c:v>1.6949152542372819E-2</c:v>
                </c:pt>
                <c:pt idx="3">
                  <c:v>0.2253829321663019</c:v>
                </c:pt>
                <c:pt idx="4">
                  <c:v>-1.2219959266802473E-2</c:v>
                </c:pt>
                <c:pt idx="5">
                  <c:v>-0.30397727272727276</c:v>
                </c:pt>
                <c:pt idx="6">
                  <c:v>9.9353321575543829E-2</c:v>
                </c:pt>
                <c:pt idx="7">
                  <c:v>-0.17567567567567569</c:v>
                </c:pt>
                <c:pt idx="8">
                  <c:v>0.36942675159235677</c:v>
                </c:pt>
                <c:pt idx="9">
                  <c:v>6.9078947368421101E-2</c:v>
                </c:pt>
                <c:pt idx="10">
                  <c:v>-0.33760683760683757</c:v>
                </c:pt>
                <c:pt idx="12">
                  <c:v>-3.1954887218045167E-2</c:v>
                </c:pt>
                <c:pt idx="13">
                  <c:v>-1.8181818181818181E-2</c:v>
                </c:pt>
                <c:pt idx="14">
                  <c:v>0.18197278911564632</c:v>
                </c:pt>
              </c:numCache>
              <c:extLst/>
            </c:numRef>
          </c:val>
          <c:extLst>
            <c:ext xmlns:c16="http://schemas.microsoft.com/office/drawing/2014/chart" uri="{C3380CC4-5D6E-409C-BE32-E72D297353CC}">
              <c16:uniqueId val="{00000000-A639-4860-B45A-B87CC84F5640}"/>
            </c:ext>
          </c:extLst>
        </c:ser>
        <c:ser>
          <c:idx val="6"/>
          <c:order val="6"/>
          <c:tx>
            <c:strRef>
              <c:f>'Selection rates'!$AI$62</c:f>
              <c:strCache>
                <c:ptCount val="1"/>
                <c:pt idx="0">
                  <c:v>2020</c:v>
                </c:pt>
              </c:strCache>
            </c:strRef>
          </c:tx>
          <c:spPr>
            <a:solidFill>
              <a:schemeClr val="accent1">
                <a:lumMod val="60000"/>
              </a:schemeClr>
            </a:solidFill>
            <a:ln>
              <a:noFill/>
            </a:ln>
            <a:effectLst/>
          </c:spPr>
          <c:invertIfNegative val="0"/>
          <c:cat>
            <c:strRef>
              <c:f>('Selection rates'!$AB$63:$AB$76,'Selection rates'!$AB$78)</c:f>
              <c:strCache>
                <c:ptCount val="15"/>
                <c:pt idx="0">
                  <c:v>EW</c:v>
                </c:pt>
                <c:pt idx="1">
                  <c:v>EXO</c:v>
                </c:pt>
                <c:pt idx="2">
                  <c:v>LARS</c:v>
                </c:pt>
                <c:pt idx="3">
                  <c:v>PDAR(T)</c:v>
                </c:pt>
                <c:pt idx="4">
                  <c:v>PICASSO</c:v>
                </c:pt>
                <c:pt idx="5">
                  <c:v>SSO</c:v>
                </c:pt>
                <c:pt idx="6">
                  <c:v>SSW</c:v>
                </c:pt>
                <c:pt idx="7">
                  <c:v>CDAP</c:v>
                </c:pt>
                <c:pt idx="8">
                  <c:v>DDAP</c:v>
                </c:pt>
                <c:pt idx="9">
                  <c:v>HW</c:v>
                </c:pt>
                <c:pt idx="10">
                  <c:v>LDAP</c:v>
                </c:pt>
                <c:pt idx="11">
                  <c:v>MATISSE</c:v>
                </c:pt>
                <c:pt idx="12">
                  <c:v>MDAP</c:v>
                </c:pt>
                <c:pt idx="13">
                  <c:v>NFDAP</c:v>
                </c:pt>
                <c:pt idx="14">
                  <c:v>XRP</c:v>
                </c:pt>
              </c:strCache>
              <c:extLst/>
            </c:strRef>
          </c:cat>
          <c:val>
            <c:numRef>
              <c:f>('Selection rates'!$AI$63:$AI$76,'Selection rates'!$AI$78)</c:f>
              <c:numCache>
                <c:formatCode>0.00</c:formatCode>
                <c:ptCount val="15"/>
                <c:pt idx="0">
                  <c:v>-0.10586552217453513</c:v>
                </c:pt>
                <c:pt idx="1">
                  <c:v>-4.0590405904059004E-2</c:v>
                </c:pt>
                <c:pt idx="2">
                  <c:v>0.27118644067796605</c:v>
                </c:pt>
                <c:pt idx="3">
                  <c:v>0.44420131291028436</c:v>
                </c:pt>
                <c:pt idx="4">
                  <c:v>-4.2769857433808581E-2</c:v>
                </c:pt>
                <c:pt idx="5">
                  <c:v>-0.3323863636363637</c:v>
                </c:pt>
                <c:pt idx="6">
                  <c:v>-0.2563198118753674</c:v>
                </c:pt>
                <c:pt idx="7">
                  <c:v>-0.22972972972972974</c:v>
                </c:pt>
                <c:pt idx="8">
                  <c:v>0.59235668789808926</c:v>
                </c:pt>
                <c:pt idx="9">
                  <c:v>0.16776315789473689</c:v>
                </c:pt>
                <c:pt idx="10">
                  <c:v>-3.8461538461538401E-2</c:v>
                </c:pt>
                <c:pt idx="11">
                  <c:v>7.407407407407407E-2</c:v>
                </c:pt>
                <c:pt idx="12">
                  <c:v>-8.8345864661654186E-2</c:v>
                </c:pt>
                <c:pt idx="13">
                  <c:v>0.63636363636363635</c:v>
                </c:pt>
                <c:pt idx="14">
                  <c:v>0.30102040816326536</c:v>
                </c:pt>
              </c:numCache>
              <c:extLst/>
            </c:numRef>
          </c:val>
          <c:extLst>
            <c:ext xmlns:c16="http://schemas.microsoft.com/office/drawing/2014/chart" uri="{C3380CC4-5D6E-409C-BE32-E72D297353CC}">
              <c16:uniqueId val="{00000001-A639-4860-B45A-B87CC84F5640}"/>
            </c:ext>
          </c:extLst>
        </c:ser>
        <c:ser>
          <c:idx val="7"/>
          <c:order val="7"/>
          <c:tx>
            <c:strRef>
              <c:f>'Selection rates'!$AJ$62</c:f>
              <c:strCache>
                <c:ptCount val="1"/>
                <c:pt idx="0">
                  <c:v>2021</c:v>
                </c:pt>
              </c:strCache>
            </c:strRef>
          </c:tx>
          <c:spPr>
            <a:solidFill>
              <a:schemeClr val="accent2">
                <a:lumMod val="60000"/>
              </a:schemeClr>
            </a:solidFill>
            <a:ln>
              <a:noFill/>
            </a:ln>
            <a:effectLst/>
          </c:spPr>
          <c:invertIfNegative val="0"/>
          <c:cat>
            <c:strRef>
              <c:f>('Selection rates'!$AB$63:$AB$76,'Selection rates'!$AB$78)</c:f>
              <c:strCache>
                <c:ptCount val="15"/>
                <c:pt idx="0">
                  <c:v>EW</c:v>
                </c:pt>
                <c:pt idx="1">
                  <c:v>EXO</c:v>
                </c:pt>
                <c:pt idx="2">
                  <c:v>LARS</c:v>
                </c:pt>
                <c:pt idx="3">
                  <c:v>PDAR(T)</c:v>
                </c:pt>
                <c:pt idx="4">
                  <c:v>PICASSO</c:v>
                </c:pt>
                <c:pt idx="5">
                  <c:v>SSO</c:v>
                </c:pt>
                <c:pt idx="6">
                  <c:v>SSW</c:v>
                </c:pt>
                <c:pt idx="7">
                  <c:v>CDAP</c:v>
                </c:pt>
                <c:pt idx="8">
                  <c:v>DDAP</c:v>
                </c:pt>
                <c:pt idx="9">
                  <c:v>HW</c:v>
                </c:pt>
                <c:pt idx="10">
                  <c:v>LDAP</c:v>
                </c:pt>
                <c:pt idx="11">
                  <c:v>MATISSE</c:v>
                </c:pt>
                <c:pt idx="12">
                  <c:v>MDAP</c:v>
                </c:pt>
                <c:pt idx="13">
                  <c:v>NFDAP</c:v>
                </c:pt>
                <c:pt idx="14">
                  <c:v>XRP</c:v>
                </c:pt>
              </c:strCache>
              <c:extLst/>
            </c:strRef>
          </c:cat>
          <c:val>
            <c:numRef>
              <c:f>('Selection rates'!$AJ$63:$AJ$76,'Selection rates'!$AJ$78)</c:f>
              <c:numCache>
                <c:formatCode>0.00</c:formatCode>
                <c:ptCount val="15"/>
                <c:pt idx="0">
                  <c:v>-0.74248927038626611</c:v>
                </c:pt>
                <c:pt idx="1">
                  <c:v>-0.60639606396063961</c:v>
                </c:pt>
                <c:pt idx="2">
                  <c:v>-0.66101694915254239</c:v>
                </c:pt>
                <c:pt idx="3">
                  <c:v>-0.43107221006564556</c:v>
                </c:pt>
                <c:pt idx="4">
                  <c:v>-0.77596741344195519</c:v>
                </c:pt>
                <c:pt idx="5">
                  <c:v>-0.73011363636363635</c:v>
                </c:pt>
                <c:pt idx="6">
                  <c:v>-0.76190476190476186</c:v>
                </c:pt>
                <c:pt idx="7">
                  <c:v>-0.48648648648648651</c:v>
                </c:pt>
                <c:pt idx="8">
                  <c:v>-1.2738853503184669E-2</c:v>
                </c:pt>
                <c:pt idx="10">
                  <c:v>-0.25213675213675207</c:v>
                </c:pt>
                <c:pt idx="12">
                  <c:v>-0.37969924812030076</c:v>
                </c:pt>
                <c:pt idx="13">
                  <c:v>-0.23636363636363636</c:v>
                </c:pt>
                <c:pt idx="14">
                  <c:v>0.54761904761904767</c:v>
                </c:pt>
              </c:numCache>
              <c:extLst/>
            </c:numRef>
          </c:val>
          <c:extLst>
            <c:ext xmlns:c16="http://schemas.microsoft.com/office/drawing/2014/chart" uri="{C3380CC4-5D6E-409C-BE32-E72D297353CC}">
              <c16:uniqueId val="{00000002-A639-4860-B45A-B87CC84F5640}"/>
            </c:ext>
          </c:extLst>
        </c:ser>
        <c:ser>
          <c:idx val="8"/>
          <c:order val="8"/>
          <c:tx>
            <c:strRef>
              <c:f>'Selection rates'!$AK$62</c:f>
              <c:strCache>
                <c:ptCount val="1"/>
                <c:pt idx="0">
                  <c:v>2022</c:v>
                </c:pt>
              </c:strCache>
            </c:strRef>
          </c:tx>
          <c:spPr>
            <a:solidFill>
              <a:schemeClr val="accent3">
                <a:lumMod val="60000"/>
              </a:schemeClr>
            </a:solidFill>
            <a:ln>
              <a:noFill/>
            </a:ln>
            <a:effectLst/>
          </c:spPr>
          <c:invertIfNegative val="0"/>
          <c:cat>
            <c:strRef>
              <c:f>('Selection rates'!$AB$63:$AB$76,'Selection rates'!$AB$78)</c:f>
              <c:strCache>
                <c:ptCount val="15"/>
                <c:pt idx="0">
                  <c:v>EW</c:v>
                </c:pt>
                <c:pt idx="1">
                  <c:v>EXO</c:v>
                </c:pt>
                <c:pt idx="2">
                  <c:v>LARS</c:v>
                </c:pt>
                <c:pt idx="3">
                  <c:v>PDAR(T)</c:v>
                </c:pt>
                <c:pt idx="4">
                  <c:v>PICASSO</c:v>
                </c:pt>
                <c:pt idx="5">
                  <c:v>SSO</c:v>
                </c:pt>
                <c:pt idx="6">
                  <c:v>SSW</c:v>
                </c:pt>
                <c:pt idx="7">
                  <c:v>CDAP</c:v>
                </c:pt>
                <c:pt idx="8">
                  <c:v>DDAP</c:v>
                </c:pt>
                <c:pt idx="9">
                  <c:v>HW</c:v>
                </c:pt>
                <c:pt idx="10">
                  <c:v>LDAP</c:v>
                </c:pt>
                <c:pt idx="11">
                  <c:v>MATISSE</c:v>
                </c:pt>
                <c:pt idx="12">
                  <c:v>MDAP</c:v>
                </c:pt>
                <c:pt idx="13">
                  <c:v>NFDAP</c:v>
                </c:pt>
                <c:pt idx="14">
                  <c:v>XRP</c:v>
                </c:pt>
              </c:strCache>
              <c:extLst/>
            </c:strRef>
          </c:cat>
          <c:val>
            <c:numRef>
              <c:f>('Selection rates'!$AK$63:$AK$76,'Selection rates'!$AK$78)</c:f>
              <c:numCache>
                <c:formatCode>0.00</c:formatCode>
                <c:ptCount val="15"/>
                <c:pt idx="0">
                  <c:v>-0.75679542203147354</c:v>
                </c:pt>
                <c:pt idx="1">
                  <c:v>-0.63099630996309963</c:v>
                </c:pt>
                <c:pt idx="2">
                  <c:v>-0.49152542372881358</c:v>
                </c:pt>
                <c:pt idx="3">
                  <c:v>-0.70459518599562365</c:v>
                </c:pt>
                <c:pt idx="4">
                  <c:v>-0.81670061099796332</c:v>
                </c:pt>
                <c:pt idx="5">
                  <c:v>-0.71590909090909094</c:v>
                </c:pt>
                <c:pt idx="6">
                  <c:v>-0.75308641975308643</c:v>
                </c:pt>
                <c:pt idx="7">
                  <c:v>-0.63513513513513509</c:v>
                </c:pt>
                <c:pt idx="8">
                  <c:v>-0.49044585987261147</c:v>
                </c:pt>
                <c:pt idx="9">
                  <c:v>-0.35855263157894735</c:v>
                </c:pt>
                <c:pt idx="10">
                  <c:v>-0.27350427350427348</c:v>
                </c:pt>
                <c:pt idx="11">
                  <c:v>-0.31481481481481483</c:v>
                </c:pt>
                <c:pt idx="12">
                  <c:v>-0.48308270676691734</c:v>
                </c:pt>
                <c:pt idx="13">
                  <c:v>-0.2</c:v>
                </c:pt>
                <c:pt idx="14">
                  <c:v>0.46258503401360551</c:v>
                </c:pt>
              </c:numCache>
              <c:extLst/>
            </c:numRef>
          </c:val>
          <c:extLst>
            <c:ext xmlns:c16="http://schemas.microsoft.com/office/drawing/2014/chart" uri="{C3380CC4-5D6E-409C-BE32-E72D297353CC}">
              <c16:uniqueId val="{00000003-A639-4860-B45A-B87CC84F5640}"/>
            </c:ext>
          </c:extLst>
        </c:ser>
        <c:dLbls>
          <c:showLegendKey val="0"/>
          <c:showVal val="0"/>
          <c:showCatName val="0"/>
          <c:showSerName val="0"/>
          <c:showPercent val="0"/>
          <c:showBubbleSize val="0"/>
        </c:dLbls>
        <c:gapWidth val="219"/>
        <c:overlap val="-27"/>
        <c:axId val="503102192"/>
        <c:axId val="503099696"/>
        <c:extLst>
          <c:ext xmlns:c15="http://schemas.microsoft.com/office/drawing/2012/chart" uri="{02D57815-91ED-43cb-92C2-25804820EDAC}">
            <c15:filteredBarSeries>
              <c15:ser>
                <c:idx val="0"/>
                <c:order val="0"/>
                <c:tx>
                  <c:strRef>
                    <c:extLst>
                      <c:ext uri="{02D57815-91ED-43cb-92C2-25804820EDAC}">
                        <c15:formulaRef>
                          <c15:sqref>'Selection rates'!$AC$62</c15:sqref>
                        </c15:formulaRef>
                      </c:ext>
                    </c:extLst>
                    <c:strCache>
                      <c:ptCount val="1"/>
                      <c:pt idx="0">
                        <c:v>2014</c:v>
                      </c:pt>
                    </c:strCache>
                  </c:strRef>
                </c:tx>
                <c:spPr>
                  <a:solidFill>
                    <a:schemeClr val="accent1"/>
                  </a:solidFill>
                  <a:ln>
                    <a:noFill/>
                  </a:ln>
                  <a:effectLst/>
                </c:spPr>
                <c:invertIfNegative val="0"/>
                <c:cat>
                  <c:strRef>
                    <c:extLst>
                      <c:ext uri="{02D57815-91ED-43cb-92C2-25804820EDAC}">
                        <c15:formulaRef>
                          <c15:sqref>('Selection rates'!$AB$63:$AB$76,'Selection rates'!$AB$78)</c15:sqref>
                        </c15:formulaRef>
                      </c:ext>
                    </c:extLst>
                    <c:strCache>
                      <c:ptCount val="15"/>
                      <c:pt idx="0">
                        <c:v>EW</c:v>
                      </c:pt>
                      <c:pt idx="1">
                        <c:v>EXO</c:v>
                      </c:pt>
                      <c:pt idx="2">
                        <c:v>LARS</c:v>
                      </c:pt>
                      <c:pt idx="3">
                        <c:v>PDAR(T)</c:v>
                      </c:pt>
                      <c:pt idx="4">
                        <c:v>PICASSO</c:v>
                      </c:pt>
                      <c:pt idx="5">
                        <c:v>SSO</c:v>
                      </c:pt>
                      <c:pt idx="6">
                        <c:v>SSW</c:v>
                      </c:pt>
                      <c:pt idx="7">
                        <c:v>CDAP</c:v>
                      </c:pt>
                      <c:pt idx="8">
                        <c:v>DDAP</c:v>
                      </c:pt>
                      <c:pt idx="9">
                        <c:v>HW</c:v>
                      </c:pt>
                      <c:pt idx="10">
                        <c:v>LDAP</c:v>
                      </c:pt>
                      <c:pt idx="11">
                        <c:v>MATISSE</c:v>
                      </c:pt>
                      <c:pt idx="12">
                        <c:v>MDAP</c:v>
                      </c:pt>
                      <c:pt idx="13">
                        <c:v>NFDAP</c:v>
                      </c:pt>
                      <c:pt idx="14">
                        <c:v>XRP</c:v>
                      </c:pt>
                    </c:strCache>
                  </c:strRef>
                </c:cat>
                <c:val>
                  <c:numRef>
                    <c:extLst>
                      <c:ext uri="{02D57815-91ED-43cb-92C2-25804820EDAC}">
                        <c15:formulaRef>
                          <c15:sqref>('Selection rates'!$AC$63:$AC$76,'Selection rates'!$AC$78)</c15:sqref>
                        </c15:formulaRef>
                      </c:ext>
                    </c:extLst>
                    <c:numCache>
                      <c:formatCode>0.00</c:formatCode>
                      <c:ptCount val="15"/>
                      <c:pt idx="0">
                        <c:v>0.15164520743919876</c:v>
                      </c:pt>
                      <c:pt idx="1">
                        <c:v>-0.11439114391143908</c:v>
                      </c:pt>
                      <c:pt idx="2">
                        <c:v>1.6949152542372819E-2</c:v>
                      </c:pt>
                      <c:pt idx="3">
                        <c:v>9.4091903719912398E-2</c:v>
                      </c:pt>
                      <c:pt idx="4">
                        <c:v>-2.240325865580451E-2</c:v>
                      </c:pt>
                      <c:pt idx="5">
                        <c:v>8.5227272727271906E-3</c:v>
                      </c:pt>
                      <c:pt idx="6">
                        <c:v>0.13462669018224577</c:v>
                      </c:pt>
                      <c:pt idx="7">
                        <c:v>5.4054054054054057E-2</c:v>
                      </c:pt>
                      <c:pt idx="8">
                        <c:v>-0.14012738853503182</c:v>
                      </c:pt>
                      <c:pt idx="9">
                        <c:v>0.2171052631578948</c:v>
                      </c:pt>
                      <c:pt idx="10">
                        <c:v>0.11111111111111117</c:v>
                      </c:pt>
                      <c:pt idx="11">
                        <c:v>-0.18518518518518517</c:v>
                      </c:pt>
                      <c:pt idx="12">
                        <c:v>-2.255639097744366E-2</c:v>
                      </c:pt>
                      <c:pt idx="14">
                        <c:v>0.14795918367346944</c:v>
                      </c:pt>
                    </c:numCache>
                  </c:numRef>
                </c:val>
                <c:extLst>
                  <c:ext xmlns:c16="http://schemas.microsoft.com/office/drawing/2014/chart" uri="{C3380CC4-5D6E-409C-BE32-E72D297353CC}">
                    <c16:uniqueId val="{00000004-A639-4860-B45A-B87CC84F5640}"/>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'Selection rates'!$AD$62</c15:sqref>
                        </c15:formulaRef>
                      </c:ext>
                    </c:extLst>
                    <c:strCache>
                      <c:ptCount val="1"/>
                      <c:pt idx="0">
                        <c:v>2015</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('Selection rates'!$AB$63:$AB$76,'Selection rates'!$AB$78)</c15:sqref>
                        </c15:formulaRef>
                      </c:ext>
                    </c:extLst>
                    <c:strCache>
                      <c:ptCount val="15"/>
                      <c:pt idx="0">
                        <c:v>EW</c:v>
                      </c:pt>
                      <c:pt idx="1">
                        <c:v>EXO</c:v>
                      </c:pt>
                      <c:pt idx="2">
                        <c:v>LARS</c:v>
                      </c:pt>
                      <c:pt idx="3">
                        <c:v>PDAR(T)</c:v>
                      </c:pt>
                      <c:pt idx="4">
                        <c:v>PICASSO</c:v>
                      </c:pt>
                      <c:pt idx="5">
                        <c:v>SSO</c:v>
                      </c:pt>
                      <c:pt idx="6">
                        <c:v>SSW</c:v>
                      </c:pt>
                      <c:pt idx="7">
                        <c:v>CDAP</c:v>
                      </c:pt>
                      <c:pt idx="8">
                        <c:v>DDAP</c:v>
                      </c:pt>
                      <c:pt idx="9">
                        <c:v>HW</c:v>
                      </c:pt>
                      <c:pt idx="10">
                        <c:v>LDAP</c:v>
                      </c:pt>
                      <c:pt idx="11">
                        <c:v>MATISSE</c:v>
                      </c:pt>
                      <c:pt idx="12">
                        <c:v>MDAP</c:v>
                      </c:pt>
                      <c:pt idx="13">
                        <c:v>NFDAP</c:v>
                      </c:pt>
                      <c:pt idx="14">
                        <c:v>XRP</c:v>
                      </c:pt>
                    </c:strCache>
                  </c:strRef>
                </c:cat>
                <c:val>
                  <c:numRef>
                    <c:extLst xmlns:c15="http://schemas.microsoft.com/office/drawing/2012/chart">
                      <c:ext xmlns:c15="http://schemas.microsoft.com/office/drawing/2012/chart" uri="{02D57815-91ED-43cb-92C2-25804820EDAC}">
                        <c15:formulaRef>
                          <c15:sqref>('Selection rates'!$AD$63:$AD$76,'Selection rates'!$AD$78)</c15:sqref>
                        </c15:formulaRef>
                      </c:ext>
                    </c:extLst>
                    <c:numCache>
                      <c:formatCode>0.00</c:formatCode>
                      <c:ptCount val="15"/>
                      <c:pt idx="0">
                        <c:v>-1.2875536480686775E-2</c:v>
                      </c:pt>
                      <c:pt idx="1">
                        <c:v>0.16851168511685122</c:v>
                      </c:pt>
                      <c:pt idx="2">
                        <c:v>-0.23728813559322037</c:v>
                      </c:pt>
                      <c:pt idx="3">
                        <c:v>6.1269146608315034E-2</c:v>
                      </c:pt>
                      <c:pt idx="4">
                        <c:v>0.15071283095723012</c:v>
                      </c:pt>
                      <c:pt idx="5">
                        <c:v>-0.26136363636363641</c:v>
                      </c:pt>
                      <c:pt idx="6">
                        <c:v>-7.9952968841857694E-2</c:v>
                      </c:pt>
                      <c:pt idx="7">
                        <c:v>0.13513513513513514</c:v>
                      </c:pt>
                      <c:pt idx="8">
                        <c:v>0.24203821656050961</c:v>
                      </c:pt>
                      <c:pt idx="9">
                        <c:v>3.618421052631584E-2</c:v>
                      </c:pt>
                      <c:pt idx="10">
                        <c:v>4.2735042735043346E-3</c:v>
                      </c:pt>
                      <c:pt idx="12">
                        <c:v>-4.135338345864667E-2</c:v>
                      </c:pt>
                      <c:pt idx="14">
                        <c:v>-4.7619047619047575E-2</c:v>
                      </c:pt>
                    </c:numCache>
                  </c:numRef>
                </c:val>
                <c:extLst xmlns:c15="http://schemas.microsoft.com/office/drawing/2012/chart">
                  <c:ext xmlns:c16="http://schemas.microsoft.com/office/drawing/2014/chart" uri="{C3380CC4-5D6E-409C-BE32-E72D297353CC}">
                    <c16:uniqueId val="{00000005-A639-4860-B45A-B87CC84F5640}"/>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'Selection rates'!$AE$62</c15:sqref>
                        </c15:formulaRef>
                      </c:ext>
                    </c:extLst>
                    <c:strCache>
                      <c:ptCount val="1"/>
                      <c:pt idx="0">
                        <c:v>2016</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('Selection rates'!$AB$63:$AB$76,'Selection rates'!$AB$78)</c15:sqref>
                        </c15:formulaRef>
                      </c:ext>
                    </c:extLst>
                    <c:strCache>
                      <c:ptCount val="15"/>
                      <c:pt idx="0">
                        <c:v>EW</c:v>
                      </c:pt>
                      <c:pt idx="1">
                        <c:v>EXO</c:v>
                      </c:pt>
                      <c:pt idx="2">
                        <c:v>LARS</c:v>
                      </c:pt>
                      <c:pt idx="3">
                        <c:v>PDAR(T)</c:v>
                      </c:pt>
                      <c:pt idx="4">
                        <c:v>PICASSO</c:v>
                      </c:pt>
                      <c:pt idx="5">
                        <c:v>SSO</c:v>
                      </c:pt>
                      <c:pt idx="6">
                        <c:v>SSW</c:v>
                      </c:pt>
                      <c:pt idx="7">
                        <c:v>CDAP</c:v>
                      </c:pt>
                      <c:pt idx="8">
                        <c:v>DDAP</c:v>
                      </c:pt>
                      <c:pt idx="9">
                        <c:v>HW</c:v>
                      </c:pt>
                      <c:pt idx="10">
                        <c:v>LDAP</c:v>
                      </c:pt>
                      <c:pt idx="11">
                        <c:v>MATISSE</c:v>
                      </c:pt>
                      <c:pt idx="12">
                        <c:v>MDAP</c:v>
                      </c:pt>
                      <c:pt idx="13">
                        <c:v>NFDAP</c:v>
                      </c:pt>
                      <c:pt idx="14">
                        <c:v>XRP</c:v>
                      </c:pt>
                    </c:strCache>
                  </c:strRef>
                </c:cat>
                <c:val>
                  <c:numRef>
                    <c:extLst xmlns:c15="http://schemas.microsoft.com/office/drawing/2012/chart">
                      <c:ext xmlns:c15="http://schemas.microsoft.com/office/drawing/2012/chart" uri="{02D57815-91ED-43cb-92C2-25804820EDAC}">
                        <c15:formulaRef>
                          <c15:sqref>('Selection rates'!$AE$63:$AE$76,'Selection rates'!$AE$78)</c15:sqref>
                        </c15:formulaRef>
                      </c:ext>
                    </c:extLst>
                    <c:numCache>
                      <c:formatCode>0.00</c:formatCode>
                      <c:ptCount val="15"/>
                      <c:pt idx="0">
                        <c:v>0.14449213161659505</c:v>
                      </c:pt>
                      <c:pt idx="1">
                        <c:v>6.39606396063961E-2</c:v>
                      </c:pt>
                      <c:pt idx="2">
                        <c:v>0.18644067796610161</c:v>
                      </c:pt>
                      <c:pt idx="3">
                        <c:v>-2.6258205689277961E-2</c:v>
                      </c:pt>
                      <c:pt idx="4">
                        <c:v>-0.13441955193482691</c:v>
                      </c:pt>
                      <c:pt idx="5">
                        <c:v>0.30681818181818171</c:v>
                      </c:pt>
                      <c:pt idx="6">
                        <c:v>-0.11816578483245146</c:v>
                      </c:pt>
                      <c:pt idx="7">
                        <c:v>-0.10810810810810811</c:v>
                      </c:pt>
                      <c:pt idx="8">
                        <c:v>8.2802547770700688E-2</c:v>
                      </c:pt>
                      <c:pt idx="9">
                        <c:v>3.2894736842105734E-3</c:v>
                      </c:pt>
                      <c:pt idx="10">
                        <c:v>4.7008547008547071E-2</c:v>
                      </c:pt>
                      <c:pt idx="11">
                        <c:v>0.14814814814814814</c:v>
                      </c:pt>
                      <c:pt idx="12">
                        <c:v>0.12781954887218039</c:v>
                      </c:pt>
                      <c:pt idx="13">
                        <c:v>1.8181818181818181E-2</c:v>
                      </c:pt>
                      <c:pt idx="14">
                        <c:v>-5.6122448979591788E-2</c:v>
                      </c:pt>
                    </c:numCache>
                  </c:numRef>
                </c:val>
                <c:extLst xmlns:c15="http://schemas.microsoft.com/office/drawing/2012/chart">
                  <c:ext xmlns:c16="http://schemas.microsoft.com/office/drawing/2014/chart" uri="{C3380CC4-5D6E-409C-BE32-E72D297353CC}">
                    <c16:uniqueId val="{00000006-A639-4860-B45A-B87CC84F5640}"/>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'Selection rates'!$AF$62</c15:sqref>
                        </c15:formulaRef>
                      </c:ext>
                    </c:extLst>
                    <c:strCache>
                      <c:ptCount val="1"/>
                      <c:pt idx="0">
                        <c:v>2017</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('Selection rates'!$AB$63:$AB$76,'Selection rates'!$AB$78)</c15:sqref>
                        </c15:formulaRef>
                      </c:ext>
                    </c:extLst>
                    <c:strCache>
                      <c:ptCount val="15"/>
                      <c:pt idx="0">
                        <c:v>EW</c:v>
                      </c:pt>
                      <c:pt idx="1">
                        <c:v>EXO</c:v>
                      </c:pt>
                      <c:pt idx="2">
                        <c:v>LARS</c:v>
                      </c:pt>
                      <c:pt idx="3">
                        <c:v>PDAR(T)</c:v>
                      </c:pt>
                      <c:pt idx="4">
                        <c:v>PICASSO</c:v>
                      </c:pt>
                      <c:pt idx="5">
                        <c:v>SSO</c:v>
                      </c:pt>
                      <c:pt idx="6">
                        <c:v>SSW</c:v>
                      </c:pt>
                      <c:pt idx="7">
                        <c:v>CDAP</c:v>
                      </c:pt>
                      <c:pt idx="8">
                        <c:v>DDAP</c:v>
                      </c:pt>
                      <c:pt idx="9">
                        <c:v>HW</c:v>
                      </c:pt>
                      <c:pt idx="10">
                        <c:v>LDAP</c:v>
                      </c:pt>
                      <c:pt idx="11">
                        <c:v>MATISSE</c:v>
                      </c:pt>
                      <c:pt idx="12">
                        <c:v>MDAP</c:v>
                      </c:pt>
                      <c:pt idx="13">
                        <c:v>NFDAP</c:v>
                      </c:pt>
                      <c:pt idx="14">
                        <c:v>XRP</c:v>
                      </c:pt>
                    </c:strCache>
                  </c:strRef>
                </c:cat>
                <c:val>
                  <c:numRef>
                    <c:extLst xmlns:c15="http://schemas.microsoft.com/office/drawing/2012/chart">
                      <c:ext xmlns:c15="http://schemas.microsoft.com/office/drawing/2012/chart" uri="{02D57815-91ED-43cb-92C2-25804820EDAC}">
                        <c15:formulaRef>
                          <c15:sqref>('Selection rates'!$AF$63:$AF$76,'Selection rates'!$AF$78)</c15:sqref>
                        </c15:formulaRef>
                      </c:ext>
                    </c:extLst>
                    <c:numCache>
                      <c:formatCode>0.00</c:formatCode>
                      <c:ptCount val="15"/>
                      <c:pt idx="0">
                        <c:v>-8.4406294706723964E-2</c:v>
                      </c:pt>
                      <c:pt idx="1">
                        <c:v>-7.7490774907749041E-2</c:v>
                      </c:pt>
                      <c:pt idx="2">
                        <c:v>-6.7796610169491581E-2</c:v>
                      </c:pt>
                      <c:pt idx="3">
                        <c:v>-0.12472647702407008</c:v>
                      </c:pt>
                      <c:pt idx="4">
                        <c:v>7.9429735234215856E-2</c:v>
                      </c:pt>
                      <c:pt idx="5">
                        <c:v>8.5227272727271906E-3</c:v>
                      </c:pt>
                      <c:pt idx="6">
                        <c:v>7.2898295120517376E-2</c:v>
                      </c:pt>
                      <c:pt idx="7">
                        <c:v>-1.3513513513513514E-2</c:v>
                      </c:pt>
                      <c:pt idx="8">
                        <c:v>0.11464968152866246</c:v>
                      </c:pt>
                      <c:pt idx="9">
                        <c:v>-0.2434210526315789</c:v>
                      </c:pt>
                      <c:pt idx="10">
                        <c:v>4.7008547008547071E-2</c:v>
                      </c:pt>
                      <c:pt idx="12">
                        <c:v>-3.1954887218045167E-2</c:v>
                      </c:pt>
                      <c:pt idx="14">
                        <c:v>-3.9115646258503355E-2</c:v>
                      </c:pt>
                    </c:numCache>
                  </c:numRef>
                </c:val>
                <c:extLst xmlns:c15="http://schemas.microsoft.com/office/drawing/2012/chart">
                  <c:ext xmlns:c16="http://schemas.microsoft.com/office/drawing/2014/chart" uri="{C3380CC4-5D6E-409C-BE32-E72D297353CC}">
                    <c16:uniqueId val="{00000007-A639-4860-B45A-B87CC84F5640}"/>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'Selection rates'!$AG$62</c15:sqref>
                        </c15:formulaRef>
                      </c:ext>
                    </c:extLst>
                    <c:strCache>
                      <c:ptCount val="1"/>
                      <c:pt idx="0">
                        <c:v>2018</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('Selection rates'!$AB$63:$AB$76,'Selection rates'!$AB$78)</c15:sqref>
                        </c15:formulaRef>
                      </c:ext>
                    </c:extLst>
                    <c:strCache>
                      <c:ptCount val="15"/>
                      <c:pt idx="0">
                        <c:v>EW</c:v>
                      </c:pt>
                      <c:pt idx="1">
                        <c:v>EXO</c:v>
                      </c:pt>
                      <c:pt idx="2">
                        <c:v>LARS</c:v>
                      </c:pt>
                      <c:pt idx="3">
                        <c:v>PDAR(T)</c:v>
                      </c:pt>
                      <c:pt idx="4">
                        <c:v>PICASSO</c:v>
                      </c:pt>
                      <c:pt idx="5">
                        <c:v>SSO</c:v>
                      </c:pt>
                      <c:pt idx="6">
                        <c:v>SSW</c:v>
                      </c:pt>
                      <c:pt idx="7">
                        <c:v>CDAP</c:v>
                      </c:pt>
                      <c:pt idx="8">
                        <c:v>DDAP</c:v>
                      </c:pt>
                      <c:pt idx="9">
                        <c:v>HW</c:v>
                      </c:pt>
                      <c:pt idx="10">
                        <c:v>LDAP</c:v>
                      </c:pt>
                      <c:pt idx="11">
                        <c:v>MATISSE</c:v>
                      </c:pt>
                      <c:pt idx="12">
                        <c:v>MDAP</c:v>
                      </c:pt>
                      <c:pt idx="13">
                        <c:v>NFDAP</c:v>
                      </c:pt>
                      <c:pt idx="14">
                        <c:v>XRP</c:v>
                      </c:pt>
                    </c:strCache>
                  </c:strRef>
                </c:cat>
                <c:val>
                  <c:numRef>
                    <c:extLst xmlns:c15="http://schemas.microsoft.com/office/drawing/2012/chart">
                      <c:ext xmlns:c15="http://schemas.microsoft.com/office/drawing/2012/chart" uri="{02D57815-91ED-43cb-92C2-25804820EDAC}">
                        <c15:formulaRef>
                          <c15:sqref>('Selection rates'!$AG$63:$AG$76,'Selection rates'!$AG$78)</c15:sqref>
                        </c15:formulaRef>
                      </c:ext>
                    </c:extLst>
                    <c:numCache>
                      <c:formatCode>0.00</c:formatCode>
                      <c:ptCount val="15"/>
                      <c:pt idx="0">
                        <c:v>-0.19885550786838346</c:v>
                      </c:pt>
                      <c:pt idx="1">
                        <c:v>-4.0590405904059004E-2</c:v>
                      </c:pt>
                      <c:pt idx="2">
                        <c:v>0.10169491525423723</c:v>
                      </c:pt>
                      <c:pt idx="3">
                        <c:v>-4.3763676148797122E-3</c:v>
                      </c:pt>
                      <c:pt idx="4">
                        <c:v>-7.331975560081469E-2</c:v>
                      </c:pt>
                      <c:pt idx="5">
                        <c:v>-6.2500000000000069E-2</c:v>
                      </c:pt>
                      <c:pt idx="6">
                        <c:v>-9.4062316284538178E-3</c:v>
                      </c:pt>
                      <c:pt idx="7">
                        <c:v>-6.7567567567567571E-2</c:v>
                      </c:pt>
                      <c:pt idx="8">
                        <c:v>-0.29936305732484075</c:v>
                      </c:pt>
                      <c:pt idx="9">
                        <c:v>-1.3157894736842059E-2</c:v>
                      </c:pt>
                      <c:pt idx="10">
                        <c:v>-0.20940170940170935</c:v>
                      </c:pt>
                      <c:pt idx="11">
                        <c:v>3.7037037037037035E-2</c:v>
                      </c:pt>
                      <c:pt idx="12">
                        <c:v>-3.1954887218045167E-2</c:v>
                      </c:pt>
                      <c:pt idx="13">
                        <c:v>-1.8181818181818181E-2</c:v>
                      </c:pt>
                      <c:pt idx="14">
                        <c:v>-5.1020408163264825E-3</c:v>
                      </c:pt>
                    </c:numCache>
                  </c:numRef>
                </c:val>
                <c:extLst xmlns:c15="http://schemas.microsoft.com/office/drawing/2012/chart">
                  <c:ext xmlns:c16="http://schemas.microsoft.com/office/drawing/2014/chart" uri="{C3380CC4-5D6E-409C-BE32-E72D297353CC}">
                    <c16:uniqueId val="{00000008-A639-4860-B45A-B87CC84F5640}"/>
                  </c:ext>
                </c:extLst>
              </c15:ser>
            </c15:filteredBarSeries>
          </c:ext>
        </c:extLst>
      </c:barChart>
      <c:catAx>
        <c:axId val="50310219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03099696"/>
        <c:crossesAt val="0"/>
        <c:auto val="1"/>
        <c:lblAlgn val="ctr"/>
        <c:lblOffset val="100"/>
        <c:noMultiLvlLbl val="0"/>
      </c:catAx>
      <c:valAx>
        <c:axId val="503099696"/>
        <c:scaling>
          <c:orientation val="minMax"/>
          <c:min val="-0.8"/>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03102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sz="2400">
                <a:solidFill>
                  <a:schemeClr val="tx1"/>
                </a:solidFill>
              </a:rPr>
              <a:t>NoDD submissions - all programs</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scatterChart>
        <c:scatterStyle val="lineMarker"/>
        <c:varyColors val="0"/>
        <c:ser>
          <c:idx val="1"/>
          <c:order val="0"/>
          <c:spPr>
            <a:ln w="38100" cap="rnd">
              <a:solidFill>
                <a:schemeClr val="accent1"/>
              </a:solidFill>
              <a:round/>
            </a:ln>
            <a:effectLst/>
          </c:spPr>
          <c:marker>
            <c:symbol val="none"/>
          </c:marker>
          <c:yVal>
            <c:numRef>
              <c:f>'submission weeks'!$F$5:$F$56</c:f>
              <c:numCache>
                <c:formatCode>General</c:formatCode>
                <c:ptCount val="52"/>
                <c:pt idx="0">
                  <c:v>1</c:v>
                </c:pt>
                <c:pt idx="1">
                  <c:v>3</c:v>
                </c:pt>
                <c:pt idx="2">
                  <c:v>5</c:v>
                </c:pt>
                <c:pt idx="3">
                  <c:v>8</c:v>
                </c:pt>
                <c:pt idx="4">
                  <c:v>12</c:v>
                </c:pt>
                <c:pt idx="5">
                  <c:v>14</c:v>
                </c:pt>
                <c:pt idx="6">
                  <c:v>16</c:v>
                </c:pt>
                <c:pt idx="7">
                  <c:v>19</c:v>
                </c:pt>
                <c:pt idx="8">
                  <c:v>24</c:v>
                </c:pt>
                <c:pt idx="9">
                  <c:v>33</c:v>
                </c:pt>
                <c:pt idx="10">
                  <c:v>40</c:v>
                </c:pt>
                <c:pt idx="11">
                  <c:v>45</c:v>
                </c:pt>
                <c:pt idx="12">
                  <c:v>48</c:v>
                </c:pt>
                <c:pt idx="13">
                  <c:v>57</c:v>
                </c:pt>
                <c:pt idx="14">
                  <c:v>61</c:v>
                </c:pt>
                <c:pt idx="15">
                  <c:v>65</c:v>
                </c:pt>
                <c:pt idx="16">
                  <c:v>71</c:v>
                </c:pt>
                <c:pt idx="17">
                  <c:v>76</c:v>
                </c:pt>
                <c:pt idx="18">
                  <c:v>82</c:v>
                </c:pt>
                <c:pt idx="19">
                  <c:v>84</c:v>
                </c:pt>
                <c:pt idx="20">
                  <c:v>89</c:v>
                </c:pt>
                <c:pt idx="21">
                  <c:v>93</c:v>
                </c:pt>
                <c:pt idx="22">
                  <c:v>95</c:v>
                </c:pt>
                <c:pt idx="23">
                  <c:v>98</c:v>
                </c:pt>
                <c:pt idx="24">
                  <c:v>103</c:v>
                </c:pt>
                <c:pt idx="25">
                  <c:v>108</c:v>
                </c:pt>
                <c:pt idx="26">
                  <c:v>111</c:v>
                </c:pt>
                <c:pt idx="27">
                  <c:v>112</c:v>
                </c:pt>
                <c:pt idx="28">
                  <c:v>113</c:v>
                </c:pt>
                <c:pt idx="29">
                  <c:v>118</c:v>
                </c:pt>
                <c:pt idx="30">
                  <c:v>121</c:v>
                </c:pt>
                <c:pt idx="31">
                  <c:v>124</c:v>
                </c:pt>
                <c:pt idx="32">
                  <c:v>125</c:v>
                </c:pt>
                <c:pt idx="33">
                  <c:v>128</c:v>
                </c:pt>
                <c:pt idx="34">
                  <c:v>133</c:v>
                </c:pt>
                <c:pt idx="35">
                  <c:v>140</c:v>
                </c:pt>
                <c:pt idx="36">
                  <c:v>153</c:v>
                </c:pt>
                <c:pt idx="37">
                  <c:v>155</c:v>
                </c:pt>
                <c:pt idx="38">
                  <c:v>155</c:v>
                </c:pt>
                <c:pt idx="39">
                  <c:v>159</c:v>
                </c:pt>
                <c:pt idx="40">
                  <c:v>163</c:v>
                </c:pt>
                <c:pt idx="41">
                  <c:v>164</c:v>
                </c:pt>
                <c:pt idx="42">
                  <c:v>167</c:v>
                </c:pt>
                <c:pt idx="43">
                  <c:v>176</c:v>
                </c:pt>
                <c:pt idx="44">
                  <c:v>181</c:v>
                </c:pt>
                <c:pt idx="45">
                  <c:v>192</c:v>
                </c:pt>
                <c:pt idx="46">
                  <c:v>198</c:v>
                </c:pt>
                <c:pt idx="47">
                  <c:v>202</c:v>
                </c:pt>
                <c:pt idx="48">
                  <c:v>206</c:v>
                </c:pt>
                <c:pt idx="49">
                  <c:v>211</c:v>
                </c:pt>
                <c:pt idx="50">
                  <c:v>233</c:v>
                </c:pt>
                <c:pt idx="51">
                  <c:v>295</c:v>
                </c:pt>
              </c:numCache>
            </c:numRef>
          </c:yVal>
          <c:smooth val="0"/>
          <c:extLst>
            <c:ext xmlns:c16="http://schemas.microsoft.com/office/drawing/2014/chart" uri="{C3380CC4-5D6E-409C-BE32-E72D297353CC}">
              <c16:uniqueId val="{00000000-AE65-4E67-93F1-E32145995AD1}"/>
            </c:ext>
          </c:extLst>
        </c:ser>
        <c:ser>
          <c:idx val="2"/>
          <c:order val="1"/>
          <c:spPr>
            <a:ln w="38100" cap="rnd">
              <a:solidFill>
                <a:schemeClr val="accent6">
                  <a:lumMod val="75000"/>
                </a:schemeClr>
              </a:solidFill>
              <a:round/>
            </a:ln>
            <a:effectLst/>
          </c:spPr>
          <c:marker>
            <c:symbol val="none"/>
          </c:marker>
          <c:yVal>
            <c:numRef>
              <c:f>'submission weeks'!$G$5:$G$56</c:f>
              <c:numCache>
                <c:formatCode>General</c:formatCode>
                <c:ptCount val="52"/>
                <c:pt idx="0">
                  <c:v>2</c:v>
                </c:pt>
                <c:pt idx="1">
                  <c:v>4</c:v>
                </c:pt>
                <c:pt idx="2">
                  <c:v>5</c:v>
                </c:pt>
                <c:pt idx="3">
                  <c:v>7</c:v>
                </c:pt>
                <c:pt idx="4">
                  <c:v>9</c:v>
                </c:pt>
                <c:pt idx="5">
                  <c:v>11</c:v>
                </c:pt>
                <c:pt idx="6">
                  <c:v>11</c:v>
                </c:pt>
                <c:pt idx="7">
                  <c:v>13</c:v>
                </c:pt>
                <c:pt idx="8">
                  <c:v>15</c:v>
                </c:pt>
                <c:pt idx="9">
                  <c:v>16</c:v>
                </c:pt>
                <c:pt idx="10">
                  <c:v>18</c:v>
                </c:pt>
                <c:pt idx="11">
                  <c:v>23</c:v>
                </c:pt>
                <c:pt idx="12">
                  <c:v>29</c:v>
                </c:pt>
                <c:pt idx="13">
                  <c:v>31</c:v>
                </c:pt>
                <c:pt idx="14">
                  <c:v>33</c:v>
                </c:pt>
                <c:pt idx="15">
                  <c:v>40</c:v>
                </c:pt>
                <c:pt idx="16">
                  <c:v>45</c:v>
                </c:pt>
                <c:pt idx="17">
                  <c:v>47</c:v>
                </c:pt>
                <c:pt idx="18">
                  <c:v>52</c:v>
                </c:pt>
                <c:pt idx="19">
                  <c:v>54</c:v>
                </c:pt>
                <c:pt idx="20">
                  <c:v>56</c:v>
                </c:pt>
                <c:pt idx="21">
                  <c:v>60</c:v>
                </c:pt>
                <c:pt idx="22">
                  <c:v>63</c:v>
                </c:pt>
                <c:pt idx="23">
                  <c:v>64</c:v>
                </c:pt>
                <c:pt idx="24">
                  <c:v>69</c:v>
                </c:pt>
                <c:pt idx="25">
                  <c:v>70</c:v>
                </c:pt>
                <c:pt idx="26">
                  <c:v>72</c:v>
                </c:pt>
                <c:pt idx="27">
                  <c:v>74</c:v>
                </c:pt>
                <c:pt idx="28">
                  <c:v>78</c:v>
                </c:pt>
                <c:pt idx="29">
                  <c:v>84</c:v>
                </c:pt>
                <c:pt idx="30">
                  <c:v>88</c:v>
                </c:pt>
                <c:pt idx="31">
                  <c:v>94</c:v>
                </c:pt>
                <c:pt idx="32">
                  <c:v>99</c:v>
                </c:pt>
                <c:pt idx="33">
                  <c:v>105</c:v>
                </c:pt>
                <c:pt idx="34">
                  <c:v>107</c:v>
                </c:pt>
                <c:pt idx="35">
                  <c:v>112</c:v>
                </c:pt>
                <c:pt idx="36">
                  <c:v>117</c:v>
                </c:pt>
                <c:pt idx="37">
                  <c:v>125</c:v>
                </c:pt>
                <c:pt idx="38">
                  <c:v>131</c:v>
                </c:pt>
                <c:pt idx="39">
                  <c:v>135</c:v>
                </c:pt>
                <c:pt idx="40">
                  <c:v>135</c:v>
                </c:pt>
                <c:pt idx="41">
                  <c:v>136</c:v>
                </c:pt>
                <c:pt idx="42">
                  <c:v>140</c:v>
                </c:pt>
                <c:pt idx="43">
                  <c:v>149</c:v>
                </c:pt>
                <c:pt idx="44">
                  <c:v>153</c:v>
                </c:pt>
                <c:pt idx="45">
                  <c:v>156</c:v>
                </c:pt>
                <c:pt idx="46">
                  <c:v>164</c:v>
                </c:pt>
                <c:pt idx="47">
                  <c:v>168</c:v>
                </c:pt>
                <c:pt idx="48">
                  <c:v>174</c:v>
                </c:pt>
                <c:pt idx="49">
                  <c:v>177</c:v>
                </c:pt>
                <c:pt idx="50">
                  <c:v>194</c:v>
                </c:pt>
                <c:pt idx="51">
                  <c:v>263</c:v>
                </c:pt>
              </c:numCache>
            </c:numRef>
          </c:yVal>
          <c:smooth val="0"/>
          <c:extLst>
            <c:ext xmlns:c16="http://schemas.microsoft.com/office/drawing/2014/chart" uri="{C3380CC4-5D6E-409C-BE32-E72D297353CC}">
              <c16:uniqueId val="{00000001-AE65-4E67-93F1-E32145995AD1}"/>
            </c:ext>
          </c:extLst>
        </c:ser>
        <c:ser>
          <c:idx val="3"/>
          <c:order val="2"/>
          <c:spPr>
            <a:ln w="38100" cap="rnd">
              <a:solidFill>
                <a:srgbClr val="FF00FF"/>
              </a:solidFill>
              <a:round/>
            </a:ln>
            <a:effectLst/>
          </c:spPr>
          <c:marker>
            <c:symbol val="none"/>
          </c:marker>
          <c:yVal>
            <c:numRef>
              <c:f>'submission weeks'!$H$5:$H$56</c:f>
              <c:numCache>
                <c:formatCode>General</c:formatCode>
                <c:ptCount val="52"/>
                <c:pt idx="0">
                  <c:v>3</c:v>
                </c:pt>
                <c:pt idx="1">
                  <c:v>5</c:v>
                </c:pt>
                <c:pt idx="2">
                  <c:v>9</c:v>
                </c:pt>
                <c:pt idx="3">
                  <c:v>11</c:v>
                </c:pt>
                <c:pt idx="4">
                  <c:v>11</c:v>
                </c:pt>
                <c:pt idx="5">
                  <c:v>13</c:v>
                </c:pt>
                <c:pt idx="6">
                  <c:v>18</c:v>
                </c:pt>
                <c:pt idx="7">
                  <c:v>21</c:v>
                </c:pt>
                <c:pt idx="8">
                  <c:v>25</c:v>
                </c:pt>
                <c:pt idx="9">
                  <c:v>31</c:v>
                </c:pt>
                <c:pt idx="10">
                  <c:v>35</c:v>
                </c:pt>
                <c:pt idx="11">
                  <c:v>36</c:v>
                </c:pt>
                <c:pt idx="12">
                  <c:v>42</c:v>
                </c:pt>
                <c:pt idx="13">
                  <c:v>48</c:v>
                </c:pt>
                <c:pt idx="14">
                  <c:v>52</c:v>
                </c:pt>
                <c:pt idx="15">
                  <c:v>52</c:v>
                </c:pt>
                <c:pt idx="16">
                  <c:v>55</c:v>
                </c:pt>
                <c:pt idx="17">
                  <c:v>56</c:v>
                </c:pt>
                <c:pt idx="18">
                  <c:v>59</c:v>
                </c:pt>
                <c:pt idx="19">
                  <c:v>61</c:v>
                </c:pt>
                <c:pt idx="20">
                  <c:v>64</c:v>
                </c:pt>
                <c:pt idx="21">
                  <c:v>68</c:v>
                </c:pt>
                <c:pt idx="22">
                  <c:v>73</c:v>
                </c:pt>
                <c:pt idx="23">
                  <c:v>81</c:v>
                </c:pt>
                <c:pt idx="24">
                  <c:v>83</c:v>
                </c:pt>
                <c:pt idx="25">
                  <c:v>89</c:v>
                </c:pt>
                <c:pt idx="26">
                  <c:v>97</c:v>
                </c:pt>
                <c:pt idx="27">
                  <c:v>99</c:v>
                </c:pt>
                <c:pt idx="28">
                  <c:v>101</c:v>
                </c:pt>
                <c:pt idx="29">
                  <c:v>107</c:v>
                </c:pt>
                <c:pt idx="30">
                  <c:v>113</c:v>
                </c:pt>
                <c:pt idx="31">
                  <c:v>116</c:v>
                </c:pt>
              </c:numCache>
            </c:numRef>
          </c:yVal>
          <c:smooth val="0"/>
          <c:extLst>
            <c:ext xmlns:c16="http://schemas.microsoft.com/office/drawing/2014/chart" uri="{C3380CC4-5D6E-409C-BE32-E72D297353CC}">
              <c16:uniqueId val="{00000002-AE65-4E67-93F1-E32145995AD1}"/>
            </c:ext>
          </c:extLst>
        </c:ser>
        <c:dLbls>
          <c:showLegendKey val="0"/>
          <c:showVal val="0"/>
          <c:showCatName val="0"/>
          <c:showSerName val="0"/>
          <c:showPercent val="0"/>
          <c:showBubbleSize val="0"/>
        </c:dLbls>
        <c:axId val="1515371840"/>
        <c:axId val="1515376832"/>
      </c:scatterChart>
      <c:valAx>
        <c:axId val="1515371840"/>
        <c:scaling>
          <c:orientation val="minMax"/>
          <c:max val="53"/>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sz="2000">
                    <a:solidFill>
                      <a:schemeClr val="tx1"/>
                    </a:solidFill>
                  </a:rPr>
                  <a:t>Week of ROSES year</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515376832"/>
        <c:crosses val="autoZero"/>
        <c:crossBetween val="midCat"/>
      </c:valAx>
      <c:valAx>
        <c:axId val="1515376832"/>
        <c:scaling>
          <c:orientation val="minMax"/>
          <c:max val="3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sz="2000">
                    <a:solidFill>
                      <a:schemeClr val="tx1"/>
                    </a:solidFill>
                  </a:rPr>
                  <a:t>Cumulative submissions</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51537184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80% notification time for proposals submitted</a:t>
            </a:r>
            <a:r>
              <a:rPr lang="en-US" sz="2400" baseline="0"/>
              <a:t> in the </a:t>
            </a:r>
          </a:p>
          <a:p>
            <a:pPr>
              <a:defRPr sz="2400"/>
            </a:pPr>
            <a:r>
              <a:rPr lang="en-US" sz="2400" baseline="0"/>
              <a:t>month prior to the given date</a:t>
            </a:r>
            <a:endParaRPr lang="en-US" sz="240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'Nodd Status'!$AN$1</c:f>
              <c:strCache>
                <c:ptCount val="1"/>
                <c:pt idx="0">
                  <c:v>0.8 notifed</c:v>
                </c:pt>
              </c:strCache>
            </c:strRef>
          </c:tx>
          <c:spPr>
            <a:ln w="25400" cap="rnd">
              <a:solidFill>
                <a:schemeClr val="accent1"/>
              </a:solidFill>
              <a:round/>
            </a:ln>
            <a:effectLst/>
          </c:spPr>
          <c:marker>
            <c:symbol val="circle"/>
            <c:size val="9"/>
            <c:spPr>
              <a:solidFill>
                <a:schemeClr val="accent1"/>
              </a:solidFill>
              <a:ln w="9525">
                <a:solidFill>
                  <a:schemeClr val="accent1"/>
                </a:solidFill>
              </a:ln>
              <a:effectLst/>
            </c:spPr>
          </c:marker>
          <c:xVal>
            <c:numRef>
              <c:f>'Nodd Status'!$AI$2:$AI$53</c:f>
              <c:numCache>
                <c:formatCode>m/d/yyyy</c:formatCode>
                <c:ptCount val="52"/>
                <c:pt idx="0">
                  <c:v>44256</c:v>
                </c:pt>
                <c:pt idx="1">
                  <c:v>44270</c:v>
                </c:pt>
                <c:pt idx="2">
                  <c:v>44287</c:v>
                </c:pt>
                <c:pt idx="3">
                  <c:v>44301</c:v>
                </c:pt>
                <c:pt idx="4">
                  <c:v>44317</c:v>
                </c:pt>
                <c:pt idx="5">
                  <c:v>44331</c:v>
                </c:pt>
                <c:pt idx="6">
                  <c:v>44348</c:v>
                </c:pt>
                <c:pt idx="7">
                  <c:v>44362</c:v>
                </c:pt>
                <c:pt idx="8">
                  <c:v>44378</c:v>
                </c:pt>
                <c:pt idx="9">
                  <c:v>44392</c:v>
                </c:pt>
                <c:pt idx="10">
                  <c:v>44409</c:v>
                </c:pt>
                <c:pt idx="11">
                  <c:v>44423</c:v>
                </c:pt>
                <c:pt idx="12">
                  <c:v>44440</c:v>
                </c:pt>
                <c:pt idx="13">
                  <c:v>44454</c:v>
                </c:pt>
                <c:pt idx="14">
                  <c:v>44470</c:v>
                </c:pt>
                <c:pt idx="15">
                  <c:v>44484</c:v>
                </c:pt>
                <c:pt idx="16">
                  <c:v>44501</c:v>
                </c:pt>
                <c:pt idx="17">
                  <c:v>44515</c:v>
                </c:pt>
                <c:pt idx="18">
                  <c:v>44531</c:v>
                </c:pt>
                <c:pt idx="19">
                  <c:v>44545</c:v>
                </c:pt>
                <c:pt idx="20">
                  <c:v>44562</c:v>
                </c:pt>
                <c:pt idx="21">
                  <c:v>44576</c:v>
                </c:pt>
                <c:pt idx="22">
                  <c:v>44593</c:v>
                </c:pt>
                <c:pt idx="23">
                  <c:v>44607</c:v>
                </c:pt>
                <c:pt idx="24">
                  <c:v>44621</c:v>
                </c:pt>
                <c:pt idx="25">
                  <c:v>44635</c:v>
                </c:pt>
                <c:pt idx="26">
                  <c:v>44652</c:v>
                </c:pt>
                <c:pt idx="27">
                  <c:v>44666</c:v>
                </c:pt>
                <c:pt idx="28">
                  <c:v>44682</c:v>
                </c:pt>
                <c:pt idx="29">
                  <c:v>44696</c:v>
                </c:pt>
                <c:pt idx="30">
                  <c:v>44713</c:v>
                </c:pt>
                <c:pt idx="31">
                  <c:v>44727</c:v>
                </c:pt>
                <c:pt idx="32">
                  <c:v>44743</c:v>
                </c:pt>
                <c:pt idx="33">
                  <c:v>44757</c:v>
                </c:pt>
                <c:pt idx="34">
                  <c:v>44774</c:v>
                </c:pt>
                <c:pt idx="35">
                  <c:v>44788</c:v>
                </c:pt>
                <c:pt idx="36">
                  <c:v>44805</c:v>
                </c:pt>
                <c:pt idx="37">
                  <c:v>44819</c:v>
                </c:pt>
                <c:pt idx="38">
                  <c:v>44835</c:v>
                </c:pt>
                <c:pt idx="39">
                  <c:v>44849</c:v>
                </c:pt>
                <c:pt idx="40">
                  <c:v>44866</c:v>
                </c:pt>
                <c:pt idx="41">
                  <c:v>44880</c:v>
                </c:pt>
                <c:pt idx="42">
                  <c:v>44896</c:v>
                </c:pt>
                <c:pt idx="43">
                  <c:v>44910</c:v>
                </c:pt>
                <c:pt idx="44">
                  <c:v>44927</c:v>
                </c:pt>
                <c:pt idx="45">
                  <c:v>44941</c:v>
                </c:pt>
                <c:pt idx="46">
                  <c:v>44958</c:v>
                </c:pt>
                <c:pt idx="47">
                  <c:v>44972</c:v>
                </c:pt>
                <c:pt idx="48">
                  <c:v>44986</c:v>
                </c:pt>
                <c:pt idx="49">
                  <c:v>45000</c:v>
                </c:pt>
                <c:pt idx="50">
                  <c:v>45017</c:v>
                </c:pt>
                <c:pt idx="51">
                  <c:v>45031</c:v>
                </c:pt>
              </c:numCache>
            </c:numRef>
          </c:xVal>
          <c:yVal>
            <c:numRef>
              <c:f>'Nodd Status'!$AN$2:$AN$53</c:f>
              <c:numCache>
                <c:formatCode>0</c:formatCode>
                <c:ptCount val="52"/>
                <c:pt idx="0">
                  <c:v>246.8</c:v>
                </c:pt>
                <c:pt idx="1">
                  <c:v>250.4</c:v>
                </c:pt>
                <c:pt idx="2">
                  <c:v>286</c:v>
                </c:pt>
                <c:pt idx="3">
                  <c:v>331</c:v>
                </c:pt>
                <c:pt idx="4">
                  <c:v>339</c:v>
                </c:pt>
                <c:pt idx="5">
                  <c:v>339</c:v>
                </c:pt>
                <c:pt idx="6">
                  <c:v>338</c:v>
                </c:pt>
                <c:pt idx="7">
                  <c:v>315.00000000000006</c:v>
                </c:pt>
                <c:pt idx="8">
                  <c:v>283.60000000000008</c:v>
                </c:pt>
                <c:pt idx="9">
                  <c:v>277</c:v>
                </c:pt>
                <c:pt idx="10">
                  <c:v>237.60000000000002</c:v>
                </c:pt>
                <c:pt idx="11">
                  <c:v>231</c:v>
                </c:pt>
                <c:pt idx="12">
                  <c:v>230</c:v>
                </c:pt>
                <c:pt idx="13">
                  <c:v>223.60000000000002</c:v>
                </c:pt>
                <c:pt idx="14">
                  <c:v>212</c:v>
                </c:pt>
                <c:pt idx="15">
                  <c:v>210.6</c:v>
                </c:pt>
                <c:pt idx="16">
                  <c:v>212.8</c:v>
                </c:pt>
                <c:pt idx="17">
                  <c:v>213.4</c:v>
                </c:pt>
                <c:pt idx="18">
                  <c:v>230</c:v>
                </c:pt>
                <c:pt idx="19">
                  <c:v>216.60000000000002</c:v>
                </c:pt>
                <c:pt idx="20">
                  <c:v>215.4</c:v>
                </c:pt>
                <c:pt idx="21">
                  <c:v>214.60000000000002</c:v>
                </c:pt>
                <c:pt idx="22">
                  <c:v>246.4</c:v>
                </c:pt>
                <c:pt idx="23">
                  <c:v>245.00000000000006</c:v>
                </c:pt>
                <c:pt idx="24">
                  <c:v>245</c:v>
                </c:pt>
                <c:pt idx="25">
                  <c:v>246</c:v>
                </c:pt>
                <c:pt idx="26">
                  <c:v>194</c:v>
                </c:pt>
                <c:pt idx="27">
                  <c:v>194</c:v>
                </c:pt>
                <c:pt idx="28">
                  <c:v>192.79999999999998</c:v>
                </c:pt>
                <c:pt idx="29">
                  <c:v>190</c:v>
                </c:pt>
                <c:pt idx="30">
                  <c:v>192.4</c:v>
                </c:pt>
                <c:pt idx="31">
                  <c:v>190</c:v>
                </c:pt>
                <c:pt idx="32">
                  <c:v>190</c:v>
                </c:pt>
                <c:pt idx="33">
                  <c:v>191.60000000000002</c:v>
                </c:pt>
                <c:pt idx="34">
                  <c:v>197.40000000000003</c:v>
                </c:pt>
                <c:pt idx="35">
                  <c:v>189.4</c:v>
                </c:pt>
                <c:pt idx="36">
                  <c:v>216.4</c:v>
                </c:pt>
                <c:pt idx="37">
                  <c:v>214.4</c:v>
                </c:pt>
                <c:pt idx="38">
                  <c:v>214.8</c:v>
                </c:pt>
                <c:pt idx="39">
                  <c:v>213.6</c:v>
                </c:pt>
                <c:pt idx="40">
                  <c:v>210.2</c:v>
                </c:pt>
                <c:pt idx="41">
                  <c:v>206</c:v>
                </c:pt>
                <c:pt idx="42">
                  <c:v>191</c:v>
                </c:pt>
                <c:pt idx="43">
                  <c:v>181.2</c:v>
                </c:pt>
                <c:pt idx="44">
                  <c:v>181.2</c:v>
                </c:pt>
                <c:pt idx="45">
                  <c:v>172</c:v>
                </c:pt>
                <c:pt idx="46">
                  <c:v>165.4</c:v>
                </c:pt>
                <c:pt idx="47">
                  <c:v>161.60000000000002</c:v>
                </c:pt>
                <c:pt idx="48">
                  <c:v>158</c:v>
                </c:pt>
                <c:pt idx="49">
                  <c:v>158.80000000000001</c:v>
                </c:pt>
                <c:pt idx="50">
                  <c:v>148</c:v>
                </c:pt>
                <c:pt idx="51">
                  <c:v>143.77018633540374</c:v>
                </c:pt>
              </c:numCache>
            </c:numRef>
          </c:yVal>
          <c:smooth val="0"/>
          <c:extLst>
            <c:ext xmlns:c16="http://schemas.microsoft.com/office/drawing/2014/chart" uri="{C3380CC4-5D6E-409C-BE32-E72D297353CC}">
              <c16:uniqueId val="{00000000-87CA-4B74-A757-A2888315B619}"/>
            </c:ext>
          </c:extLst>
        </c:ser>
        <c:dLbls>
          <c:showLegendKey val="0"/>
          <c:showVal val="0"/>
          <c:showCatName val="0"/>
          <c:showSerName val="0"/>
          <c:showPercent val="0"/>
          <c:showBubbleSize val="0"/>
        </c:dLbls>
        <c:axId val="398395631"/>
        <c:axId val="398405615"/>
      </c:scatterChart>
      <c:valAx>
        <c:axId val="398395631"/>
        <c:scaling>
          <c:orientation val="minMax"/>
          <c:min val="44197"/>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sz="2400"/>
                  <a:t>Proposals submitted by this date</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mmmyyyy"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98405615"/>
        <c:crosses val="autoZero"/>
        <c:crossBetween val="midCat"/>
        <c:majorUnit val="92"/>
      </c:valAx>
      <c:valAx>
        <c:axId val="3984056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Number of days to notification</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9839563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496979532400666E-2"/>
          <c:y val="9.5770032508838823E-2"/>
          <c:w val="0.94009130717450817"/>
          <c:h val="0.75702935900870127"/>
        </c:manualLayout>
      </c:layout>
      <c:barChart>
        <c:barDir val="col"/>
        <c:grouping val="percentStacked"/>
        <c:varyColors val="0"/>
        <c:ser>
          <c:idx val="0"/>
          <c:order val="0"/>
          <c:tx>
            <c:strRef>
              <c:f>'Career stage'!$L$17</c:f>
              <c:strCache>
                <c:ptCount val="1"/>
                <c:pt idx="0">
                  <c:v>D1</c:v>
                </c:pt>
              </c:strCache>
            </c:strRef>
          </c:tx>
          <c:spPr>
            <a:solidFill>
              <a:schemeClr val="accent1"/>
            </a:solidFill>
            <a:ln>
              <a:noFill/>
            </a:ln>
            <a:effectLst/>
          </c:spPr>
          <c:invertIfNegative val="0"/>
          <c:cat>
            <c:numRef>
              <c:f>'Career stage'!$M$16:$V$16</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'Career stage'!$M$17:$V$17</c:f>
              <c:numCache>
                <c:formatCode>General</c:formatCode>
                <c:ptCount val="10"/>
                <c:pt idx="0">
                  <c:v>363</c:v>
                </c:pt>
                <c:pt idx="1">
                  <c:v>333</c:v>
                </c:pt>
                <c:pt idx="2">
                  <c:v>293</c:v>
                </c:pt>
                <c:pt idx="3">
                  <c:v>329</c:v>
                </c:pt>
                <c:pt idx="4">
                  <c:v>318</c:v>
                </c:pt>
                <c:pt idx="5">
                  <c:v>348</c:v>
                </c:pt>
                <c:pt idx="6">
                  <c:v>299</c:v>
                </c:pt>
                <c:pt idx="7">
                  <c:v>89</c:v>
                </c:pt>
                <c:pt idx="8">
                  <c:v>65</c:v>
                </c:pt>
                <c:pt idx="9">
                  <c:v>34</c:v>
                </c:pt>
              </c:numCache>
            </c:numRef>
          </c:val>
          <c:extLst>
            <c:ext xmlns:c16="http://schemas.microsoft.com/office/drawing/2014/chart" uri="{C3380CC4-5D6E-409C-BE32-E72D297353CC}">
              <c16:uniqueId val="{00000000-03AF-4F27-9636-DF73204B06BF}"/>
            </c:ext>
          </c:extLst>
        </c:ser>
        <c:ser>
          <c:idx val="1"/>
          <c:order val="1"/>
          <c:tx>
            <c:strRef>
              <c:f>'Career stage'!$L$18</c:f>
              <c:strCache>
                <c:ptCount val="1"/>
                <c:pt idx="0">
                  <c:v>D2</c:v>
                </c:pt>
              </c:strCache>
            </c:strRef>
          </c:tx>
          <c:spPr>
            <a:solidFill>
              <a:schemeClr val="accent2"/>
            </a:solidFill>
            <a:ln>
              <a:noFill/>
            </a:ln>
            <a:effectLst/>
          </c:spPr>
          <c:invertIfNegative val="0"/>
          <c:cat>
            <c:numRef>
              <c:f>'Career stage'!$M$16:$V$16</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'Career stage'!$M$18:$V$18</c:f>
              <c:numCache>
                <c:formatCode>General</c:formatCode>
                <c:ptCount val="10"/>
                <c:pt idx="0">
                  <c:v>265</c:v>
                </c:pt>
                <c:pt idx="1">
                  <c:v>233</c:v>
                </c:pt>
                <c:pt idx="2">
                  <c:v>264</c:v>
                </c:pt>
                <c:pt idx="3">
                  <c:v>260</c:v>
                </c:pt>
                <c:pt idx="4">
                  <c:v>255</c:v>
                </c:pt>
                <c:pt idx="5">
                  <c:v>270</c:v>
                </c:pt>
                <c:pt idx="6">
                  <c:v>254</c:v>
                </c:pt>
                <c:pt idx="7">
                  <c:v>87</c:v>
                </c:pt>
                <c:pt idx="8">
                  <c:v>96</c:v>
                </c:pt>
                <c:pt idx="9">
                  <c:v>39</c:v>
                </c:pt>
              </c:numCache>
            </c:numRef>
          </c:val>
          <c:extLst>
            <c:ext xmlns:c16="http://schemas.microsoft.com/office/drawing/2014/chart" uri="{C3380CC4-5D6E-409C-BE32-E72D297353CC}">
              <c16:uniqueId val="{00000001-03AF-4F27-9636-DF73204B06BF}"/>
            </c:ext>
          </c:extLst>
        </c:ser>
        <c:ser>
          <c:idx val="2"/>
          <c:order val="2"/>
          <c:tx>
            <c:strRef>
              <c:f>'Career stage'!$L$19</c:f>
              <c:strCache>
                <c:ptCount val="1"/>
                <c:pt idx="0">
                  <c:v>D3</c:v>
                </c:pt>
              </c:strCache>
            </c:strRef>
          </c:tx>
          <c:spPr>
            <a:solidFill>
              <a:schemeClr val="accent3"/>
            </a:solidFill>
            <a:ln>
              <a:noFill/>
            </a:ln>
            <a:effectLst/>
          </c:spPr>
          <c:invertIfNegative val="0"/>
          <c:cat>
            <c:numRef>
              <c:f>'Career stage'!$M$16:$V$16</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'Career stage'!$M$19:$V$19</c:f>
              <c:numCache>
                <c:formatCode>General</c:formatCode>
                <c:ptCount val="10"/>
                <c:pt idx="0">
                  <c:v>202</c:v>
                </c:pt>
                <c:pt idx="1">
                  <c:v>211</c:v>
                </c:pt>
                <c:pt idx="2">
                  <c:v>223</c:v>
                </c:pt>
                <c:pt idx="3">
                  <c:v>203</c:v>
                </c:pt>
                <c:pt idx="4">
                  <c:v>167</c:v>
                </c:pt>
                <c:pt idx="5">
                  <c:v>167</c:v>
                </c:pt>
                <c:pt idx="6">
                  <c:v>154</c:v>
                </c:pt>
                <c:pt idx="7">
                  <c:v>54</c:v>
                </c:pt>
                <c:pt idx="8">
                  <c:v>39</c:v>
                </c:pt>
                <c:pt idx="9">
                  <c:v>17</c:v>
                </c:pt>
              </c:numCache>
            </c:numRef>
          </c:val>
          <c:extLst>
            <c:ext xmlns:c16="http://schemas.microsoft.com/office/drawing/2014/chart" uri="{C3380CC4-5D6E-409C-BE32-E72D297353CC}">
              <c16:uniqueId val="{00000002-03AF-4F27-9636-DF73204B06BF}"/>
            </c:ext>
          </c:extLst>
        </c:ser>
        <c:ser>
          <c:idx val="3"/>
          <c:order val="3"/>
          <c:tx>
            <c:strRef>
              <c:f>'Career stage'!$L$20</c:f>
              <c:strCache>
                <c:ptCount val="1"/>
                <c:pt idx="0">
                  <c:v>D4</c:v>
                </c:pt>
              </c:strCache>
            </c:strRef>
          </c:tx>
          <c:spPr>
            <a:solidFill>
              <a:schemeClr val="accent4"/>
            </a:solidFill>
            <a:ln>
              <a:noFill/>
            </a:ln>
            <a:effectLst/>
          </c:spPr>
          <c:invertIfNegative val="0"/>
          <c:cat>
            <c:numRef>
              <c:f>'Career stage'!$M$16:$V$16</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'Career stage'!$M$20:$V$20</c:f>
              <c:numCache>
                <c:formatCode>General</c:formatCode>
                <c:ptCount val="10"/>
                <c:pt idx="0">
                  <c:v>109</c:v>
                </c:pt>
                <c:pt idx="1">
                  <c:v>100</c:v>
                </c:pt>
                <c:pt idx="2">
                  <c:v>102</c:v>
                </c:pt>
                <c:pt idx="3">
                  <c:v>110</c:v>
                </c:pt>
                <c:pt idx="4">
                  <c:v>102</c:v>
                </c:pt>
                <c:pt idx="5">
                  <c:v>102</c:v>
                </c:pt>
                <c:pt idx="6">
                  <c:v>98</c:v>
                </c:pt>
                <c:pt idx="7">
                  <c:v>34</c:v>
                </c:pt>
                <c:pt idx="8">
                  <c:v>35</c:v>
                </c:pt>
                <c:pt idx="9">
                  <c:v>15</c:v>
                </c:pt>
              </c:numCache>
            </c:numRef>
          </c:val>
          <c:extLst>
            <c:ext xmlns:c16="http://schemas.microsoft.com/office/drawing/2014/chart" uri="{C3380CC4-5D6E-409C-BE32-E72D297353CC}">
              <c16:uniqueId val="{00000003-03AF-4F27-9636-DF73204B06BF}"/>
            </c:ext>
          </c:extLst>
        </c:ser>
        <c:ser>
          <c:idx val="4"/>
          <c:order val="4"/>
          <c:tx>
            <c:strRef>
              <c:f>'Career stage'!$L$21</c:f>
              <c:strCache>
                <c:ptCount val="1"/>
                <c:pt idx="0">
                  <c:v>D5</c:v>
                </c:pt>
              </c:strCache>
            </c:strRef>
          </c:tx>
          <c:spPr>
            <a:solidFill>
              <a:schemeClr val="accent5"/>
            </a:solidFill>
            <a:ln>
              <a:noFill/>
            </a:ln>
            <a:effectLst/>
          </c:spPr>
          <c:invertIfNegative val="0"/>
          <c:cat>
            <c:numRef>
              <c:f>'Career stage'!$M$16:$V$16</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'Career stage'!$M$21:$U$21</c:f>
              <c:numCache>
                <c:formatCode>General</c:formatCode>
                <c:ptCount val="9"/>
                <c:pt idx="0">
                  <c:v>37</c:v>
                </c:pt>
                <c:pt idx="1">
                  <c:v>36</c:v>
                </c:pt>
                <c:pt idx="2">
                  <c:v>33</c:v>
                </c:pt>
                <c:pt idx="3">
                  <c:v>15</c:v>
                </c:pt>
                <c:pt idx="4">
                  <c:v>27</c:v>
                </c:pt>
                <c:pt idx="5">
                  <c:v>20</c:v>
                </c:pt>
                <c:pt idx="6">
                  <c:v>22</c:v>
                </c:pt>
                <c:pt idx="7">
                  <c:v>13</c:v>
                </c:pt>
                <c:pt idx="8">
                  <c:v>16</c:v>
                </c:pt>
              </c:numCache>
            </c:numRef>
          </c:val>
          <c:extLst>
            <c:ext xmlns:c16="http://schemas.microsoft.com/office/drawing/2014/chart" uri="{C3380CC4-5D6E-409C-BE32-E72D297353CC}">
              <c16:uniqueId val="{00000004-03AF-4F27-9636-DF73204B06BF}"/>
            </c:ext>
          </c:extLst>
        </c:ser>
        <c:ser>
          <c:idx val="5"/>
          <c:order val="5"/>
          <c:tx>
            <c:strRef>
              <c:f>'Career stage'!$L$22</c:f>
              <c:strCache>
                <c:ptCount val="1"/>
                <c:pt idx="0">
                  <c:v>D6</c:v>
                </c:pt>
              </c:strCache>
            </c:strRef>
          </c:tx>
          <c:spPr>
            <a:solidFill>
              <a:schemeClr val="accent6"/>
            </a:solidFill>
            <a:ln>
              <a:noFill/>
            </a:ln>
            <a:effectLst/>
          </c:spPr>
          <c:invertIfNegative val="0"/>
          <c:cat>
            <c:numRef>
              <c:f>'Career stage'!$M$16:$V$16</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'Career stage'!$M$22:$V$22</c:f>
              <c:numCache>
                <c:formatCode>General</c:formatCode>
                <c:ptCount val="10"/>
                <c:pt idx="0">
                  <c:v>5</c:v>
                </c:pt>
                <c:pt idx="1">
                  <c:v>8</c:v>
                </c:pt>
                <c:pt idx="2">
                  <c:v>8</c:v>
                </c:pt>
                <c:pt idx="3">
                  <c:v>5</c:v>
                </c:pt>
                <c:pt idx="4">
                  <c:v>10</c:v>
                </c:pt>
                <c:pt idx="5">
                  <c:v>8</c:v>
                </c:pt>
                <c:pt idx="6">
                  <c:v>9</c:v>
                </c:pt>
                <c:pt idx="7">
                  <c:v>5</c:v>
                </c:pt>
                <c:pt idx="8">
                  <c:v>2</c:v>
                </c:pt>
                <c:pt idx="9">
                  <c:v>3</c:v>
                </c:pt>
              </c:numCache>
            </c:numRef>
          </c:val>
          <c:extLst>
            <c:ext xmlns:c16="http://schemas.microsoft.com/office/drawing/2014/chart" uri="{C3380CC4-5D6E-409C-BE32-E72D297353CC}">
              <c16:uniqueId val="{00000005-03AF-4F27-9636-DF73204B06BF}"/>
            </c:ext>
          </c:extLst>
        </c:ser>
        <c:ser>
          <c:idx val="6"/>
          <c:order val="6"/>
          <c:tx>
            <c:strRef>
              <c:f>'Career stage'!$L$23</c:f>
              <c:strCache>
                <c:ptCount val="1"/>
                <c:pt idx="0">
                  <c:v>D7</c:v>
                </c:pt>
              </c:strCache>
            </c:strRef>
          </c:tx>
          <c:spPr>
            <a:solidFill>
              <a:schemeClr val="accent1">
                <a:lumMod val="60000"/>
              </a:schemeClr>
            </a:solidFill>
            <a:ln>
              <a:noFill/>
            </a:ln>
            <a:effectLst/>
          </c:spPr>
          <c:invertIfNegative val="0"/>
          <c:cat>
            <c:numRef>
              <c:f>'Career stage'!$M$16:$V$16</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'Career stage'!$M$23:$V$23</c:f>
              <c:numCache>
                <c:formatCode>General</c:formatCode>
                <c:ptCount val="10"/>
                <c:pt idx="8">
                  <c:v>1</c:v>
                </c:pt>
              </c:numCache>
            </c:numRef>
          </c:val>
          <c:extLst>
            <c:ext xmlns:c16="http://schemas.microsoft.com/office/drawing/2014/chart" uri="{C3380CC4-5D6E-409C-BE32-E72D297353CC}">
              <c16:uniqueId val="{00000006-03AF-4F27-9636-DF73204B06BF}"/>
            </c:ext>
          </c:extLst>
        </c:ser>
        <c:dLbls>
          <c:showLegendKey val="0"/>
          <c:showVal val="0"/>
          <c:showCatName val="0"/>
          <c:showSerName val="0"/>
          <c:showPercent val="0"/>
          <c:showBubbleSize val="0"/>
        </c:dLbls>
        <c:gapWidth val="150"/>
        <c:overlap val="100"/>
        <c:axId val="1668084416"/>
        <c:axId val="1668086912"/>
      </c:barChart>
      <c:catAx>
        <c:axId val="1668084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668086912"/>
        <c:crosses val="autoZero"/>
        <c:auto val="1"/>
        <c:lblAlgn val="ctr"/>
        <c:lblOffset val="100"/>
        <c:noMultiLvlLbl val="0"/>
      </c:catAx>
      <c:valAx>
        <c:axId val="16680869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668084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[BeastProposals - master of all masters v2.xlsm]Institution pivot!PivotTable9</c:name>
    <c:fmtId val="5"/>
  </c:pivotSource>
  <c:chart>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percentStacked"/>
        <c:varyColors val="0"/>
        <c:ser>
          <c:idx val="0"/>
          <c:order val="0"/>
          <c:tx>
            <c:strRef>
              <c:f>'Institution pivot'!$L$5:$L$6</c:f>
              <c:strCache>
                <c:ptCount val="1"/>
                <c:pt idx="0">
                  <c:v>Edu</c:v>
                </c:pt>
              </c:strCache>
            </c:strRef>
          </c:tx>
          <c:spPr>
            <a:solidFill>
              <a:schemeClr val="accent1"/>
            </a:solidFill>
            <a:ln>
              <a:noFill/>
            </a:ln>
            <a:effectLst/>
          </c:spPr>
          <c:invertIfNegative val="0"/>
          <c:cat>
            <c:strRef>
              <c:f>'Institution pivot'!$K$7:$K$17</c:f>
              <c:strCache>
                <c:ptCount val="10"/>
                <c:pt idx="0">
                  <c:v>2014</c:v>
                </c:pt>
                <c:pt idx="1">
                  <c:v>2015</c:v>
                </c:pt>
                <c:pt idx="2">
                  <c:v>2016</c:v>
                </c:pt>
                <c:pt idx="3">
                  <c:v>2017</c:v>
                </c:pt>
                <c:pt idx="4">
                  <c:v>2018</c:v>
                </c:pt>
                <c:pt idx="5">
                  <c:v>2019</c:v>
                </c:pt>
                <c:pt idx="6">
                  <c:v>2020</c:v>
                </c:pt>
                <c:pt idx="7">
                  <c:v>2021</c:v>
                </c:pt>
                <c:pt idx="8">
                  <c:v>2022</c:v>
                </c:pt>
                <c:pt idx="9">
                  <c:v>2023</c:v>
                </c:pt>
              </c:strCache>
            </c:strRef>
          </c:cat>
          <c:val>
            <c:numRef>
              <c:f>'Institution pivot'!$L$7:$L$17</c:f>
              <c:numCache>
                <c:formatCode>General</c:formatCode>
                <c:ptCount val="10"/>
                <c:pt idx="0">
                  <c:v>580</c:v>
                </c:pt>
                <c:pt idx="1">
                  <c:v>535</c:v>
                </c:pt>
                <c:pt idx="2">
                  <c:v>553</c:v>
                </c:pt>
                <c:pt idx="3">
                  <c:v>575</c:v>
                </c:pt>
                <c:pt idx="4">
                  <c:v>564</c:v>
                </c:pt>
                <c:pt idx="5">
                  <c:v>583</c:v>
                </c:pt>
                <c:pt idx="6">
                  <c:v>512</c:v>
                </c:pt>
                <c:pt idx="7">
                  <c:v>186</c:v>
                </c:pt>
                <c:pt idx="8">
                  <c:v>167</c:v>
                </c:pt>
                <c:pt idx="9">
                  <c:v>72</c:v>
                </c:pt>
              </c:numCache>
            </c:numRef>
          </c:val>
          <c:extLst>
            <c:ext xmlns:c16="http://schemas.microsoft.com/office/drawing/2014/chart" uri="{C3380CC4-5D6E-409C-BE32-E72D297353CC}">
              <c16:uniqueId val="{00000000-6C68-48BB-B78D-7760290EBAB5}"/>
            </c:ext>
          </c:extLst>
        </c:ser>
        <c:ser>
          <c:idx val="1"/>
          <c:order val="1"/>
          <c:tx>
            <c:strRef>
              <c:f>'Institution pivot'!$M$5:$M$6</c:f>
              <c:strCache>
                <c:ptCount val="1"/>
                <c:pt idx="0">
                  <c:v>Org</c:v>
                </c:pt>
              </c:strCache>
            </c:strRef>
          </c:tx>
          <c:spPr>
            <a:solidFill>
              <a:schemeClr val="accent2"/>
            </a:solidFill>
            <a:ln>
              <a:noFill/>
            </a:ln>
            <a:effectLst/>
          </c:spPr>
          <c:invertIfNegative val="0"/>
          <c:cat>
            <c:strRef>
              <c:f>'Institution pivot'!$K$7:$K$17</c:f>
              <c:strCache>
                <c:ptCount val="10"/>
                <c:pt idx="0">
                  <c:v>2014</c:v>
                </c:pt>
                <c:pt idx="1">
                  <c:v>2015</c:v>
                </c:pt>
                <c:pt idx="2">
                  <c:v>2016</c:v>
                </c:pt>
                <c:pt idx="3">
                  <c:v>2017</c:v>
                </c:pt>
                <c:pt idx="4">
                  <c:v>2018</c:v>
                </c:pt>
                <c:pt idx="5">
                  <c:v>2019</c:v>
                </c:pt>
                <c:pt idx="6">
                  <c:v>2020</c:v>
                </c:pt>
                <c:pt idx="7">
                  <c:v>2021</c:v>
                </c:pt>
                <c:pt idx="8">
                  <c:v>2022</c:v>
                </c:pt>
                <c:pt idx="9">
                  <c:v>2023</c:v>
                </c:pt>
              </c:strCache>
            </c:strRef>
          </c:cat>
          <c:val>
            <c:numRef>
              <c:f>'Institution pivot'!$M$7:$M$17</c:f>
              <c:numCache>
                <c:formatCode>General</c:formatCode>
                <c:ptCount val="10"/>
                <c:pt idx="0">
                  <c:v>175</c:v>
                </c:pt>
                <c:pt idx="1">
                  <c:v>166</c:v>
                </c:pt>
                <c:pt idx="2">
                  <c:v>165</c:v>
                </c:pt>
                <c:pt idx="3">
                  <c:v>166</c:v>
                </c:pt>
                <c:pt idx="4">
                  <c:v>143</c:v>
                </c:pt>
                <c:pt idx="5">
                  <c:v>164</c:v>
                </c:pt>
                <c:pt idx="6">
                  <c:v>152</c:v>
                </c:pt>
                <c:pt idx="7">
                  <c:v>59</c:v>
                </c:pt>
                <c:pt idx="8">
                  <c:v>41</c:v>
                </c:pt>
                <c:pt idx="9">
                  <c:v>27</c:v>
                </c:pt>
              </c:numCache>
            </c:numRef>
          </c:val>
          <c:extLst>
            <c:ext xmlns:c16="http://schemas.microsoft.com/office/drawing/2014/chart" uri="{C3380CC4-5D6E-409C-BE32-E72D297353CC}">
              <c16:uniqueId val="{00000001-6C68-48BB-B78D-7760290EBAB5}"/>
            </c:ext>
          </c:extLst>
        </c:ser>
        <c:ser>
          <c:idx val="2"/>
          <c:order val="2"/>
          <c:tx>
            <c:strRef>
              <c:f>'Institution pivot'!$N$5:$N$6</c:f>
              <c:strCache>
                <c:ptCount val="1"/>
                <c:pt idx="0">
                  <c:v>APL/JPL</c:v>
                </c:pt>
              </c:strCache>
            </c:strRef>
          </c:tx>
          <c:spPr>
            <a:solidFill>
              <a:schemeClr val="accent3"/>
            </a:solidFill>
            <a:ln>
              <a:noFill/>
            </a:ln>
            <a:effectLst/>
          </c:spPr>
          <c:invertIfNegative val="0"/>
          <c:cat>
            <c:strRef>
              <c:f>'Institution pivot'!$K$7:$K$17</c:f>
              <c:strCache>
                <c:ptCount val="10"/>
                <c:pt idx="0">
                  <c:v>2014</c:v>
                </c:pt>
                <c:pt idx="1">
                  <c:v>2015</c:v>
                </c:pt>
                <c:pt idx="2">
                  <c:v>2016</c:v>
                </c:pt>
                <c:pt idx="3">
                  <c:v>2017</c:v>
                </c:pt>
                <c:pt idx="4">
                  <c:v>2018</c:v>
                </c:pt>
                <c:pt idx="5">
                  <c:v>2019</c:v>
                </c:pt>
                <c:pt idx="6">
                  <c:v>2020</c:v>
                </c:pt>
                <c:pt idx="7">
                  <c:v>2021</c:v>
                </c:pt>
                <c:pt idx="8">
                  <c:v>2022</c:v>
                </c:pt>
                <c:pt idx="9">
                  <c:v>2023</c:v>
                </c:pt>
              </c:strCache>
            </c:strRef>
          </c:cat>
          <c:val>
            <c:numRef>
              <c:f>'Institution pivot'!$N$7:$N$17</c:f>
              <c:numCache>
                <c:formatCode>General</c:formatCode>
                <c:ptCount val="10"/>
                <c:pt idx="0">
                  <c:v>99</c:v>
                </c:pt>
                <c:pt idx="1">
                  <c:v>100</c:v>
                </c:pt>
                <c:pt idx="2">
                  <c:v>93</c:v>
                </c:pt>
                <c:pt idx="3">
                  <c:v>78</c:v>
                </c:pt>
                <c:pt idx="4">
                  <c:v>84</c:v>
                </c:pt>
                <c:pt idx="5">
                  <c:v>78</c:v>
                </c:pt>
                <c:pt idx="6">
                  <c:v>78</c:v>
                </c:pt>
                <c:pt idx="7">
                  <c:v>19</c:v>
                </c:pt>
                <c:pt idx="8">
                  <c:v>22</c:v>
                </c:pt>
                <c:pt idx="9">
                  <c:v>2</c:v>
                </c:pt>
              </c:numCache>
            </c:numRef>
          </c:val>
          <c:extLst>
            <c:ext xmlns:c16="http://schemas.microsoft.com/office/drawing/2014/chart" uri="{C3380CC4-5D6E-409C-BE32-E72D297353CC}">
              <c16:uniqueId val="{00000002-6C68-48BB-B78D-7760290EBAB5}"/>
            </c:ext>
          </c:extLst>
        </c:ser>
        <c:ser>
          <c:idx val="3"/>
          <c:order val="3"/>
          <c:tx>
            <c:strRef>
              <c:f>'Institution pivot'!$O$5:$O$6</c:f>
              <c:strCache>
                <c:ptCount val="1"/>
                <c:pt idx="0">
                  <c:v>NASA</c:v>
                </c:pt>
              </c:strCache>
            </c:strRef>
          </c:tx>
          <c:spPr>
            <a:solidFill>
              <a:schemeClr val="accent4"/>
            </a:solidFill>
            <a:ln>
              <a:noFill/>
            </a:ln>
            <a:effectLst/>
          </c:spPr>
          <c:invertIfNegative val="0"/>
          <c:cat>
            <c:strRef>
              <c:f>'Institution pivot'!$K$7:$K$17</c:f>
              <c:strCache>
                <c:ptCount val="10"/>
                <c:pt idx="0">
                  <c:v>2014</c:v>
                </c:pt>
                <c:pt idx="1">
                  <c:v>2015</c:v>
                </c:pt>
                <c:pt idx="2">
                  <c:v>2016</c:v>
                </c:pt>
                <c:pt idx="3">
                  <c:v>2017</c:v>
                </c:pt>
                <c:pt idx="4">
                  <c:v>2018</c:v>
                </c:pt>
                <c:pt idx="5">
                  <c:v>2019</c:v>
                </c:pt>
                <c:pt idx="6">
                  <c:v>2020</c:v>
                </c:pt>
                <c:pt idx="7">
                  <c:v>2021</c:v>
                </c:pt>
                <c:pt idx="8">
                  <c:v>2022</c:v>
                </c:pt>
                <c:pt idx="9">
                  <c:v>2023</c:v>
                </c:pt>
              </c:strCache>
            </c:strRef>
          </c:cat>
          <c:val>
            <c:numRef>
              <c:f>'Institution pivot'!$O$7:$O$17</c:f>
              <c:numCache>
                <c:formatCode>General</c:formatCode>
                <c:ptCount val="10"/>
                <c:pt idx="0">
                  <c:v>100</c:v>
                </c:pt>
                <c:pt idx="1">
                  <c:v>87</c:v>
                </c:pt>
                <c:pt idx="2">
                  <c:v>87</c:v>
                </c:pt>
                <c:pt idx="3">
                  <c:v>69</c:v>
                </c:pt>
                <c:pt idx="4">
                  <c:v>56</c:v>
                </c:pt>
                <c:pt idx="5">
                  <c:v>67</c:v>
                </c:pt>
                <c:pt idx="6">
                  <c:v>75</c:v>
                </c:pt>
                <c:pt idx="7">
                  <c:v>15</c:v>
                </c:pt>
                <c:pt idx="8">
                  <c:v>18</c:v>
                </c:pt>
                <c:pt idx="9">
                  <c:v>6</c:v>
                </c:pt>
              </c:numCache>
            </c:numRef>
          </c:val>
          <c:extLst>
            <c:ext xmlns:c16="http://schemas.microsoft.com/office/drawing/2014/chart" uri="{C3380CC4-5D6E-409C-BE32-E72D297353CC}">
              <c16:uniqueId val="{00000003-6C68-48BB-B78D-7760290EBAB5}"/>
            </c:ext>
          </c:extLst>
        </c:ser>
        <c:ser>
          <c:idx val="4"/>
          <c:order val="4"/>
          <c:tx>
            <c:strRef>
              <c:f>'Institution pivot'!$P$5:$P$6</c:f>
              <c:strCache>
                <c:ptCount val="1"/>
                <c:pt idx="0">
                  <c:v>US Govt</c:v>
                </c:pt>
              </c:strCache>
            </c:strRef>
          </c:tx>
          <c:spPr>
            <a:solidFill>
              <a:schemeClr val="accent5"/>
            </a:solidFill>
            <a:ln>
              <a:noFill/>
            </a:ln>
            <a:effectLst/>
          </c:spPr>
          <c:invertIfNegative val="0"/>
          <c:cat>
            <c:strRef>
              <c:f>'Institution pivot'!$K$7:$K$17</c:f>
              <c:strCache>
                <c:ptCount val="10"/>
                <c:pt idx="0">
                  <c:v>2014</c:v>
                </c:pt>
                <c:pt idx="1">
                  <c:v>2015</c:v>
                </c:pt>
                <c:pt idx="2">
                  <c:v>2016</c:v>
                </c:pt>
                <c:pt idx="3">
                  <c:v>2017</c:v>
                </c:pt>
                <c:pt idx="4">
                  <c:v>2018</c:v>
                </c:pt>
                <c:pt idx="5">
                  <c:v>2019</c:v>
                </c:pt>
                <c:pt idx="6">
                  <c:v>2020</c:v>
                </c:pt>
                <c:pt idx="7">
                  <c:v>2021</c:v>
                </c:pt>
                <c:pt idx="8">
                  <c:v>2022</c:v>
                </c:pt>
                <c:pt idx="9">
                  <c:v>2023</c:v>
                </c:pt>
              </c:strCache>
            </c:strRef>
          </c:cat>
          <c:val>
            <c:numRef>
              <c:f>'Institution pivot'!$P$7:$P$17</c:f>
              <c:numCache>
                <c:formatCode>General</c:formatCode>
                <c:ptCount val="10"/>
                <c:pt idx="0">
                  <c:v>27</c:v>
                </c:pt>
                <c:pt idx="1">
                  <c:v>27</c:v>
                </c:pt>
                <c:pt idx="2">
                  <c:v>28</c:v>
                </c:pt>
                <c:pt idx="3">
                  <c:v>30</c:v>
                </c:pt>
                <c:pt idx="4">
                  <c:v>28</c:v>
                </c:pt>
                <c:pt idx="5">
                  <c:v>18</c:v>
                </c:pt>
                <c:pt idx="6">
                  <c:v>15</c:v>
                </c:pt>
                <c:pt idx="7">
                  <c:v>6</c:v>
                </c:pt>
                <c:pt idx="8">
                  <c:v>4</c:v>
                </c:pt>
                <c:pt idx="9">
                  <c:v>4</c:v>
                </c:pt>
              </c:numCache>
            </c:numRef>
          </c:val>
          <c:extLst>
            <c:ext xmlns:c16="http://schemas.microsoft.com/office/drawing/2014/chart" uri="{C3380CC4-5D6E-409C-BE32-E72D297353CC}">
              <c16:uniqueId val="{00000004-6C68-48BB-B78D-7760290EBAB5}"/>
            </c:ext>
          </c:extLst>
        </c:ser>
        <c:ser>
          <c:idx val="5"/>
          <c:order val="5"/>
          <c:tx>
            <c:strRef>
              <c:f>'Institution pivot'!$Q$5:$Q$6</c:f>
              <c:strCache>
                <c:ptCount val="1"/>
                <c:pt idx="0">
                  <c:v>Industry</c:v>
                </c:pt>
              </c:strCache>
            </c:strRef>
          </c:tx>
          <c:spPr>
            <a:solidFill>
              <a:schemeClr val="accent6"/>
            </a:solidFill>
            <a:ln>
              <a:noFill/>
            </a:ln>
            <a:effectLst/>
          </c:spPr>
          <c:invertIfNegative val="0"/>
          <c:cat>
            <c:strRef>
              <c:f>'Institution pivot'!$K$7:$K$17</c:f>
              <c:strCache>
                <c:ptCount val="10"/>
                <c:pt idx="0">
                  <c:v>2014</c:v>
                </c:pt>
                <c:pt idx="1">
                  <c:v>2015</c:v>
                </c:pt>
                <c:pt idx="2">
                  <c:v>2016</c:v>
                </c:pt>
                <c:pt idx="3">
                  <c:v>2017</c:v>
                </c:pt>
                <c:pt idx="4">
                  <c:v>2018</c:v>
                </c:pt>
                <c:pt idx="5">
                  <c:v>2019</c:v>
                </c:pt>
                <c:pt idx="6">
                  <c:v>2020</c:v>
                </c:pt>
                <c:pt idx="7">
                  <c:v>2021</c:v>
                </c:pt>
                <c:pt idx="8">
                  <c:v>2022</c:v>
                </c:pt>
                <c:pt idx="9">
                  <c:v>2023</c:v>
                </c:pt>
              </c:strCache>
            </c:strRef>
          </c:cat>
          <c:val>
            <c:numRef>
              <c:f>'Institution pivot'!$Q$7:$Q$17</c:f>
              <c:numCache>
                <c:formatCode>General</c:formatCode>
                <c:ptCount val="10"/>
                <c:pt idx="0">
                  <c:v>19</c:v>
                </c:pt>
                <c:pt idx="1">
                  <c:v>23</c:v>
                </c:pt>
                <c:pt idx="2">
                  <c:v>22</c:v>
                </c:pt>
                <c:pt idx="3">
                  <c:v>19</c:v>
                </c:pt>
                <c:pt idx="4">
                  <c:v>18</c:v>
                </c:pt>
                <c:pt idx="5">
                  <c:v>24</c:v>
                </c:pt>
                <c:pt idx="6">
                  <c:v>25</c:v>
                </c:pt>
                <c:pt idx="7">
                  <c:v>5</c:v>
                </c:pt>
                <c:pt idx="8">
                  <c:v>8</c:v>
                </c:pt>
                <c:pt idx="9">
                  <c:v>4</c:v>
                </c:pt>
              </c:numCache>
            </c:numRef>
          </c:val>
          <c:extLst>
            <c:ext xmlns:c16="http://schemas.microsoft.com/office/drawing/2014/chart" uri="{C3380CC4-5D6E-409C-BE32-E72D297353CC}">
              <c16:uniqueId val="{00000005-6C68-48BB-B78D-7760290EBAB5}"/>
            </c:ext>
          </c:extLst>
        </c:ser>
        <c:ser>
          <c:idx val="6"/>
          <c:order val="6"/>
          <c:tx>
            <c:strRef>
              <c:f>'Institution pivot'!$R$5:$R$6</c:f>
              <c:strCache>
                <c:ptCount val="1"/>
                <c:pt idx="0">
                  <c:v>Private</c:v>
                </c:pt>
              </c:strCache>
            </c:strRef>
          </c:tx>
          <c:spPr>
            <a:solidFill>
              <a:schemeClr val="accent1">
                <a:lumMod val="60000"/>
              </a:schemeClr>
            </a:solidFill>
            <a:ln>
              <a:noFill/>
            </a:ln>
            <a:effectLst/>
          </c:spPr>
          <c:invertIfNegative val="0"/>
          <c:cat>
            <c:strRef>
              <c:f>'Institution pivot'!$K$7:$K$17</c:f>
              <c:strCache>
                <c:ptCount val="10"/>
                <c:pt idx="0">
                  <c:v>2014</c:v>
                </c:pt>
                <c:pt idx="1">
                  <c:v>2015</c:v>
                </c:pt>
                <c:pt idx="2">
                  <c:v>2016</c:v>
                </c:pt>
                <c:pt idx="3">
                  <c:v>2017</c:v>
                </c:pt>
                <c:pt idx="4">
                  <c:v>2018</c:v>
                </c:pt>
                <c:pt idx="5">
                  <c:v>2019</c:v>
                </c:pt>
                <c:pt idx="6">
                  <c:v>2020</c:v>
                </c:pt>
                <c:pt idx="7">
                  <c:v>2021</c:v>
                </c:pt>
                <c:pt idx="8">
                  <c:v>2022</c:v>
                </c:pt>
                <c:pt idx="9">
                  <c:v>2023</c:v>
                </c:pt>
              </c:strCache>
            </c:strRef>
          </c:cat>
          <c:val>
            <c:numRef>
              <c:f>'Institution pivot'!$R$7:$R$17</c:f>
              <c:numCache>
                <c:formatCode>General</c:formatCode>
                <c:ptCount val="10"/>
                <c:pt idx="0">
                  <c:v>2</c:v>
                </c:pt>
                <c:pt idx="4">
                  <c:v>1</c:v>
                </c:pt>
                <c:pt idx="5">
                  <c:v>2</c:v>
                </c:pt>
                <c:pt idx="7">
                  <c:v>6</c:v>
                </c:pt>
                <c:pt idx="8">
                  <c:v>3</c:v>
                </c:pt>
              </c:numCache>
            </c:numRef>
          </c:val>
          <c:extLst>
            <c:ext xmlns:c16="http://schemas.microsoft.com/office/drawing/2014/chart" uri="{C3380CC4-5D6E-409C-BE32-E72D297353CC}">
              <c16:uniqueId val="{00000006-6C68-48BB-B78D-7760290EBAB5}"/>
            </c:ext>
          </c:extLst>
        </c:ser>
        <c:dLbls>
          <c:showLegendKey val="0"/>
          <c:showVal val="0"/>
          <c:showCatName val="0"/>
          <c:showSerName val="0"/>
          <c:showPercent val="0"/>
          <c:showBubbleSize val="0"/>
        </c:dLbls>
        <c:gapWidth val="150"/>
        <c:overlap val="100"/>
        <c:axId val="299816175"/>
        <c:axId val="299804111"/>
      </c:barChart>
      <c:catAx>
        <c:axId val="299816175"/>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ROSES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99804111"/>
        <c:crosses val="autoZero"/>
        <c:auto val="1"/>
        <c:lblAlgn val="ctr"/>
        <c:lblOffset val="100"/>
        <c:noMultiLvlLbl val="0"/>
      </c:catAx>
      <c:valAx>
        <c:axId val="29980411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99816175"/>
        <c:crosses val="autoZero"/>
        <c:crossBetween val="between"/>
      </c:valAx>
      <c:spPr>
        <a:noFill/>
        <a:ln>
          <a:noFill/>
        </a:ln>
        <a:effectLst/>
      </c:spPr>
    </c:plotArea>
    <c:legend>
      <c:legendPos val="r"/>
      <c:layout>
        <c:manualLayout>
          <c:xMode val="edge"/>
          <c:yMode val="edge"/>
          <c:x val="0.84811503954889578"/>
          <c:y val="0.19352617381160689"/>
          <c:w val="0.13605543077509852"/>
          <c:h val="0.6443343540390784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745277598470202E-2"/>
          <c:y val="0.11938929528340153"/>
          <c:w val="0.94421388834824349"/>
          <c:h val="0.74019755280292632"/>
        </c:manualLayout>
      </c:layout>
      <c:barChart>
        <c:barDir val="col"/>
        <c:grouping val="stacked"/>
        <c:varyColors val="0"/>
        <c:ser>
          <c:idx val="0"/>
          <c:order val="0"/>
          <c:tx>
            <c:strRef>
              <c:f>'Career stage'!$L$17</c:f>
              <c:strCache>
                <c:ptCount val="1"/>
                <c:pt idx="0">
                  <c:v>D1</c:v>
                </c:pt>
              </c:strCache>
            </c:strRef>
          </c:tx>
          <c:spPr>
            <a:solidFill>
              <a:schemeClr val="accent1"/>
            </a:solidFill>
            <a:ln>
              <a:noFill/>
            </a:ln>
            <a:effectLst/>
          </c:spPr>
          <c:invertIfNegative val="0"/>
          <c:cat>
            <c:numRef>
              <c:f>'Career stage'!$M$16:$V$16</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'Career stage'!$M$17:$V$17</c:f>
              <c:numCache>
                <c:formatCode>General</c:formatCode>
                <c:ptCount val="10"/>
                <c:pt idx="0">
                  <c:v>363</c:v>
                </c:pt>
                <c:pt idx="1">
                  <c:v>333</c:v>
                </c:pt>
                <c:pt idx="2">
                  <c:v>293</c:v>
                </c:pt>
                <c:pt idx="3">
                  <c:v>329</c:v>
                </c:pt>
                <c:pt idx="4">
                  <c:v>318</c:v>
                </c:pt>
                <c:pt idx="5">
                  <c:v>348</c:v>
                </c:pt>
                <c:pt idx="6">
                  <c:v>299</c:v>
                </c:pt>
                <c:pt idx="7">
                  <c:v>89</c:v>
                </c:pt>
                <c:pt idx="8">
                  <c:v>65</c:v>
                </c:pt>
                <c:pt idx="9">
                  <c:v>34</c:v>
                </c:pt>
              </c:numCache>
            </c:numRef>
          </c:val>
          <c:extLst>
            <c:ext xmlns:c16="http://schemas.microsoft.com/office/drawing/2014/chart" uri="{C3380CC4-5D6E-409C-BE32-E72D297353CC}">
              <c16:uniqueId val="{00000000-0965-4180-9C44-ED459C166718}"/>
            </c:ext>
          </c:extLst>
        </c:ser>
        <c:ser>
          <c:idx val="1"/>
          <c:order val="1"/>
          <c:tx>
            <c:strRef>
              <c:f>'Career stage'!$L$18</c:f>
              <c:strCache>
                <c:ptCount val="1"/>
                <c:pt idx="0">
                  <c:v>D2</c:v>
                </c:pt>
              </c:strCache>
            </c:strRef>
          </c:tx>
          <c:spPr>
            <a:solidFill>
              <a:schemeClr val="accent2"/>
            </a:solidFill>
            <a:ln>
              <a:noFill/>
            </a:ln>
            <a:effectLst/>
          </c:spPr>
          <c:invertIfNegative val="0"/>
          <c:cat>
            <c:numRef>
              <c:f>'Career stage'!$M$16:$V$16</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'Career stage'!$M$18:$V$18</c:f>
              <c:numCache>
                <c:formatCode>General</c:formatCode>
                <c:ptCount val="10"/>
                <c:pt idx="0">
                  <c:v>265</c:v>
                </c:pt>
                <c:pt idx="1">
                  <c:v>233</c:v>
                </c:pt>
                <c:pt idx="2">
                  <c:v>264</c:v>
                </c:pt>
                <c:pt idx="3">
                  <c:v>260</c:v>
                </c:pt>
                <c:pt idx="4">
                  <c:v>255</c:v>
                </c:pt>
                <c:pt idx="5">
                  <c:v>270</c:v>
                </c:pt>
                <c:pt idx="6">
                  <c:v>254</c:v>
                </c:pt>
                <c:pt idx="7">
                  <c:v>87</c:v>
                </c:pt>
                <c:pt idx="8">
                  <c:v>96</c:v>
                </c:pt>
                <c:pt idx="9">
                  <c:v>39</c:v>
                </c:pt>
              </c:numCache>
            </c:numRef>
          </c:val>
          <c:extLst>
            <c:ext xmlns:c16="http://schemas.microsoft.com/office/drawing/2014/chart" uri="{C3380CC4-5D6E-409C-BE32-E72D297353CC}">
              <c16:uniqueId val="{00000001-0965-4180-9C44-ED459C166718}"/>
            </c:ext>
          </c:extLst>
        </c:ser>
        <c:ser>
          <c:idx val="2"/>
          <c:order val="2"/>
          <c:tx>
            <c:strRef>
              <c:f>'Career stage'!$L$19</c:f>
              <c:strCache>
                <c:ptCount val="1"/>
                <c:pt idx="0">
                  <c:v>D3</c:v>
                </c:pt>
              </c:strCache>
            </c:strRef>
          </c:tx>
          <c:spPr>
            <a:solidFill>
              <a:schemeClr val="accent3"/>
            </a:solidFill>
            <a:ln>
              <a:noFill/>
            </a:ln>
            <a:effectLst/>
          </c:spPr>
          <c:invertIfNegative val="0"/>
          <c:cat>
            <c:numRef>
              <c:f>'Career stage'!$M$16:$V$16</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'Career stage'!$M$19:$V$19</c:f>
              <c:numCache>
                <c:formatCode>General</c:formatCode>
                <c:ptCount val="10"/>
                <c:pt idx="0">
                  <c:v>202</c:v>
                </c:pt>
                <c:pt idx="1">
                  <c:v>211</c:v>
                </c:pt>
                <c:pt idx="2">
                  <c:v>223</c:v>
                </c:pt>
                <c:pt idx="3">
                  <c:v>203</c:v>
                </c:pt>
                <c:pt idx="4">
                  <c:v>167</c:v>
                </c:pt>
                <c:pt idx="5">
                  <c:v>167</c:v>
                </c:pt>
                <c:pt idx="6">
                  <c:v>154</c:v>
                </c:pt>
                <c:pt idx="7">
                  <c:v>54</c:v>
                </c:pt>
                <c:pt idx="8">
                  <c:v>39</c:v>
                </c:pt>
                <c:pt idx="9">
                  <c:v>17</c:v>
                </c:pt>
              </c:numCache>
            </c:numRef>
          </c:val>
          <c:extLst>
            <c:ext xmlns:c16="http://schemas.microsoft.com/office/drawing/2014/chart" uri="{C3380CC4-5D6E-409C-BE32-E72D297353CC}">
              <c16:uniqueId val="{00000002-0965-4180-9C44-ED459C166718}"/>
            </c:ext>
          </c:extLst>
        </c:ser>
        <c:ser>
          <c:idx val="3"/>
          <c:order val="3"/>
          <c:tx>
            <c:strRef>
              <c:f>'Career stage'!$L$20</c:f>
              <c:strCache>
                <c:ptCount val="1"/>
                <c:pt idx="0">
                  <c:v>D4</c:v>
                </c:pt>
              </c:strCache>
            </c:strRef>
          </c:tx>
          <c:spPr>
            <a:solidFill>
              <a:schemeClr val="accent4"/>
            </a:solidFill>
            <a:ln>
              <a:noFill/>
            </a:ln>
            <a:effectLst/>
          </c:spPr>
          <c:invertIfNegative val="0"/>
          <c:cat>
            <c:numRef>
              <c:f>'Career stage'!$M$16:$V$16</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'Career stage'!$M$20:$V$20</c:f>
              <c:numCache>
                <c:formatCode>General</c:formatCode>
                <c:ptCount val="10"/>
                <c:pt idx="0">
                  <c:v>109</c:v>
                </c:pt>
                <c:pt idx="1">
                  <c:v>100</c:v>
                </c:pt>
                <c:pt idx="2">
                  <c:v>102</c:v>
                </c:pt>
                <c:pt idx="3">
                  <c:v>110</c:v>
                </c:pt>
                <c:pt idx="4">
                  <c:v>102</c:v>
                </c:pt>
                <c:pt idx="5">
                  <c:v>102</c:v>
                </c:pt>
                <c:pt idx="6">
                  <c:v>98</c:v>
                </c:pt>
                <c:pt idx="7">
                  <c:v>34</c:v>
                </c:pt>
                <c:pt idx="8">
                  <c:v>35</c:v>
                </c:pt>
                <c:pt idx="9">
                  <c:v>15</c:v>
                </c:pt>
              </c:numCache>
            </c:numRef>
          </c:val>
          <c:extLst>
            <c:ext xmlns:c16="http://schemas.microsoft.com/office/drawing/2014/chart" uri="{C3380CC4-5D6E-409C-BE32-E72D297353CC}">
              <c16:uniqueId val="{00000003-0965-4180-9C44-ED459C166718}"/>
            </c:ext>
          </c:extLst>
        </c:ser>
        <c:ser>
          <c:idx val="4"/>
          <c:order val="4"/>
          <c:tx>
            <c:strRef>
              <c:f>'Career stage'!$L$21</c:f>
              <c:strCache>
                <c:ptCount val="1"/>
                <c:pt idx="0">
                  <c:v>D5</c:v>
                </c:pt>
              </c:strCache>
            </c:strRef>
          </c:tx>
          <c:spPr>
            <a:solidFill>
              <a:schemeClr val="accent5"/>
            </a:solidFill>
            <a:ln>
              <a:noFill/>
            </a:ln>
            <a:effectLst/>
          </c:spPr>
          <c:invertIfNegative val="0"/>
          <c:cat>
            <c:numRef>
              <c:f>'Career stage'!$M$16:$V$16</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'Career stage'!$M$21:$U$21</c:f>
              <c:numCache>
                <c:formatCode>General</c:formatCode>
                <c:ptCount val="9"/>
                <c:pt idx="0">
                  <c:v>37</c:v>
                </c:pt>
                <c:pt idx="1">
                  <c:v>36</c:v>
                </c:pt>
                <c:pt idx="2">
                  <c:v>33</c:v>
                </c:pt>
                <c:pt idx="3">
                  <c:v>15</c:v>
                </c:pt>
                <c:pt idx="4">
                  <c:v>27</c:v>
                </c:pt>
                <c:pt idx="5">
                  <c:v>20</c:v>
                </c:pt>
                <c:pt idx="6">
                  <c:v>22</c:v>
                </c:pt>
                <c:pt idx="7">
                  <c:v>13</c:v>
                </c:pt>
                <c:pt idx="8">
                  <c:v>16</c:v>
                </c:pt>
              </c:numCache>
            </c:numRef>
          </c:val>
          <c:extLst>
            <c:ext xmlns:c16="http://schemas.microsoft.com/office/drawing/2014/chart" uri="{C3380CC4-5D6E-409C-BE32-E72D297353CC}">
              <c16:uniqueId val="{00000004-0965-4180-9C44-ED459C166718}"/>
            </c:ext>
          </c:extLst>
        </c:ser>
        <c:ser>
          <c:idx val="5"/>
          <c:order val="5"/>
          <c:tx>
            <c:strRef>
              <c:f>'Career stage'!$L$22</c:f>
              <c:strCache>
                <c:ptCount val="1"/>
                <c:pt idx="0">
                  <c:v>D6</c:v>
                </c:pt>
              </c:strCache>
            </c:strRef>
          </c:tx>
          <c:spPr>
            <a:solidFill>
              <a:schemeClr val="accent6"/>
            </a:solidFill>
            <a:ln>
              <a:noFill/>
            </a:ln>
            <a:effectLst/>
          </c:spPr>
          <c:invertIfNegative val="0"/>
          <c:cat>
            <c:numRef>
              <c:f>'Career stage'!$M$16:$V$16</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'Career stage'!$M$22:$V$22</c:f>
              <c:numCache>
                <c:formatCode>General</c:formatCode>
                <c:ptCount val="10"/>
                <c:pt idx="0">
                  <c:v>5</c:v>
                </c:pt>
                <c:pt idx="1">
                  <c:v>8</c:v>
                </c:pt>
                <c:pt idx="2">
                  <c:v>8</c:v>
                </c:pt>
                <c:pt idx="3">
                  <c:v>5</c:v>
                </c:pt>
                <c:pt idx="4">
                  <c:v>10</c:v>
                </c:pt>
                <c:pt idx="5">
                  <c:v>8</c:v>
                </c:pt>
                <c:pt idx="6">
                  <c:v>9</c:v>
                </c:pt>
                <c:pt idx="7">
                  <c:v>5</c:v>
                </c:pt>
                <c:pt idx="8">
                  <c:v>2</c:v>
                </c:pt>
                <c:pt idx="9">
                  <c:v>3</c:v>
                </c:pt>
              </c:numCache>
            </c:numRef>
          </c:val>
          <c:extLst>
            <c:ext xmlns:c16="http://schemas.microsoft.com/office/drawing/2014/chart" uri="{C3380CC4-5D6E-409C-BE32-E72D297353CC}">
              <c16:uniqueId val="{00000005-0965-4180-9C44-ED459C166718}"/>
            </c:ext>
          </c:extLst>
        </c:ser>
        <c:ser>
          <c:idx val="6"/>
          <c:order val="6"/>
          <c:tx>
            <c:strRef>
              <c:f>'Career stage'!$L$23</c:f>
              <c:strCache>
                <c:ptCount val="1"/>
                <c:pt idx="0">
                  <c:v>D7</c:v>
                </c:pt>
              </c:strCache>
            </c:strRef>
          </c:tx>
          <c:spPr>
            <a:solidFill>
              <a:schemeClr val="accent1">
                <a:lumMod val="60000"/>
              </a:schemeClr>
            </a:solidFill>
            <a:ln>
              <a:noFill/>
            </a:ln>
            <a:effectLst/>
          </c:spPr>
          <c:invertIfNegative val="0"/>
          <c:cat>
            <c:numRef>
              <c:f>'Career stage'!$M$16:$V$16</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'Career stage'!$M$23:$U$23</c:f>
              <c:numCache>
                <c:formatCode>General</c:formatCode>
                <c:ptCount val="9"/>
                <c:pt idx="8">
                  <c:v>1</c:v>
                </c:pt>
              </c:numCache>
            </c:numRef>
          </c:val>
          <c:extLst>
            <c:ext xmlns:c16="http://schemas.microsoft.com/office/drawing/2014/chart" uri="{C3380CC4-5D6E-409C-BE32-E72D297353CC}">
              <c16:uniqueId val="{00000006-0965-4180-9C44-ED459C166718}"/>
            </c:ext>
          </c:extLst>
        </c:ser>
        <c:dLbls>
          <c:showLegendKey val="0"/>
          <c:showVal val="0"/>
          <c:showCatName val="0"/>
          <c:showSerName val="0"/>
          <c:showPercent val="0"/>
          <c:showBubbleSize val="0"/>
        </c:dLbls>
        <c:gapWidth val="150"/>
        <c:overlap val="100"/>
        <c:axId val="1668084416"/>
        <c:axId val="1668086912"/>
      </c:barChart>
      <c:catAx>
        <c:axId val="1668084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668086912"/>
        <c:crosses val="autoZero"/>
        <c:auto val="1"/>
        <c:lblAlgn val="ctr"/>
        <c:lblOffset val="100"/>
        <c:noMultiLvlLbl val="0"/>
      </c:catAx>
      <c:valAx>
        <c:axId val="1668086912"/>
        <c:scaling>
          <c:orientation val="minMax"/>
          <c:max val="1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668084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[BeastProposals - master of all masters v2.xlsm]Institution pivot!PivotTable9</c:name>
    <c:fmtId val="9"/>
  </c:pivotSource>
  <c:chart>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'Institution pivot'!$L$5:$L$6</c:f>
              <c:strCache>
                <c:ptCount val="1"/>
                <c:pt idx="0">
                  <c:v>Edu</c:v>
                </c:pt>
              </c:strCache>
            </c:strRef>
          </c:tx>
          <c:spPr>
            <a:solidFill>
              <a:schemeClr val="accent1"/>
            </a:solidFill>
            <a:ln>
              <a:noFill/>
            </a:ln>
            <a:effectLst/>
          </c:spPr>
          <c:invertIfNegative val="0"/>
          <c:cat>
            <c:strRef>
              <c:f>'Institution pivot'!$K$7:$K$17</c:f>
              <c:strCache>
                <c:ptCount val="10"/>
                <c:pt idx="0">
                  <c:v>2014</c:v>
                </c:pt>
                <c:pt idx="1">
                  <c:v>2015</c:v>
                </c:pt>
                <c:pt idx="2">
                  <c:v>2016</c:v>
                </c:pt>
                <c:pt idx="3">
                  <c:v>2017</c:v>
                </c:pt>
                <c:pt idx="4">
                  <c:v>2018</c:v>
                </c:pt>
                <c:pt idx="5">
                  <c:v>2019</c:v>
                </c:pt>
                <c:pt idx="6">
                  <c:v>2020</c:v>
                </c:pt>
                <c:pt idx="7">
                  <c:v>2021</c:v>
                </c:pt>
                <c:pt idx="8">
                  <c:v>2022</c:v>
                </c:pt>
                <c:pt idx="9">
                  <c:v>2023</c:v>
                </c:pt>
              </c:strCache>
            </c:strRef>
          </c:cat>
          <c:val>
            <c:numRef>
              <c:f>'Institution pivot'!$L$7:$L$17</c:f>
              <c:numCache>
                <c:formatCode>General</c:formatCode>
                <c:ptCount val="10"/>
                <c:pt idx="0">
                  <c:v>580</c:v>
                </c:pt>
                <c:pt idx="1">
                  <c:v>535</c:v>
                </c:pt>
                <c:pt idx="2">
                  <c:v>553</c:v>
                </c:pt>
                <c:pt idx="3">
                  <c:v>575</c:v>
                </c:pt>
                <c:pt idx="4">
                  <c:v>564</c:v>
                </c:pt>
                <c:pt idx="5">
                  <c:v>583</c:v>
                </c:pt>
                <c:pt idx="6">
                  <c:v>512</c:v>
                </c:pt>
                <c:pt idx="7">
                  <c:v>186</c:v>
                </c:pt>
                <c:pt idx="8">
                  <c:v>167</c:v>
                </c:pt>
                <c:pt idx="9">
                  <c:v>72</c:v>
                </c:pt>
              </c:numCache>
            </c:numRef>
          </c:val>
          <c:extLst>
            <c:ext xmlns:c16="http://schemas.microsoft.com/office/drawing/2014/chart" uri="{C3380CC4-5D6E-409C-BE32-E72D297353CC}">
              <c16:uniqueId val="{00000000-32C1-43C4-80B2-3A213038D3A3}"/>
            </c:ext>
          </c:extLst>
        </c:ser>
        <c:ser>
          <c:idx val="1"/>
          <c:order val="1"/>
          <c:tx>
            <c:strRef>
              <c:f>'Institution pivot'!$M$5:$M$6</c:f>
              <c:strCache>
                <c:ptCount val="1"/>
                <c:pt idx="0">
                  <c:v>Org</c:v>
                </c:pt>
              </c:strCache>
            </c:strRef>
          </c:tx>
          <c:spPr>
            <a:solidFill>
              <a:schemeClr val="accent2"/>
            </a:solidFill>
            <a:ln>
              <a:noFill/>
            </a:ln>
            <a:effectLst/>
          </c:spPr>
          <c:invertIfNegative val="0"/>
          <c:cat>
            <c:strRef>
              <c:f>'Institution pivot'!$K$7:$K$17</c:f>
              <c:strCache>
                <c:ptCount val="10"/>
                <c:pt idx="0">
                  <c:v>2014</c:v>
                </c:pt>
                <c:pt idx="1">
                  <c:v>2015</c:v>
                </c:pt>
                <c:pt idx="2">
                  <c:v>2016</c:v>
                </c:pt>
                <c:pt idx="3">
                  <c:v>2017</c:v>
                </c:pt>
                <c:pt idx="4">
                  <c:v>2018</c:v>
                </c:pt>
                <c:pt idx="5">
                  <c:v>2019</c:v>
                </c:pt>
                <c:pt idx="6">
                  <c:v>2020</c:v>
                </c:pt>
                <c:pt idx="7">
                  <c:v>2021</c:v>
                </c:pt>
                <c:pt idx="8">
                  <c:v>2022</c:v>
                </c:pt>
                <c:pt idx="9">
                  <c:v>2023</c:v>
                </c:pt>
              </c:strCache>
            </c:strRef>
          </c:cat>
          <c:val>
            <c:numRef>
              <c:f>'Institution pivot'!$M$7:$M$17</c:f>
              <c:numCache>
                <c:formatCode>General</c:formatCode>
                <c:ptCount val="10"/>
                <c:pt idx="0">
                  <c:v>175</c:v>
                </c:pt>
                <c:pt idx="1">
                  <c:v>166</c:v>
                </c:pt>
                <c:pt idx="2">
                  <c:v>165</c:v>
                </c:pt>
                <c:pt idx="3">
                  <c:v>166</c:v>
                </c:pt>
                <c:pt idx="4">
                  <c:v>143</c:v>
                </c:pt>
                <c:pt idx="5">
                  <c:v>164</c:v>
                </c:pt>
                <c:pt idx="6">
                  <c:v>152</c:v>
                </c:pt>
                <c:pt idx="7">
                  <c:v>59</c:v>
                </c:pt>
                <c:pt idx="8">
                  <c:v>41</c:v>
                </c:pt>
                <c:pt idx="9">
                  <c:v>27</c:v>
                </c:pt>
              </c:numCache>
            </c:numRef>
          </c:val>
          <c:extLst>
            <c:ext xmlns:c16="http://schemas.microsoft.com/office/drawing/2014/chart" uri="{C3380CC4-5D6E-409C-BE32-E72D297353CC}">
              <c16:uniqueId val="{00000001-32C1-43C4-80B2-3A213038D3A3}"/>
            </c:ext>
          </c:extLst>
        </c:ser>
        <c:ser>
          <c:idx val="2"/>
          <c:order val="2"/>
          <c:tx>
            <c:strRef>
              <c:f>'Institution pivot'!$N$5:$N$6</c:f>
              <c:strCache>
                <c:ptCount val="1"/>
                <c:pt idx="0">
                  <c:v>APL/JPL</c:v>
                </c:pt>
              </c:strCache>
            </c:strRef>
          </c:tx>
          <c:spPr>
            <a:solidFill>
              <a:schemeClr val="accent3"/>
            </a:solidFill>
            <a:ln>
              <a:noFill/>
            </a:ln>
            <a:effectLst/>
          </c:spPr>
          <c:invertIfNegative val="0"/>
          <c:cat>
            <c:strRef>
              <c:f>'Institution pivot'!$K$7:$K$17</c:f>
              <c:strCache>
                <c:ptCount val="10"/>
                <c:pt idx="0">
                  <c:v>2014</c:v>
                </c:pt>
                <c:pt idx="1">
                  <c:v>2015</c:v>
                </c:pt>
                <c:pt idx="2">
                  <c:v>2016</c:v>
                </c:pt>
                <c:pt idx="3">
                  <c:v>2017</c:v>
                </c:pt>
                <c:pt idx="4">
                  <c:v>2018</c:v>
                </c:pt>
                <c:pt idx="5">
                  <c:v>2019</c:v>
                </c:pt>
                <c:pt idx="6">
                  <c:v>2020</c:v>
                </c:pt>
                <c:pt idx="7">
                  <c:v>2021</c:v>
                </c:pt>
                <c:pt idx="8">
                  <c:v>2022</c:v>
                </c:pt>
                <c:pt idx="9">
                  <c:v>2023</c:v>
                </c:pt>
              </c:strCache>
            </c:strRef>
          </c:cat>
          <c:val>
            <c:numRef>
              <c:f>'Institution pivot'!$N$7:$N$17</c:f>
              <c:numCache>
                <c:formatCode>General</c:formatCode>
                <c:ptCount val="10"/>
                <c:pt idx="0">
                  <c:v>99</c:v>
                </c:pt>
                <c:pt idx="1">
                  <c:v>100</c:v>
                </c:pt>
                <c:pt idx="2">
                  <c:v>93</c:v>
                </c:pt>
                <c:pt idx="3">
                  <c:v>78</c:v>
                </c:pt>
                <c:pt idx="4">
                  <c:v>84</c:v>
                </c:pt>
                <c:pt idx="5">
                  <c:v>78</c:v>
                </c:pt>
                <c:pt idx="6">
                  <c:v>78</c:v>
                </c:pt>
                <c:pt idx="7">
                  <c:v>19</c:v>
                </c:pt>
                <c:pt idx="8">
                  <c:v>22</c:v>
                </c:pt>
                <c:pt idx="9">
                  <c:v>2</c:v>
                </c:pt>
              </c:numCache>
            </c:numRef>
          </c:val>
          <c:extLst>
            <c:ext xmlns:c16="http://schemas.microsoft.com/office/drawing/2014/chart" uri="{C3380CC4-5D6E-409C-BE32-E72D297353CC}">
              <c16:uniqueId val="{00000002-32C1-43C4-80B2-3A213038D3A3}"/>
            </c:ext>
          </c:extLst>
        </c:ser>
        <c:ser>
          <c:idx val="3"/>
          <c:order val="3"/>
          <c:tx>
            <c:strRef>
              <c:f>'Institution pivot'!$O$5:$O$6</c:f>
              <c:strCache>
                <c:ptCount val="1"/>
                <c:pt idx="0">
                  <c:v>NASA</c:v>
                </c:pt>
              </c:strCache>
            </c:strRef>
          </c:tx>
          <c:spPr>
            <a:solidFill>
              <a:schemeClr val="accent4"/>
            </a:solidFill>
            <a:ln>
              <a:noFill/>
            </a:ln>
            <a:effectLst/>
          </c:spPr>
          <c:invertIfNegative val="0"/>
          <c:cat>
            <c:strRef>
              <c:f>'Institution pivot'!$K$7:$K$17</c:f>
              <c:strCache>
                <c:ptCount val="10"/>
                <c:pt idx="0">
                  <c:v>2014</c:v>
                </c:pt>
                <c:pt idx="1">
                  <c:v>2015</c:v>
                </c:pt>
                <c:pt idx="2">
                  <c:v>2016</c:v>
                </c:pt>
                <c:pt idx="3">
                  <c:v>2017</c:v>
                </c:pt>
                <c:pt idx="4">
                  <c:v>2018</c:v>
                </c:pt>
                <c:pt idx="5">
                  <c:v>2019</c:v>
                </c:pt>
                <c:pt idx="6">
                  <c:v>2020</c:v>
                </c:pt>
                <c:pt idx="7">
                  <c:v>2021</c:v>
                </c:pt>
                <c:pt idx="8">
                  <c:v>2022</c:v>
                </c:pt>
                <c:pt idx="9">
                  <c:v>2023</c:v>
                </c:pt>
              </c:strCache>
            </c:strRef>
          </c:cat>
          <c:val>
            <c:numRef>
              <c:f>'Institution pivot'!$O$7:$O$17</c:f>
              <c:numCache>
                <c:formatCode>General</c:formatCode>
                <c:ptCount val="10"/>
                <c:pt idx="0">
                  <c:v>100</c:v>
                </c:pt>
                <c:pt idx="1">
                  <c:v>87</c:v>
                </c:pt>
                <c:pt idx="2">
                  <c:v>87</c:v>
                </c:pt>
                <c:pt idx="3">
                  <c:v>69</c:v>
                </c:pt>
                <c:pt idx="4">
                  <c:v>56</c:v>
                </c:pt>
                <c:pt idx="5">
                  <c:v>67</c:v>
                </c:pt>
                <c:pt idx="6">
                  <c:v>75</c:v>
                </c:pt>
                <c:pt idx="7">
                  <c:v>15</c:v>
                </c:pt>
                <c:pt idx="8">
                  <c:v>18</c:v>
                </c:pt>
                <c:pt idx="9">
                  <c:v>6</c:v>
                </c:pt>
              </c:numCache>
            </c:numRef>
          </c:val>
          <c:extLst>
            <c:ext xmlns:c16="http://schemas.microsoft.com/office/drawing/2014/chart" uri="{C3380CC4-5D6E-409C-BE32-E72D297353CC}">
              <c16:uniqueId val="{00000003-32C1-43C4-80B2-3A213038D3A3}"/>
            </c:ext>
          </c:extLst>
        </c:ser>
        <c:ser>
          <c:idx val="4"/>
          <c:order val="4"/>
          <c:tx>
            <c:strRef>
              <c:f>'Institution pivot'!$P$5:$P$6</c:f>
              <c:strCache>
                <c:ptCount val="1"/>
                <c:pt idx="0">
                  <c:v>US Govt</c:v>
                </c:pt>
              </c:strCache>
            </c:strRef>
          </c:tx>
          <c:spPr>
            <a:solidFill>
              <a:schemeClr val="accent5"/>
            </a:solidFill>
            <a:ln>
              <a:noFill/>
            </a:ln>
            <a:effectLst/>
          </c:spPr>
          <c:invertIfNegative val="0"/>
          <c:cat>
            <c:strRef>
              <c:f>'Institution pivot'!$K$7:$K$17</c:f>
              <c:strCache>
                <c:ptCount val="10"/>
                <c:pt idx="0">
                  <c:v>2014</c:v>
                </c:pt>
                <c:pt idx="1">
                  <c:v>2015</c:v>
                </c:pt>
                <c:pt idx="2">
                  <c:v>2016</c:v>
                </c:pt>
                <c:pt idx="3">
                  <c:v>2017</c:v>
                </c:pt>
                <c:pt idx="4">
                  <c:v>2018</c:v>
                </c:pt>
                <c:pt idx="5">
                  <c:v>2019</c:v>
                </c:pt>
                <c:pt idx="6">
                  <c:v>2020</c:v>
                </c:pt>
                <c:pt idx="7">
                  <c:v>2021</c:v>
                </c:pt>
                <c:pt idx="8">
                  <c:v>2022</c:v>
                </c:pt>
                <c:pt idx="9">
                  <c:v>2023</c:v>
                </c:pt>
              </c:strCache>
            </c:strRef>
          </c:cat>
          <c:val>
            <c:numRef>
              <c:f>'Institution pivot'!$P$7:$P$17</c:f>
              <c:numCache>
                <c:formatCode>General</c:formatCode>
                <c:ptCount val="10"/>
                <c:pt idx="0">
                  <c:v>27</c:v>
                </c:pt>
                <c:pt idx="1">
                  <c:v>27</c:v>
                </c:pt>
                <c:pt idx="2">
                  <c:v>28</c:v>
                </c:pt>
                <c:pt idx="3">
                  <c:v>30</c:v>
                </c:pt>
                <c:pt idx="4">
                  <c:v>28</c:v>
                </c:pt>
                <c:pt idx="5">
                  <c:v>18</c:v>
                </c:pt>
                <c:pt idx="6">
                  <c:v>15</c:v>
                </c:pt>
                <c:pt idx="7">
                  <c:v>6</c:v>
                </c:pt>
                <c:pt idx="8">
                  <c:v>4</c:v>
                </c:pt>
                <c:pt idx="9">
                  <c:v>4</c:v>
                </c:pt>
              </c:numCache>
            </c:numRef>
          </c:val>
          <c:extLst>
            <c:ext xmlns:c16="http://schemas.microsoft.com/office/drawing/2014/chart" uri="{C3380CC4-5D6E-409C-BE32-E72D297353CC}">
              <c16:uniqueId val="{00000004-32C1-43C4-80B2-3A213038D3A3}"/>
            </c:ext>
          </c:extLst>
        </c:ser>
        <c:ser>
          <c:idx val="5"/>
          <c:order val="5"/>
          <c:tx>
            <c:strRef>
              <c:f>'Institution pivot'!$Q$5:$Q$6</c:f>
              <c:strCache>
                <c:ptCount val="1"/>
                <c:pt idx="0">
                  <c:v>Industry</c:v>
                </c:pt>
              </c:strCache>
            </c:strRef>
          </c:tx>
          <c:spPr>
            <a:solidFill>
              <a:schemeClr val="accent6"/>
            </a:solidFill>
            <a:ln>
              <a:noFill/>
            </a:ln>
            <a:effectLst/>
          </c:spPr>
          <c:invertIfNegative val="0"/>
          <c:cat>
            <c:strRef>
              <c:f>'Institution pivot'!$K$7:$K$17</c:f>
              <c:strCache>
                <c:ptCount val="10"/>
                <c:pt idx="0">
                  <c:v>2014</c:v>
                </c:pt>
                <c:pt idx="1">
                  <c:v>2015</c:v>
                </c:pt>
                <c:pt idx="2">
                  <c:v>2016</c:v>
                </c:pt>
                <c:pt idx="3">
                  <c:v>2017</c:v>
                </c:pt>
                <c:pt idx="4">
                  <c:v>2018</c:v>
                </c:pt>
                <c:pt idx="5">
                  <c:v>2019</c:v>
                </c:pt>
                <c:pt idx="6">
                  <c:v>2020</c:v>
                </c:pt>
                <c:pt idx="7">
                  <c:v>2021</c:v>
                </c:pt>
                <c:pt idx="8">
                  <c:v>2022</c:v>
                </c:pt>
                <c:pt idx="9">
                  <c:v>2023</c:v>
                </c:pt>
              </c:strCache>
            </c:strRef>
          </c:cat>
          <c:val>
            <c:numRef>
              <c:f>'Institution pivot'!$Q$7:$Q$17</c:f>
              <c:numCache>
                <c:formatCode>General</c:formatCode>
                <c:ptCount val="10"/>
                <c:pt idx="0">
                  <c:v>19</c:v>
                </c:pt>
                <c:pt idx="1">
                  <c:v>23</c:v>
                </c:pt>
                <c:pt idx="2">
                  <c:v>22</c:v>
                </c:pt>
                <c:pt idx="3">
                  <c:v>19</c:v>
                </c:pt>
                <c:pt idx="4">
                  <c:v>18</c:v>
                </c:pt>
                <c:pt idx="5">
                  <c:v>24</c:v>
                </c:pt>
                <c:pt idx="6">
                  <c:v>25</c:v>
                </c:pt>
                <c:pt idx="7">
                  <c:v>5</c:v>
                </c:pt>
                <c:pt idx="8">
                  <c:v>8</c:v>
                </c:pt>
                <c:pt idx="9">
                  <c:v>4</c:v>
                </c:pt>
              </c:numCache>
            </c:numRef>
          </c:val>
          <c:extLst>
            <c:ext xmlns:c16="http://schemas.microsoft.com/office/drawing/2014/chart" uri="{C3380CC4-5D6E-409C-BE32-E72D297353CC}">
              <c16:uniqueId val="{00000005-32C1-43C4-80B2-3A213038D3A3}"/>
            </c:ext>
          </c:extLst>
        </c:ser>
        <c:ser>
          <c:idx val="6"/>
          <c:order val="6"/>
          <c:tx>
            <c:strRef>
              <c:f>'Institution pivot'!$R$5:$R$6</c:f>
              <c:strCache>
                <c:ptCount val="1"/>
                <c:pt idx="0">
                  <c:v>Private</c:v>
                </c:pt>
              </c:strCache>
            </c:strRef>
          </c:tx>
          <c:spPr>
            <a:solidFill>
              <a:schemeClr val="accent1">
                <a:lumMod val="60000"/>
              </a:schemeClr>
            </a:solidFill>
            <a:ln>
              <a:noFill/>
            </a:ln>
            <a:effectLst/>
          </c:spPr>
          <c:invertIfNegative val="0"/>
          <c:cat>
            <c:strRef>
              <c:f>'Institution pivot'!$K$7:$K$17</c:f>
              <c:strCache>
                <c:ptCount val="10"/>
                <c:pt idx="0">
                  <c:v>2014</c:v>
                </c:pt>
                <c:pt idx="1">
                  <c:v>2015</c:v>
                </c:pt>
                <c:pt idx="2">
                  <c:v>2016</c:v>
                </c:pt>
                <c:pt idx="3">
                  <c:v>2017</c:v>
                </c:pt>
                <c:pt idx="4">
                  <c:v>2018</c:v>
                </c:pt>
                <c:pt idx="5">
                  <c:v>2019</c:v>
                </c:pt>
                <c:pt idx="6">
                  <c:v>2020</c:v>
                </c:pt>
                <c:pt idx="7">
                  <c:v>2021</c:v>
                </c:pt>
                <c:pt idx="8">
                  <c:v>2022</c:v>
                </c:pt>
                <c:pt idx="9">
                  <c:v>2023</c:v>
                </c:pt>
              </c:strCache>
            </c:strRef>
          </c:cat>
          <c:val>
            <c:numRef>
              <c:f>'Institution pivot'!$R$7:$R$17</c:f>
              <c:numCache>
                <c:formatCode>General</c:formatCode>
                <c:ptCount val="10"/>
                <c:pt idx="0">
                  <c:v>2</c:v>
                </c:pt>
                <c:pt idx="4">
                  <c:v>1</c:v>
                </c:pt>
                <c:pt idx="5">
                  <c:v>2</c:v>
                </c:pt>
                <c:pt idx="7">
                  <c:v>6</c:v>
                </c:pt>
                <c:pt idx="8">
                  <c:v>3</c:v>
                </c:pt>
              </c:numCache>
            </c:numRef>
          </c:val>
          <c:extLst>
            <c:ext xmlns:c16="http://schemas.microsoft.com/office/drawing/2014/chart" uri="{C3380CC4-5D6E-409C-BE32-E72D297353CC}">
              <c16:uniqueId val="{00000006-32C1-43C4-80B2-3A213038D3A3}"/>
            </c:ext>
          </c:extLst>
        </c:ser>
        <c:dLbls>
          <c:showLegendKey val="0"/>
          <c:showVal val="0"/>
          <c:showCatName val="0"/>
          <c:showSerName val="0"/>
          <c:showPercent val="0"/>
          <c:showBubbleSize val="0"/>
        </c:dLbls>
        <c:gapWidth val="150"/>
        <c:overlap val="100"/>
        <c:axId val="299816175"/>
        <c:axId val="299804111"/>
      </c:barChart>
      <c:catAx>
        <c:axId val="299816175"/>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ROSES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99804111"/>
        <c:crosses val="autoZero"/>
        <c:auto val="1"/>
        <c:lblAlgn val="ctr"/>
        <c:lblOffset val="100"/>
        <c:noMultiLvlLbl val="0"/>
      </c:catAx>
      <c:valAx>
        <c:axId val="299804111"/>
        <c:scaling>
          <c:orientation val="minMax"/>
          <c:max val="1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99816175"/>
        <c:crosses val="autoZero"/>
        <c:crossBetween val="between"/>
      </c:valAx>
      <c:spPr>
        <a:noFill/>
        <a:ln>
          <a:noFill/>
        </a:ln>
        <a:effectLst/>
      </c:spPr>
    </c:plotArea>
    <c:legend>
      <c:legendPos val="r"/>
      <c:layout>
        <c:manualLayout>
          <c:xMode val="edge"/>
          <c:yMode val="edge"/>
          <c:x val="0.84811503954889578"/>
          <c:y val="0.19352617381160689"/>
          <c:w val="0.13605543077509852"/>
          <c:h val="0.6443343540390784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0.51171</cdr:x>
      <cdr:y>0.10515</cdr:y>
    </cdr:from>
    <cdr:to>
      <cdr:x>0.51171</cdr:x>
      <cdr:y>0.69963</cdr:y>
    </cdr:to>
    <cdr:cxnSp macro="">
      <cdr:nvCxnSpPr>
        <cdr:cNvPr id="3" name="Straight Connector 2">
          <a:extLst xmlns:a="http://schemas.openxmlformats.org/drawingml/2006/main">
            <a:ext uri="{FF2B5EF4-FFF2-40B4-BE49-F238E27FC236}">
              <a16:creationId xmlns:a16="http://schemas.microsoft.com/office/drawing/2014/main" id="{1B2FAD71-2697-B5FC-13C6-F17078122935}"/>
            </a:ext>
          </a:extLst>
        </cdr:cNvPr>
        <cdr:cNvCxnSpPr/>
      </cdr:nvCxnSpPr>
      <cdr:spPr>
        <a:xfrm xmlns:a="http://schemas.openxmlformats.org/drawingml/2006/main" flipV="1">
          <a:off x="4569266" y="532913"/>
          <a:ext cx="0" cy="3012831"/>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0.33887</cdr:x>
      <cdr:y>0.10274</cdr:y>
    </cdr:from>
    <cdr:to>
      <cdr:x>0.48377</cdr:x>
      <cdr:y>0.40088</cdr:y>
    </cdr:to>
    <cdr:sp macro="" textlink="">
      <cdr:nvSpPr>
        <cdr:cNvPr id="5" name="TextBox 4">
          <a:extLst xmlns:a="http://schemas.openxmlformats.org/drawingml/2006/main">
            <a:ext uri="{FF2B5EF4-FFF2-40B4-BE49-F238E27FC236}">
              <a16:creationId xmlns:a16="http://schemas.microsoft.com/office/drawing/2014/main" id="{3392CA81-EFB7-7452-32E8-15B5DA5BA3FD}"/>
            </a:ext>
          </a:extLst>
        </cdr:cNvPr>
        <cdr:cNvSpPr txBox="1"/>
      </cdr:nvSpPr>
      <cdr:spPr>
        <a:xfrm xmlns:a="http://schemas.openxmlformats.org/drawingml/2006/main">
          <a:off x="3025924" y="520689"/>
          <a:ext cx="1293878" cy="151098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t>NoDD</a:t>
          </a:r>
        </a:p>
      </cdr:txBody>
    </cdr:sp>
  </cdr:relSizeAnchor>
  <cdr:relSizeAnchor xmlns:cdr="http://schemas.openxmlformats.org/drawingml/2006/chartDrawing">
    <cdr:from>
      <cdr:x>0.55232</cdr:x>
      <cdr:y>0.10426</cdr:y>
    </cdr:from>
    <cdr:to>
      <cdr:x>0.69722</cdr:x>
      <cdr:y>0.4024</cdr:y>
    </cdr:to>
    <cdr:sp macro="" textlink="">
      <cdr:nvSpPr>
        <cdr:cNvPr id="6" name="TextBox 5">
          <a:extLst xmlns:a="http://schemas.openxmlformats.org/drawingml/2006/main">
            <a:ext uri="{FF2B5EF4-FFF2-40B4-BE49-F238E27FC236}">
              <a16:creationId xmlns:a16="http://schemas.microsoft.com/office/drawing/2014/main" id="{59B0DD8F-1FBA-CAFC-CF14-A13330F0719A}"/>
            </a:ext>
          </a:extLst>
        </cdr:cNvPr>
        <cdr:cNvSpPr txBox="1"/>
      </cdr:nvSpPr>
      <cdr:spPr>
        <a:xfrm xmlns:a="http://schemas.openxmlformats.org/drawingml/2006/main">
          <a:off x="4931886" y="528373"/>
          <a:ext cx="1293878" cy="151098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t>Due Date</a:t>
          </a:r>
        </a:p>
      </cdr:txBody>
    </cdr:sp>
  </cdr:relSizeAnchor>
</c:userShapes>
</file>

<file path=ppt/drawings/drawing2.xml><?xml version="1.0" encoding="utf-8"?>
<c:userShapes xmlns:c="http://schemas.openxmlformats.org/drawingml/2006/chart">
  <cdr:relSizeAnchor xmlns:cdr="http://schemas.openxmlformats.org/drawingml/2006/chartDrawing">
    <cdr:from>
      <cdr:x>0.53874</cdr:x>
      <cdr:y>0.66183</cdr:y>
    </cdr:from>
    <cdr:to>
      <cdr:x>0.78332</cdr:x>
      <cdr:y>0.90244</cdr:y>
    </cdr:to>
    <cdr:sp macro="" textlink="">
      <cdr:nvSpPr>
        <cdr:cNvPr id="2" name="TextBox 1">
          <a:extLst xmlns:a="http://schemas.openxmlformats.org/drawingml/2006/main">
            <a:ext uri="{FF2B5EF4-FFF2-40B4-BE49-F238E27FC236}">
              <a16:creationId xmlns:a16="http://schemas.microsoft.com/office/drawing/2014/main" id="{8EE805E6-0897-5861-86D6-CF216BF4A2AA}"/>
            </a:ext>
          </a:extLst>
        </cdr:cNvPr>
        <cdr:cNvSpPr txBox="1"/>
      </cdr:nvSpPr>
      <cdr:spPr>
        <a:xfrm xmlns:a="http://schemas.openxmlformats.org/drawingml/2006/main">
          <a:off x="4594904" y="3203827"/>
          <a:ext cx="2086016" cy="116470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a:solidFill>
                <a:srgbClr val="FF00FF"/>
              </a:solidFill>
            </a:rPr>
            <a:t>ROSES 2023</a:t>
          </a:r>
        </a:p>
      </cdr:txBody>
    </cdr:sp>
  </cdr:relSizeAnchor>
  <cdr:relSizeAnchor xmlns:cdr="http://schemas.openxmlformats.org/drawingml/2006/chartDrawing">
    <cdr:from>
      <cdr:x>0.60008</cdr:x>
      <cdr:y>0.38254</cdr:y>
    </cdr:from>
    <cdr:to>
      <cdr:x>0.84467</cdr:x>
      <cdr:y>0.62314</cdr:y>
    </cdr:to>
    <cdr:sp macro="" textlink="">
      <cdr:nvSpPr>
        <cdr:cNvPr id="3" name="TextBox 2">
          <a:extLst xmlns:a="http://schemas.openxmlformats.org/drawingml/2006/main">
            <a:ext uri="{FF2B5EF4-FFF2-40B4-BE49-F238E27FC236}">
              <a16:creationId xmlns:a16="http://schemas.microsoft.com/office/drawing/2014/main" id="{A248CE8D-6DF5-5FD2-D3BA-9E3772111CAA}"/>
            </a:ext>
          </a:extLst>
        </cdr:cNvPr>
        <cdr:cNvSpPr txBox="1"/>
      </cdr:nvSpPr>
      <cdr:spPr>
        <a:xfrm xmlns:a="http://schemas.openxmlformats.org/drawingml/2006/main">
          <a:off x="5118038" y="1851823"/>
          <a:ext cx="2086101" cy="116470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a:solidFill>
                <a:schemeClr val="accent1">
                  <a:lumMod val="75000"/>
                </a:schemeClr>
              </a:solidFill>
            </a:rPr>
            <a:t>ROSES 2021</a:t>
          </a:r>
        </a:p>
      </cdr:txBody>
    </cdr:sp>
  </cdr:relSizeAnchor>
  <cdr:relSizeAnchor xmlns:cdr="http://schemas.openxmlformats.org/drawingml/2006/chartDrawing">
    <cdr:from>
      <cdr:x>0.75541</cdr:x>
      <cdr:y>0.5</cdr:y>
    </cdr:from>
    <cdr:to>
      <cdr:x>1</cdr:x>
      <cdr:y>0.74061</cdr:y>
    </cdr:to>
    <cdr:sp macro="" textlink="">
      <cdr:nvSpPr>
        <cdr:cNvPr id="4" name="TextBox 3">
          <a:extLst xmlns:a="http://schemas.openxmlformats.org/drawingml/2006/main">
            <a:ext uri="{FF2B5EF4-FFF2-40B4-BE49-F238E27FC236}">
              <a16:creationId xmlns:a16="http://schemas.microsoft.com/office/drawing/2014/main" id="{FBB0ED51-9C88-46E1-D6F3-0AE4BAE624E1}"/>
            </a:ext>
          </a:extLst>
        </cdr:cNvPr>
        <cdr:cNvSpPr txBox="1"/>
      </cdr:nvSpPr>
      <cdr:spPr>
        <a:xfrm xmlns:a="http://schemas.openxmlformats.org/drawingml/2006/main">
          <a:off x="6442871" y="2420412"/>
          <a:ext cx="2086102" cy="116475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a:solidFill>
                <a:schemeClr val="accent6">
                  <a:lumMod val="75000"/>
                </a:schemeClr>
              </a:solidFill>
            </a:rPr>
            <a:t>ROSES 2022</a:t>
          </a:r>
        </a:p>
      </cdr:txBody>
    </cdr:sp>
  </cdr:relSizeAnchor>
  <cdr:relSizeAnchor xmlns:cdr="http://schemas.openxmlformats.org/drawingml/2006/chartDrawing">
    <cdr:from>
      <cdr:x>0.15653</cdr:x>
      <cdr:y>0.15789</cdr:y>
    </cdr:from>
    <cdr:to>
      <cdr:x>0.52326</cdr:x>
      <cdr:y>0.46757</cdr:y>
    </cdr:to>
    <cdr:sp macro="" textlink="">
      <cdr:nvSpPr>
        <cdr:cNvPr id="5" name="TextBox 1">
          <a:extLst xmlns:a="http://schemas.openxmlformats.org/drawingml/2006/main">
            <a:ext uri="{FF2B5EF4-FFF2-40B4-BE49-F238E27FC236}">
              <a16:creationId xmlns:a16="http://schemas.microsoft.com/office/drawing/2014/main" id="{D6D3B9E0-C27F-C922-F5A3-607B1B6E13E5}"/>
            </a:ext>
          </a:extLst>
        </cdr:cNvPr>
        <cdr:cNvSpPr txBox="1"/>
      </cdr:nvSpPr>
      <cdr:spPr>
        <a:xfrm xmlns:a="http://schemas.openxmlformats.org/drawingml/2006/main">
          <a:off x="858016" y="600054"/>
          <a:ext cx="2010280" cy="117693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chemeClr val="tx1"/>
              </a:solidFill>
            </a:rPr>
            <a:t>(as of Nov. 1, 2023)</a:t>
          </a:r>
        </a:p>
      </cdr:txBody>
    </cdr:sp>
  </cdr:relSizeAnchor>
  <cdr:relSizeAnchor xmlns:cdr="http://schemas.openxmlformats.org/drawingml/2006/chartDrawing">
    <cdr:from>
      <cdr:x>0.57283</cdr:x>
      <cdr:y>0.60889</cdr:y>
    </cdr:from>
    <cdr:to>
      <cdr:x>0.58932</cdr:x>
      <cdr:y>0.6641</cdr:y>
    </cdr:to>
    <cdr:cxnSp macro="">
      <cdr:nvCxnSpPr>
        <cdr:cNvPr id="7" name="Straight Arrow Connector 6">
          <a:extLst xmlns:a="http://schemas.openxmlformats.org/drawingml/2006/main">
            <a:ext uri="{FF2B5EF4-FFF2-40B4-BE49-F238E27FC236}">
              <a16:creationId xmlns:a16="http://schemas.microsoft.com/office/drawing/2014/main" id="{288ADC5F-DBD7-F8EA-C4DC-1EB7A32AB7C2}"/>
            </a:ext>
          </a:extLst>
        </cdr:cNvPr>
        <cdr:cNvCxnSpPr/>
      </cdr:nvCxnSpPr>
      <cdr:spPr>
        <a:xfrm xmlns:a="http://schemas.openxmlformats.org/drawingml/2006/main" flipH="1" flipV="1">
          <a:off x="4885636" y="2947524"/>
          <a:ext cx="140677" cy="267286"/>
        </a:xfrm>
        <a:prstGeom xmlns:a="http://schemas.openxmlformats.org/drawingml/2006/main" prst="straightConnector1">
          <a:avLst/>
        </a:prstGeom>
        <a:ln xmlns:a="http://schemas.openxmlformats.org/drawingml/2006/main" w="25400">
          <a:solidFill>
            <a:srgbClr val="FA3FFD"/>
          </a:solidFill>
          <a:headEnd type="non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0.09303</cdr:x>
      <cdr:y>0.5292</cdr:y>
    </cdr:from>
    <cdr:to>
      <cdr:x>0.94741</cdr:x>
      <cdr:y>0.5292</cdr:y>
    </cdr:to>
    <cdr:cxnSp macro="">
      <cdr:nvCxnSpPr>
        <cdr:cNvPr id="3" name="Straight Connector 2">
          <a:extLst xmlns:a="http://schemas.openxmlformats.org/drawingml/2006/main">
            <a:ext uri="{FF2B5EF4-FFF2-40B4-BE49-F238E27FC236}">
              <a16:creationId xmlns:a16="http://schemas.microsoft.com/office/drawing/2014/main" id="{7AA5A6B4-06A4-31AE-5684-25EE3759A117}"/>
            </a:ext>
          </a:extLst>
        </cdr:cNvPr>
        <cdr:cNvCxnSpPr/>
      </cdr:nvCxnSpPr>
      <cdr:spPr>
        <a:xfrm xmlns:a="http://schemas.openxmlformats.org/drawingml/2006/main">
          <a:off x="839447" y="2702903"/>
          <a:ext cx="7709095" cy="0"/>
        </a:xfrm>
        <a:prstGeom xmlns:a="http://schemas.openxmlformats.org/drawingml/2006/main" prst="lin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0.1819</cdr:x>
      <cdr:y>0.46965</cdr:y>
    </cdr:from>
    <cdr:to>
      <cdr:x>0.28324</cdr:x>
      <cdr:y>0.64868</cdr:y>
    </cdr:to>
    <cdr:sp macro="" textlink="">
      <cdr:nvSpPr>
        <cdr:cNvPr id="4" name="TextBox 3">
          <a:extLst xmlns:a="http://schemas.openxmlformats.org/drawingml/2006/main">
            <a:ext uri="{FF2B5EF4-FFF2-40B4-BE49-F238E27FC236}">
              <a16:creationId xmlns:a16="http://schemas.microsoft.com/office/drawing/2014/main" id="{D1BE1F77-FF5F-6093-C313-DB8FEB0CF0CF}"/>
            </a:ext>
          </a:extLst>
        </cdr:cNvPr>
        <cdr:cNvSpPr txBox="1"/>
      </cdr:nvSpPr>
      <cdr:spPr>
        <a:xfrm xmlns:a="http://schemas.openxmlformats.org/drawingml/2006/main">
          <a:off x="1641305" y="239873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a:solidFill>
                <a:schemeClr val="accent1"/>
              </a:solidFill>
            </a:rPr>
            <a:t>Metric</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E18C2B-6679-2546-B791-B20FD025C3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9215A91F-032D-3D45-889E-A964E92CDD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AA5D0C-221B-D841-90A1-C281F38CA7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3608D9-8FEA-2E4F-84AF-A88A614F7C22}" type="slidenum">
              <a:rPr lang="en-US" smtClean="0"/>
              <a:t>‹#›</a:t>
            </a:fld>
            <a:endParaRPr lang="en-US"/>
          </a:p>
        </p:txBody>
      </p:sp>
    </p:spTree>
    <p:extLst>
      <p:ext uri="{BB962C8B-B14F-4D97-AF65-F5344CB8AC3E}">
        <p14:creationId xmlns:p14="http://schemas.microsoft.com/office/powerpoint/2010/main" val="995470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C21C5E-14C9-E346-B1A7-E2CF4688A4C0}" type="datetimeFigureOut">
              <a:rPr lang="en-US" smtClean="0"/>
              <a:t>11/8/23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6C0CBE-288C-D84B-B11F-1B62224BD7E3}" type="slidenum">
              <a:rPr lang="en-US" smtClean="0"/>
              <a:t>‹#›</a:t>
            </a:fld>
            <a:endParaRPr lang="en-US"/>
          </a:p>
        </p:txBody>
      </p:sp>
    </p:spTree>
    <p:extLst>
      <p:ext uri="{BB962C8B-B14F-4D97-AF65-F5344CB8AC3E}">
        <p14:creationId xmlns:p14="http://schemas.microsoft.com/office/powerpoint/2010/main" val="1245907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6C0CBE-288C-D84B-B11F-1B62224BD7E3}" type="slidenum">
              <a:rPr lang="en-US" smtClean="0"/>
              <a:t>1</a:t>
            </a:fld>
            <a:endParaRPr lang="en-US"/>
          </a:p>
        </p:txBody>
      </p:sp>
    </p:spTree>
    <p:extLst>
      <p:ext uri="{BB962C8B-B14F-4D97-AF65-F5344CB8AC3E}">
        <p14:creationId xmlns:p14="http://schemas.microsoft.com/office/powerpoint/2010/main" val="642801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146C0CBE-288C-D84B-B11F-1B62224BD7E3}" type="slidenum">
              <a:rPr lang="en-US" smtClean="0"/>
              <a:t>22</a:t>
            </a:fld>
            <a:endParaRPr lang="en-US"/>
          </a:p>
        </p:txBody>
      </p:sp>
    </p:spTree>
    <p:extLst>
      <p:ext uri="{BB962C8B-B14F-4D97-AF65-F5344CB8AC3E}">
        <p14:creationId xmlns:p14="http://schemas.microsoft.com/office/powerpoint/2010/main" val="1305941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86c7577bbc_0_3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g286c7577bbc_0_3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2700" lvl="0" indent="0" algn="l" rtl="0">
              <a:lnSpc>
                <a:spcPct val="115000"/>
              </a:lnSpc>
              <a:spcBef>
                <a:spcPts val="0"/>
              </a:spcBef>
              <a:spcAft>
                <a:spcPts val="0"/>
              </a:spcAft>
              <a:buClr>
                <a:schemeClr val="dk1"/>
              </a:buClr>
              <a:buSzPts val="1100"/>
              <a:buFont typeface="Arial"/>
              <a:buNone/>
            </a:pPr>
            <a:endParaRPr sz="1200" dirty="0">
              <a:latin typeface="Arial"/>
              <a:ea typeface="Arial"/>
              <a:cs typeface="Arial"/>
              <a:sym typeface="Arial"/>
            </a:endParaRPr>
          </a:p>
        </p:txBody>
      </p:sp>
      <p:sp>
        <p:nvSpPr>
          <p:cNvPr id="393" name="Google Shape;393;g286c7577bbc_0_3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25</a:t>
            </a:fld>
            <a:endParaRPr/>
          </a:p>
        </p:txBody>
      </p:sp>
    </p:spTree>
    <p:extLst>
      <p:ext uri="{BB962C8B-B14F-4D97-AF65-F5344CB8AC3E}">
        <p14:creationId xmlns:p14="http://schemas.microsoft.com/office/powerpoint/2010/main" val="3085730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86c7577bbc_0_7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5" name="Google Shape;415;g286c7577bbc_0_7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72820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1c4b2c45f9_5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11c4b2c45f9_5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6C0CBE-288C-D84B-B11F-1B62224BD7E3}" type="slidenum">
              <a:rPr lang="en-US" smtClean="0"/>
              <a:t>29</a:t>
            </a:fld>
            <a:endParaRPr lang="en-US"/>
          </a:p>
        </p:txBody>
      </p:sp>
    </p:spTree>
    <p:extLst>
      <p:ext uri="{BB962C8B-B14F-4D97-AF65-F5344CB8AC3E}">
        <p14:creationId xmlns:p14="http://schemas.microsoft.com/office/powerpoint/2010/main" val="3337255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146C0CBE-288C-D84B-B11F-1B62224BD7E3}" type="slidenum">
              <a:rPr lang="en-US" smtClean="0"/>
              <a:t>33</a:t>
            </a:fld>
            <a:endParaRPr lang="en-US"/>
          </a:p>
        </p:txBody>
      </p:sp>
    </p:spTree>
    <p:extLst>
      <p:ext uri="{BB962C8B-B14F-4D97-AF65-F5344CB8AC3E}">
        <p14:creationId xmlns:p14="http://schemas.microsoft.com/office/powerpoint/2010/main" val="1182736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6C0CBE-288C-D84B-B11F-1B62224BD7E3}" type="slidenum">
              <a:rPr lang="en-US" smtClean="0"/>
              <a:t>35</a:t>
            </a:fld>
            <a:endParaRPr lang="en-US"/>
          </a:p>
        </p:txBody>
      </p:sp>
    </p:spTree>
    <p:extLst>
      <p:ext uri="{BB962C8B-B14F-4D97-AF65-F5344CB8AC3E}">
        <p14:creationId xmlns:p14="http://schemas.microsoft.com/office/powerpoint/2010/main" val="1572768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146C0CBE-288C-D84B-B11F-1B62224BD7E3}" type="slidenum">
              <a:rPr lang="en-US" smtClean="0"/>
              <a:t>36</a:t>
            </a:fld>
            <a:endParaRPr lang="en-US"/>
          </a:p>
        </p:txBody>
      </p:sp>
    </p:spTree>
    <p:extLst>
      <p:ext uri="{BB962C8B-B14F-4D97-AF65-F5344CB8AC3E}">
        <p14:creationId xmlns:p14="http://schemas.microsoft.com/office/powerpoint/2010/main" val="417126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6C0CBE-288C-D84B-B11F-1B62224BD7E3}" type="slidenum">
              <a:rPr lang="en-US" smtClean="0"/>
              <a:t>37</a:t>
            </a:fld>
            <a:endParaRPr lang="en-US"/>
          </a:p>
        </p:txBody>
      </p:sp>
    </p:spTree>
    <p:extLst>
      <p:ext uri="{BB962C8B-B14F-4D97-AF65-F5344CB8AC3E}">
        <p14:creationId xmlns:p14="http://schemas.microsoft.com/office/powerpoint/2010/main" val="4064232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146C0CBE-288C-D84B-B11F-1B62224BD7E3}" type="slidenum">
              <a:rPr lang="en-US" smtClean="0"/>
              <a:t>38</a:t>
            </a:fld>
            <a:endParaRPr lang="en-US"/>
          </a:p>
        </p:txBody>
      </p:sp>
    </p:spTree>
    <p:extLst>
      <p:ext uri="{BB962C8B-B14F-4D97-AF65-F5344CB8AC3E}">
        <p14:creationId xmlns:p14="http://schemas.microsoft.com/office/powerpoint/2010/main" val="13346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6C0CBE-288C-D84B-B11F-1B62224BD7E3}" type="slidenum">
              <a:rPr lang="en-US" smtClean="0"/>
              <a:t>6</a:t>
            </a:fld>
            <a:endParaRPr lang="en-US"/>
          </a:p>
        </p:txBody>
      </p:sp>
    </p:spTree>
    <p:extLst>
      <p:ext uri="{BB962C8B-B14F-4D97-AF65-F5344CB8AC3E}">
        <p14:creationId xmlns:p14="http://schemas.microsoft.com/office/powerpoint/2010/main" val="2071220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146C0CBE-288C-D84B-B11F-1B62224BD7E3}" type="slidenum">
              <a:rPr lang="en-US" smtClean="0"/>
              <a:t>8</a:t>
            </a:fld>
            <a:endParaRPr lang="en-US"/>
          </a:p>
        </p:txBody>
      </p:sp>
    </p:spTree>
    <p:extLst>
      <p:ext uri="{BB962C8B-B14F-4D97-AF65-F5344CB8AC3E}">
        <p14:creationId xmlns:p14="http://schemas.microsoft.com/office/powerpoint/2010/main" val="3374808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6C0CBE-288C-D84B-B11F-1B62224BD7E3}" type="slidenum">
              <a:rPr lang="en-US" smtClean="0"/>
              <a:t>9</a:t>
            </a:fld>
            <a:endParaRPr lang="en-US"/>
          </a:p>
        </p:txBody>
      </p:sp>
    </p:spTree>
    <p:extLst>
      <p:ext uri="{BB962C8B-B14F-4D97-AF65-F5344CB8AC3E}">
        <p14:creationId xmlns:p14="http://schemas.microsoft.com/office/powerpoint/2010/main" val="2597263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146C0CBE-288C-D84B-B11F-1B62224BD7E3}" type="slidenum">
              <a:rPr lang="en-US" smtClean="0"/>
              <a:t>11</a:t>
            </a:fld>
            <a:endParaRPr lang="en-US"/>
          </a:p>
        </p:txBody>
      </p:sp>
    </p:spTree>
    <p:extLst>
      <p:ext uri="{BB962C8B-B14F-4D97-AF65-F5344CB8AC3E}">
        <p14:creationId xmlns:p14="http://schemas.microsoft.com/office/powerpoint/2010/main" val="3941230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146C0CBE-288C-D84B-B11F-1B62224BD7E3}" type="slidenum">
              <a:rPr lang="en-US" smtClean="0"/>
              <a:t>13</a:t>
            </a:fld>
            <a:endParaRPr lang="en-US"/>
          </a:p>
        </p:txBody>
      </p:sp>
    </p:spTree>
    <p:extLst>
      <p:ext uri="{BB962C8B-B14F-4D97-AF65-F5344CB8AC3E}">
        <p14:creationId xmlns:p14="http://schemas.microsoft.com/office/powerpoint/2010/main" val="129663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146C0CBE-288C-D84B-B11F-1B62224BD7E3}" type="slidenum">
              <a:rPr lang="en-US" smtClean="0"/>
              <a:t>14</a:t>
            </a:fld>
            <a:endParaRPr lang="en-US"/>
          </a:p>
        </p:txBody>
      </p:sp>
    </p:spTree>
    <p:extLst>
      <p:ext uri="{BB962C8B-B14F-4D97-AF65-F5344CB8AC3E}">
        <p14:creationId xmlns:p14="http://schemas.microsoft.com/office/powerpoint/2010/main" val="3050232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146C0CBE-288C-D84B-B11F-1B62224BD7E3}" type="slidenum">
              <a:rPr lang="en-US" smtClean="0"/>
              <a:t>15</a:t>
            </a:fld>
            <a:endParaRPr lang="en-US"/>
          </a:p>
        </p:txBody>
      </p:sp>
    </p:spTree>
    <p:extLst>
      <p:ext uri="{BB962C8B-B14F-4D97-AF65-F5344CB8AC3E}">
        <p14:creationId xmlns:p14="http://schemas.microsoft.com/office/powerpoint/2010/main" val="2543465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E6DAC9C-AED5-5C4B-B674-09B9C85320C2}"/>
              </a:ext>
            </a:extLst>
          </p:cNvPr>
          <p:cNvSpPr>
            <a:spLocks noGrp="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93E1D10-5AF3-1048-8ADF-506F66D487F2}"/>
              </a:ext>
            </a:extLst>
          </p:cNvPr>
          <p:cNvPicPr>
            <a:picLocks noChangeAspect="1"/>
          </p:cNvPicPr>
          <p:nvPr userDrawn="1"/>
        </p:nvPicPr>
        <p:blipFill>
          <a:blip r:embed="rId2"/>
          <a:stretch>
            <a:fillRect/>
          </a:stretch>
        </p:blipFill>
        <p:spPr>
          <a:xfrm>
            <a:off x="-50799" y="0"/>
            <a:ext cx="12242799" cy="6858000"/>
          </a:xfrm>
          <a:prstGeom prst="rect">
            <a:avLst/>
          </a:prstGeom>
        </p:spPr>
      </p:pic>
      <p:grpSp>
        <p:nvGrpSpPr>
          <p:cNvPr id="38" name="Group 37">
            <a:extLst>
              <a:ext uri="{FF2B5EF4-FFF2-40B4-BE49-F238E27FC236}">
                <a16:creationId xmlns:a16="http://schemas.microsoft.com/office/drawing/2014/main" id="{11FECF11-4CAB-B641-8FA6-A408F767CDA3}"/>
              </a:ext>
            </a:extLst>
          </p:cNvPr>
          <p:cNvGrpSpPr/>
          <p:nvPr/>
        </p:nvGrpSpPr>
        <p:grpSpPr>
          <a:xfrm>
            <a:off x="1645580" y="2778236"/>
            <a:ext cx="3011005" cy="649857"/>
            <a:chOff x="339725" y="371475"/>
            <a:chExt cx="2647951" cy="571500"/>
          </a:xfrm>
          <a:solidFill>
            <a:srgbClr val="B5B6FF"/>
          </a:solidFill>
          <a:effectLst>
            <a:outerShdw blurRad="431800" sx="102000" sy="102000" algn="ctr" rotWithShape="0">
              <a:prstClr val="black">
                <a:alpha val="86000"/>
              </a:prstClr>
            </a:outerShdw>
          </a:effectLst>
        </p:grpSpPr>
        <p:sp>
          <p:nvSpPr>
            <p:cNvPr id="58" name="Freeform 55">
              <a:extLst>
                <a:ext uri="{FF2B5EF4-FFF2-40B4-BE49-F238E27FC236}">
                  <a16:creationId xmlns:a16="http://schemas.microsoft.com/office/drawing/2014/main" id="{40846BF4-260F-2B47-85F0-9E0F8B96DB0A}"/>
                </a:ext>
              </a:extLst>
            </p:cNvPr>
            <p:cNvSpPr>
              <a:spLocks/>
            </p:cNvSpPr>
            <p:nvPr/>
          </p:nvSpPr>
          <p:spPr bwMode="auto">
            <a:xfrm>
              <a:off x="339725" y="417513"/>
              <a:ext cx="265113" cy="487363"/>
            </a:xfrm>
            <a:custGeom>
              <a:avLst/>
              <a:gdLst>
                <a:gd name="T0" fmla="*/ 0 w 167"/>
                <a:gd name="T1" fmla="*/ 0 h 307"/>
                <a:gd name="T2" fmla="*/ 167 w 167"/>
                <a:gd name="T3" fmla="*/ 0 h 307"/>
                <a:gd name="T4" fmla="*/ 167 w 167"/>
                <a:gd name="T5" fmla="*/ 31 h 307"/>
                <a:gd name="T6" fmla="*/ 33 w 167"/>
                <a:gd name="T7" fmla="*/ 31 h 307"/>
                <a:gd name="T8" fmla="*/ 33 w 167"/>
                <a:gd name="T9" fmla="*/ 137 h 307"/>
                <a:gd name="T10" fmla="*/ 165 w 167"/>
                <a:gd name="T11" fmla="*/ 137 h 307"/>
                <a:gd name="T12" fmla="*/ 165 w 167"/>
                <a:gd name="T13" fmla="*/ 168 h 307"/>
                <a:gd name="T14" fmla="*/ 33 w 167"/>
                <a:gd name="T15" fmla="*/ 168 h 307"/>
                <a:gd name="T16" fmla="*/ 33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3" y="31"/>
                  </a:lnTo>
                  <a:lnTo>
                    <a:pt x="33" y="137"/>
                  </a:lnTo>
                  <a:lnTo>
                    <a:pt x="165" y="137"/>
                  </a:lnTo>
                  <a:lnTo>
                    <a:pt x="165" y="168"/>
                  </a:lnTo>
                  <a:lnTo>
                    <a:pt x="33" y="168"/>
                  </a:lnTo>
                  <a:lnTo>
                    <a:pt x="33"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6">
              <a:extLst>
                <a:ext uri="{FF2B5EF4-FFF2-40B4-BE49-F238E27FC236}">
                  <a16:creationId xmlns:a16="http://schemas.microsoft.com/office/drawing/2014/main" id="{1C104239-3062-5F49-817A-2BC9B71BACE7}"/>
                </a:ext>
              </a:extLst>
            </p:cNvPr>
            <p:cNvSpPr>
              <a:spLocks/>
            </p:cNvSpPr>
            <p:nvPr/>
          </p:nvSpPr>
          <p:spPr bwMode="auto">
            <a:xfrm>
              <a:off x="654050" y="417513"/>
              <a:ext cx="393700" cy="487363"/>
            </a:xfrm>
            <a:custGeom>
              <a:avLst/>
              <a:gdLst>
                <a:gd name="T0" fmla="*/ 104 w 248"/>
                <a:gd name="T1" fmla="*/ 149 h 307"/>
                <a:gd name="T2" fmla="*/ 7 w 248"/>
                <a:gd name="T3" fmla="*/ 0 h 307"/>
                <a:gd name="T4" fmla="*/ 45 w 248"/>
                <a:gd name="T5" fmla="*/ 0 h 307"/>
                <a:gd name="T6" fmla="*/ 123 w 248"/>
                <a:gd name="T7" fmla="*/ 122 h 307"/>
                <a:gd name="T8" fmla="*/ 200 w 248"/>
                <a:gd name="T9" fmla="*/ 0 h 307"/>
                <a:gd name="T10" fmla="*/ 238 w 248"/>
                <a:gd name="T11" fmla="*/ 0 h 307"/>
                <a:gd name="T12" fmla="*/ 141 w 248"/>
                <a:gd name="T13" fmla="*/ 149 h 307"/>
                <a:gd name="T14" fmla="*/ 248 w 248"/>
                <a:gd name="T15" fmla="*/ 307 h 307"/>
                <a:gd name="T16" fmla="*/ 208 w 248"/>
                <a:gd name="T17" fmla="*/ 307 h 307"/>
                <a:gd name="T18" fmla="*/ 123 w 248"/>
                <a:gd name="T19" fmla="*/ 175 h 307"/>
                <a:gd name="T20" fmla="*/ 38 w 248"/>
                <a:gd name="T21" fmla="*/ 307 h 307"/>
                <a:gd name="T22" fmla="*/ 0 w 248"/>
                <a:gd name="T23" fmla="*/ 307 h 307"/>
                <a:gd name="T24" fmla="*/ 104 w 248"/>
                <a:gd name="T25" fmla="*/ 14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07">
                  <a:moveTo>
                    <a:pt x="104" y="149"/>
                  </a:moveTo>
                  <a:lnTo>
                    <a:pt x="7" y="0"/>
                  </a:lnTo>
                  <a:lnTo>
                    <a:pt x="45" y="0"/>
                  </a:lnTo>
                  <a:lnTo>
                    <a:pt x="123" y="122"/>
                  </a:lnTo>
                  <a:lnTo>
                    <a:pt x="200" y="0"/>
                  </a:lnTo>
                  <a:lnTo>
                    <a:pt x="238" y="0"/>
                  </a:lnTo>
                  <a:lnTo>
                    <a:pt x="141" y="149"/>
                  </a:lnTo>
                  <a:lnTo>
                    <a:pt x="248" y="307"/>
                  </a:lnTo>
                  <a:lnTo>
                    <a:pt x="208" y="307"/>
                  </a:lnTo>
                  <a:lnTo>
                    <a:pt x="123" y="175"/>
                  </a:lnTo>
                  <a:lnTo>
                    <a:pt x="38" y="307"/>
                  </a:lnTo>
                  <a:lnTo>
                    <a:pt x="0" y="307"/>
                  </a:lnTo>
                  <a:lnTo>
                    <a:pt x="104" y="14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7">
              <a:extLst>
                <a:ext uri="{FF2B5EF4-FFF2-40B4-BE49-F238E27FC236}">
                  <a16:creationId xmlns:a16="http://schemas.microsoft.com/office/drawing/2014/main" id="{FC12EC8B-ECD1-B74C-B35F-06CC9BCCE7CF}"/>
                </a:ext>
              </a:extLst>
            </p:cNvPr>
            <p:cNvSpPr>
              <a:spLocks noEditPoints="1"/>
            </p:cNvSpPr>
            <p:nvPr/>
          </p:nvSpPr>
          <p:spPr bwMode="auto">
            <a:xfrm>
              <a:off x="1103313" y="417513"/>
              <a:ext cx="307975" cy="487363"/>
            </a:xfrm>
            <a:custGeom>
              <a:avLst/>
              <a:gdLst>
                <a:gd name="T0" fmla="*/ 34 w 82"/>
                <a:gd name="T1" fmla="*/ 0 h 128"/>
                <a:gd name="T2" fmla="*/ 68 w 82"/>
                <a:gd name="T3" fmla="*/ 8 h 128"/>
                <a:gd name="T4" fmla="*/ 82 w 82"/>
                <a:gd name="T5" fmla="*/ 39 h 128"/>
                <a:gd name="T6" fmla="*/ 69 w 82"/>
                <a:gd name="T7" fmla="*/ 69 h 128"/>
                <a:gd name="T8" fmla="*/ 35 w 82"/>
                <a:gd name="T9" fmla="*/ 78 h 128"/>
                <a:gd name="T10" fmla="*/ 14 w 82"/>
                <a:gd name="T11" fmla="*/ 78 h 128"/>
                <a:gd name="T12" fmla="*/ 14 w 82"/>
                <a:gd name="T13" fmla="*/ 128 h 128"/>
                <a:gd name="T14" fmla="*/ 0 w 82"/>
                <a:gd name="T15" fmla="*/ 128 h 128"/>
                <a:gd name="T16" fmla="*/ 0 w 82"/>
                <a:gd name="T17" fmla="*/ 0 h 128"/>
                <a:gd name="T18" fmla="*/ 34 w 82"/>
                <a:gd name="T19" fmla="*/ 0 h 128"/>
                <a:gd name="T20" fmla="*/ 14 w 82"/>
                <a:gd name="T21" fmla="*/ 65 h 128"/>
                <a:gd name="T22" fmla="*/ 35 w 82"/>
                <a:gd name="T23" fmla="*/ 65 h 128"/>
                <a:gd name="T24" fmla="*/ 59 w 82"/>
                <a:gd name="T25" fmla="*/ 60 h 128"/>
                <a:gd name="T26" fmla="*/ 68 w 82"/>
                <a:gd name="T27" fmla="*/ 39 h 128"/>
                <a:gd name="T28" fmla="*/ 58 w 82"/>
                <a:gd name="T29" fmla="*/ 18 h 128"/>
                <a:gd name="T30" fmla="*/ 34 w 82"/>
                <a:gd name="T31" fmla="*/ 13 h 128"/>
                <a:gd name="T32" fmla="*/ 14 w 82"/>
                <a:gd name="T33" fmla="*/ 13 h 128"/>
                <a:gd name="T34" fmla="*/ 14 w 82"/>
                <a:gd name="T35" fmla="*/ 6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28">
                  <a:moveTo>
                    <a:pt x="34" y="0"/>
                  </a:moveTo>
                  <a:cubicBezTo>
                    <a:pt x="52" y="0"/>
                    <a:pt x="60" y="2"/>
                    <a:pt x="68" y="8"/>
                  </a:cubicBezTo>
                  <a:cubicBezTo>
                    <a:pt x="77" y="15"/>
                    <a:pt x="82" y="27"/>
                    <a:pt x="82" y="39"/>
                  </a:cubicBezTo>
                  <a:cubicBezTo>
                    <a:pt x="82" y="51"/>
                    <a:pt x="77" y="63"/>
                    <a:pt x="69" y="69"/>
                  </a:cubicBezTo>
                  <a:cubicBezTo>
                    <a:pt x="60" y="76"/>
                    <a:pt x="52" y="78"/>
                    <a:pt x="35" y="78"/>
                  </a:cubicBezTo>
                  <a:cubicBezTo>
                    <a:pt x="14" y="78"/>
                    <a:pt x="14" y="78"/>
                    <a:pt x="14" y="78"/>
                  </a:cubicBezTo>
                  <a:cubicBezTo>
                    <a:pt x="14" y="128"/>
                    <a:pt x="14" y="128"/>
                    <a:pt x="14" y="128"/>
                  </a:cubicBezTo>
                  <a:cubicBezTo>
                    <a:pt x="0" y="128"/>
                    <a:pt x="0" y="128"/>
                    <a:pt x="0" y="128"/>
                  </a:cubicBezTo>
                  <a:cubicBezTo>
                    <a:pt x="0" y="0"/>
                    <a:pt x="0" y="0"/>
                    <a:pt x="0" y="0"/>
                  </a:cubicBezTo>
                  <a:lnTo>
                    <a:pt x="34" y="0"/>
                  </a:lnTo>
                  <a:close/>
                  <a:moveTo>
                    <a:pt x="14" y="65"/>
                  </a:moveTo>
                  <a:cubicBezTo>
                    <a:pt x="35" y="65"/>
                    <a:pt x="35" y="65"/>
                    <a:pt x="35" y="65"/>
                  </a:cubicBezTo>
                  <a:cubicBezTo>
                    <a:pt x="46" y="65"/>
                    <a:pt x="52" y="64"/>
                    <a:pt x="59" y="60"/>
                  </a:cubicBezTo>
                  <a:cubicBezTo>
                    <a:pt x="64" y="56"/>
                    <a:pt x="68" y="48"/>
                    <a:pt x="68" y="39"/>
                  </a:cubicBezTo>
                  <a:cubicBezTo>
                    <a:pt x="68" y="30"/>
                    <a:pt x="64" y="22"/>
                    <a:pt x="58" y="18"/>
                  </a:cubicBezTo>
                  <a:cubicBezTo>
                    <a:pt x="52" y="14"/>
                    <a:pt x="45" y="13"/>
                    <a:pt x="34" y="13"/>
                  </a:cubicBezTo>
                  <a:cubicBezTo>
                    <a:pt x="14" y="13"/>
                    <a:pt x="14" y="13"/>
                    <a:pt x="14" y="13"/>
                  </a:cubicBezTo>
                  <a:lnTo>
                    <a:pt x="14" y="6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8">
              <a:extLst>
                <a:ext uri="{FF2B5EF4-FFF2-40B4-BE49-F238E27FC236}">
                  <a16:creationId xmlns:a16="http://schemas.microsoft.com/office/drawing/2014/main" id="{7B338F5D-D460-FB4A-9BDF-AF6FEEECE207}"/>
                </a:ext>
              </a:extLst>
            </p:cNvPr>
            <p:cNvSpPr>
              <a:spLocks/>
            </p:cNvSpPr>
            <p:nvPr/>
          </p:nvSpPr>
          <p:spPr bwMode="auto">
            <a:xfrm>
              <a:off x="1466850" y="417513"/>
              <a:ext cx="236538" cy="487363"/>
            </a:xfrm>
            <a:custGeom>
              <a:avLst/>
              <a:gdLst>
                <a:gd name="T0" fmla="*/ 0 w 149"/>
                <a:gd name="T1" fmla="*/ 0 h 307"/>
                <a:gd name="T2" fmla="*/ 33 w 149"/>
                <a:gd name="T3" fmla="*/ 0 h 307"/>
                <a:gd name="T4" fmla="*/ 33 w 149"/>
                <a:gd name="T5" fmla="*/ 276 h 307"/>
                <a:gd name="T6" fmla="*/ 149 w 149"/>
                <a:gd name="T7" fmla="*/ 276 h 307"/>
                <a:gd name="T8" fmla="*/ 149 w 149"/>
                <a:gd name="T9" fmla="*/ 307 h 307"/>
                <a:gd name="T10" fmla="*/ 0 w 149"/>
                <a:gd name="T11" fmla="*/ 307 h 307"/>
                <a:gd name="T12" fmla="*/ 0 w 149"/>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149" h="307">
                  <a:moveTo>
                    <a:pt x="0" y="0"/>
                  </a:moveTo>
                  <a:lnTo>
                    <a:pt x="33" y="0"/>
                  </a:lnTo>
                  <a:lnTo>
                    <a:pt x="33" y="276"/>
                  </a:lnTo>
                  <a:lnTo>
                    <a:pt x="149" y="276"/>
                  </a:lnTo>
                  <a:lnTo>
                    <a:pt x="149"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9">
              <a:extLst>
                <a:ext uri="{FF2B5EF4-FFF2-40B4-BE49-F238E27FC236}">
                  <a16:creationId xmlns:a16="http://schemas.microsoft.com/office/drawing/2014/main" id="{EC9F8BB2-5D92-034E-99A8-02E7102C4C0A}"/>
                </a:ext>
              </a:extLst>
            </p:cNvPr>
            <p:cNvSpPr>
              <a:spLocks/>
            </p:cNvSpPr>
            <p:nvPr/>
          </p:nvSpPr>
          <p:spPr bwMode="auto">
            <a:xfrm>
              <a:off x="2343150" y="417513"/>
              <a:ext cx="327025" cy="487363"/>
            </a:xfrm>
            <a:custGeom>
              <a:avLst/>
              <a:gdLst>
                <a:gd name="T0" fmla="*/ 0 w 87"/>
                <a:gd name="T1" fmla="*/ 0 h 128"/>
                <a:gd name="T2" fmla="*/ 34 w 87"/>
                <a:gd name="T3" fmla="*/ 0 h 128"/>
                <a:gd name="T4" fmla="*/ 70 w 87"/>
                <a:gd name="T5" fmla="*/ 7 h 128"/>
                <a:gd name="T6" fmla="*/ 87 w 87"/>
                <a:gd name="T7" fmla="*/ 41 h 128"/>
                <a:gd name="T8" fmla="*/ 79 w 87"/>
                <a:gd name="T9" fmla="*/ 66 h 128"/>
                <a:gd name="T10" fmla="*/ 51 w 87"/>
                <a:gd name="T11" fmla="*/ 80 h 128"/>
                <a:gd name="T12" fmla="*/ 83 w 87"/>
                <a:gd name="T13" fmla="*/ 128 h 128"/>
                <a:gd name="T14" fmla="*/ 67 w 87"/>
                <a:gd name="T15" fmla="*/ 128 h 128"/>
                <a:gd name="T16" fmla="*/ 31 w 87"/>
                <a:gd name="T17" fmla="*/ 72 h 128"/>
                <a:gd name="T18" fmla="*/ 35 w 87"/>
                <a:gd name="T19" fmla="*/ 72 h 128"/>
                <a:gd name="T20" fmla="*/ 63 w 87"/>
                <a:gd name="T21" fmla="*/ 66 h 128"/>
                <a:gd name="T22" fmla="*/ 73 w 87"/>
                <a:gd name="T23" fmla="*/ 42 h 128"/>
                <a:gd name="T24" fmla="*/ 61 w 87"/>
                <a:gd name="T25" fmla="*/ 17 h 128"/>
                <a:gd name="T26" fmla="*/ 35 w 87"/>
                <a:gd name="T27" fmla="*/ 13 h 128"/>
                <a:gd name="T28" fmla="*/ 15 w 87"/>
                <a:gd name="T29" fmla="*/ 13 h 128"/>
                <a:gd name="T30" fmla="*/ 15 w 87"/>
                <a:gd name="T31" fmla="*/ 128 h 128"/>
                <a:gd name="T32" fmla="*/ 0 w 87"/>
                <a:gd name="T33" fmla="*/ 128 h 128"/>
                <a:gd name="T34" fmla="*/ 0 w 87"/>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8">
                  <a:moveTo>
                    <a:pt x="0" y="0"/>
                  </a:moveTo>
                  <a:cubicBezTo>
                    <a:pt x="34" y="0"/>
                    <a:pt x="34" y="0"/>
                    <a:pt x="34" y="0"/>
                  </a:cubicBezTo>
                  <a:cubicBezTo>
                    <a:pt x="54" y="0"/>
                    <a:pt x="63" y="2"/>
                    <a:pt x="70" y="7"/>
                  </a:cubicBezTo>
                  <a:cubicBezTo>
                    <a:pt x="80" y="13"/>
                    <a:pt x="87" y="27"/>
                    <a:pt x="87" y="41"/>
                  </a:cubicBezTo>
                  <a:cubicBezTo>
                    <a:pt x="87" y="50"/>
                    <a:pt x="85" y="59"/>
                    <a:pt x="79" y="66"/>
                  </a:cubicBezTo>
                  <a:cubicBezTo>
                    <a:pt x="72" y="77"/>
                    <a:pt x="63" y="79"/>
                    <a:pt x="51" y="80"/>
                  </a:cubicBezTo>
                  <a:cubicBezTo>
                    <a:pt x="83" y="128"/>
                    <a:pt x="83" y="128"/>
                    <a:pt x="83" y="128"/>
                  </a:cubicBezTo>
                  <a:cubicBezTo>
                    <a:pt x="67" y="128"/>
                    <a:pt x="67" y="128"/>
                    <a:pt x="67" y="128"/>
                  </a:cubicBezTo>
                  <a:cubicBezTo>
                    <a:pt x="31" y="72"/>
                    <a:pt x="31" y="72"/>
                    <a:pt x="31" y="72"/>
                  </a:cubicBezTo>
                  <a:cubicBezTo>
                    <a:pt x="35" y="72"/>
                    <a:pt x="35" y="72"/>
                    <a:pt x="35" y="72"/>
                  </a:cubicBezTo>
                  <a:cubicBezTo>
                    <a:pt x="44" y="72"/>
                    <a:pt x="57" y="72"/>
                    <a:pt x="63" y="66"/>
                  </a:cubicBezTo>
                  <a:cubicBezTo>
                    <a:pt x="70" y="59"/>
                    <a:pt x="73" y="51"/>
                    <a:pt x="73" y="42"/>
                  </a:cubicBezTo>
                  <a:cubicBezTo>
                    <a:pt x="73" y="33"/>
                    <a:pt x="69" y="23"/>
                    <a:pt x="61" y="17"/>
                  </a:cubicBezTo>
                  <a:cubicBezTo>
                    <a:pt x="54" y="13"/>
                    <a:pt x="46" y="13"/>
                    <a:pt x="35" y="13"/>
                  </a:cubicBezTo>
                  <a:cubicBezTo>
                    <a:pt x="15" y="13"/>
                    <a:pt x="15" y="13"/>
                    <a:pt x="15" y="13"/>
                  </a:cubicBezTo>
                  <a:cubicBezTo>
                    <a:pt x="15" y="128"/>
                    <a:pt x="15" y="128"/>
                    <a:pt x="15" y="128"/>
                  </a:cubicBezTo>
                  <a:cubicBezTo>
                    <a:pt x="0" y="128"/>
                    <a:pt x="0" y="128"/>
                    <a:pt x="0" y="128"/>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60">
              <a:extLst>
                <a:ext uri="{FF2B5EF4-FFF2-40B4-BE49-F238E27FC236}">
                  <a16:creationId xmlns:a16="http://schemas.microsoft.com/office/drawing/2014/main" id="{13C541AA-9283-AC49-A047-BCFC1966CFF2}"/>
                </a:ext>
              </a:extLst>
            </p:cNvPr>
            <p:cNvSpPr>
              <a:spLocks/>
            </p:cNvSpPr>
            <p:nvPr/>
          </p:nvSpPr>
          <p:spPr bwMode="auto">
            <a:xfrm>
              <a:off x="2722563" y="417513"/>
              <a:ext cx="265113" cy="487363"/>
            </a:xfrm>
            <a:custGeom>
              <a:avLst/>
              <a:gdLst>
                <a:gd name="T0" fmla="*/ 0 w 167"/>
                <a:gd name="T1" fmla="*/ 0 h 307"/>
                <a:gd name="T2" fmla="*/ 167 w 167"/>
                <a:gd name="T3" fmla="*/ 0 h 307"/>
                <a:gd name="T4" fmla="*/ 167 w 167"/>
                <a:gd name="T5" fmla="*/ 31 h 307"/>
                <a:gd name="T6" fmla="*/ 35 w 167"/>
                <a:gd name="T7" fmla="*/ 31 h 307"/>
                <a:gd name="T8" fmla="*/ 35 w 167"/>
                <a:gd name="T9" fmla="*/ 137 h 307"/>
                <a:gd name="T10" fmla="*/ 167 w 167"/>
                <a:gd name="T11" fmla="*/ 137 h 307"/>
                <a:gd name="T12" fmla="*/ 167 w 167"/>
                <a:gd name="T13" fmla="*/ 168 h 307"/>
                <a:gd name="T14" fmla="*/ 35 w 167"/>
                <a:gd name="T15" fmla="*/ 168 h 307"/>
                <a:gd name="T16" fmla="*/ 35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5" y="31"/>
                  </a:lnTo>
                  <a:lnTo>
                    <a:pt x="35" y="137"/>
                  </a:lnTo>
                  <a:lnTo>
                    <a:pt x="167" y="137"/>
                  </a:lnTo>
                  <a:lnTo>
                    <a:pt x="167" y="168"/>
                  </a:lnTo>
                  <a:lnTo>
                    <a:pt x="35" y="168"/>
                  </a:lnTo>
                  <a:lnTo>
                    <a:pt x="35"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61">
              <a:extLst>
                <a:ext uri="{FF2B5EF4-FFF2-40B4-BE49-F238E27FC236}">
                  <a16:creationId xmlns:a16="http://schemas.microsoft.com/office/drawing/2014/main" id="{70E60B6E-F00D-3B40-B775-7591408DBC92}"/>
                </a:ext>
              </a:extLst>
            </p:cNvPr>
            <p:cNvSpPr>
              <a:spLocks/>
            </p:cNvSpPr>
            <p:nvPr/>
          </p:nvSpPr>
          <p:spPr bwMode="auto">
            <a:xfrm>
              <a:off x="1728788" y="371475"/>
              <a:ext cx="561975" cy="571500"/>
            </a:xfrm>
            <a:custGeom>
              <a:avLst/>
              <a:gdLst>
                <a:gd name="T0" fmla="*/ 75 w 150"/>
                <a:gd name="T1" fmla="*/ 0 h 150"/>
                <a:gd name="T2" fmla="*/ 71 w 150"/>
                <a:gd name="T3" fmla="*/ 1 h 150"/>
                <a:gd name="T4" fmla="*/ 134 w 150"/>
                <a:gd name="T5" fmla="*/ 67 h 150"/>
                <a:gd name="T6" fmla="*/ 68 w 150"/>
                <a:gd name="T7" fmla="*/ 133 h 150"/>
                <a:gd name="T8" fmla="*/ 1 w 150"/>
                <a:gd name="T9" fmla="*/ 67 h 150"/>
                <a:gd name="T10" fmla="*/ 1 w 150"/>
                <a:gd name="T11" fmla="*/ 63 h 150"/>
                <a:gd name="T12" fmla="*/ 0 w 150"/>
                <a:gd name="T13" fmla="*/ 75 h 150"/>
                <a:gd name="T14" fmla="*/ 75 w 150"/>
                <a:gd name="T15" fmla="*/ 150 h 150"/>
                <a:gd name="T16" fmla="*/ 150 w 150"/>
                <a:gd name="T17" fmla="*/ 75 h 150"/>
                <a:gd name="T18" fmla="*/ 75 w 150"/>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0"/>
                  </a:moveTo>
                  <a:cubicBezTo>
                    <a:pt x="74" y="0"/>
                    <a:pt x="72" y="0"/>
                    <a:pt x="71" y="1"/>
                  </a:cubicBezTo>
                  <a:cubicBezTo>
                    <a:pt x="106" y="2"/>
                    <a:pt x="134" y="31"/>
                    <a:pt x="134" y="67"/>
                  </a:cubicBezTo>
                  <a:cubicBezTo>
                    <a:pt x="134" y="103"/>
                    <a:pt x="104" y="133"/>
                    <a:pt x="68" y="133"/>
                  </a:cubicBezTo>
                  <a:cubicBezTo>
                    <a:pt x="31" y="133"/>
                    <a:pt x="1" y="103"/>
                    <a:pt x="1" y="67"/>
                  </a:cubicBezTo>
                  <a:cubicBezTo>
                    <a:pt x="1" y="66"/>
                    <a:pt x="1" y="64"/>
                    <a:pt x="1" y="63"/>
                  </a:cubicBezTo>
                  <a:cubicBezTo>
                    <a:pt x="1" y="67"/>
                    <a:pt x="0" y="71"/>
                    <a:pt x="0" y="75"/>
                  </a:cubicBezTo>
                  <a:cubicBezTo>
                    <a:pt x="0" y="116"/>
                    <a:pt x="34" y="150"/>
                    <a:pt x="75" y="150"/>
                  </a:cubicBezTo>
                  <a:cubicBezTo>
                    <a:pt x="116" y="150"/>
                    <a:pt x="150" y="116"/>
                    <a:pt x="150" y="75"/>
                  </a:cubicBezTo>
                  <a:cubicBezTo>
                    <a:pt x="150" y="34"/>
                    <a:pt x="116" y="0"/>
                    <a:pt x="7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9" name="Group 38">
            <a:extLst>
              <a:ext uri="{FF2B5EF4-FFF2-40B4-BE49-F238E27FC236}">
                <a16:creationId xmlns:a16="http://schemas.microsoft.com/office/drawing/2014/main" id="{17510D42-2C13-654E-8766-E4D561AB2763}"/>
              </a:ext>
            </a:extLst>
          </p:cNvPr>
          <p:cNvGrpSpPr/>
          <p:nvPr/>
        </p:nvGrpSpPr>
        <p:grpSpPr>
          <a:xfrm>
            <a:off x="1621569" y="3578696"/>
            <a:ext cx="5083205" cy="357815"/>
            <a:chOff x="3138488" y="4173538"/>
            <a:chExt cx="7216775" cy="508000"/>
          </a:xfrm>
          <a:solidFill>
            <a:schemeClr val="bg1"/>
          </a:solidFill>
        </p:grpSpPr>
        <p:sp>
          <p:nvSpPr>
            <p:cNvPr id="40" name="Freeform 150">
              <a:extLst>
                <a:ext uri="{FF2B5EF4-FFF2-40B4-BE49-F238E27FC236}">
                  <a16:creationId xmlns:a16="http://schemas.microsoft.com/office/drawing/2014/main" id="{627E763C-0F96-2447-885D-B8BA24911848}"/>
                </a:ext>
              </a:extLst>
            </p:cNvPr>
            <p:cNvSpPr>
              <a:spLocks/>
            </p:cNvSpPr>
            <p:nvPr/>
          </p:nvSpPr>
          <p:spPr bwMode="auto">
            <a:xfrm>
              <a:off x="3138488" y="4173538"/>
              <a:ext cx="298450" cy="508000"/>
            </a:xfrm>
            <a:custGeom>
              <a:avLst/>
              <a:gdLst>
                <a:gd name="T0" fmla="*/ 15 w 80"/>
                <a:gd name="T1" fmla="*/ 95 h 133"/>
                <a:gd name="T2" fmla="*/ 40 w 80"/>
                <a:gd name="T3" fmla="*/ 121 h 133"/>
                <a:gd name="T4" fmla="*/ 66 w 80"/>
                <a:gd name="T5" fmla="*/ 96 h 133"/>
                <a:gd name="T6" fmla="*/ 36 w 80"/>
                <a:gd name="T7" fmla="*/ 69 h 133"/>
                <a:gd name="T8" fmla="*/ 3 w 80"/>
                <a:gd name="T9" fmla="*/ 36 h 133"/>
                <a:gd name="T10" fmla="*/ 41 w 80"/>
                <a:gd name="T11" fmla="*/ 0 h 133"/>
                <a:gd name="T12" fmla="*/ 77 w 80"/>
                <a:gd name="T13" fmla="*/ 33 h 133"/>
                <a:gd name="T14" fmla="*/ 63 w 80"/>
                <a:gd name="T15" fmla="*/ 33 h 133"/>
                <a:gd name="T16" fmla="*/ 40 w 80"/>
                <a:gd name="T17" fmla="*/ 12 h 133"/>
                <a:gd name="T18" fmla="*/ 17 w 80"/>
                <a:gd name="T19" fmla="*/ 34 h 133"/>
                <a:gd name="T20" fmla="*/ 49 w 80"/>
                <a:gd name="T21" fmla="*/ 60 h 133"/>
                <a:gd name="T22" fmla="*/ 80 w 80"/>
                <a:gd name="T23" fmla="*/ 95 h 133"/>
                <a:gd name="T24" fmla="*/ 40 w 80"/>
                <a:gd name="T25" fmla="*/ 133 h 133"/>
                <a:gd name="T26" fmla="*/ 0 w 80"/>
                <a:gd name="T27" fmla="*/ 95 h 133"/>
                <a:gd name="T28" fmla="*/ 15 w 80"/>
                <a:gd name="T29" fmla="*/ 9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133">
                  <a:moveTo>
                    <a:pt x="15" y="95"/>
                  </a:moveTo>
                  <a:cubicBezTo>
                    <a:pt x="17" y="116"/>
                    <a:pt x="32" y="121"/>
                    <a:pt x="40" y="121"/>
                  </a:cubicBezTo>
                  <a:cubicBezTo>
                    <a:pt x="54" y="121"/>
                    <a:pt x="66" y="110"/>
                    <a:pt x="66" y="96"/>
                  </a:cubicBezTo>
                  <a:cubicBezTo>
                    <a:pt x="66" y="78"/>
                    <a:pt x="50" y="74"/>
                    <a:pt x="36" y="69"/>
                  </a:cubicBezTo>
                  <a:cubicBezTo>
                    <a:pt x="25" y="66"/>
                    <a:pt x="3" y="60"/>
                    <a:pt x="3" y="36"/>
                  </a:cubicBezTo>
                  <a:cubicBezTo>
                    <a:pt x="3" y="13"/>
                    <a:pt x="21" y="0"/>
                    <a:pt x="41" y="0"/>
                  </a:cubicBezTo>
                  <a:cubicBezTo>
                    <a:pt x="57" y="0"/>
                    <a:pt x="75" y="9"/>
                    <a:pt x="77" y="33"/>
                  </a:cubicBezTo>
                  <a:cubicBezTo>
                    <a:pt x="63" y="33"/>
                    <a:pt x="63" y="33"/>
                    <a:pt x="63" y="33"/>
                  </a:cubicBezTo>
                  <a:cubicBezTo>
                    <a:pt x="62" y="25"/>
                    <a:pt x="57" y="12"/>
                    <a:pt x="40" y="12"/>
                  </a:cubicBezTo>
                  <a:cubicBezTo>
                    <a:pt x="28" y="12"/>
                    <a:pt x="17" y="21"/>
                    <a:pt x="17" y="34"/>
                  </a:cubicBezTo>
                  <a:cubicBezTo>
                    <a:pt x="17" y="50"/>
                    <a:pt x="30" y="54"/>
                    <a:pt x="49" y="60"/>
                  </a:cubicBezTo>
                  <a:cubicBezTo>
                    <a:pt x="61" y="65"/>
                    <a:pt x="80" y="72"/>
                    <a:pt x="80" y="95"/>
                  </a:cubicBezTo>
                  <a:cubicBezTo>
                    <a:pt x="80" y="116"/>
                    <a:pt x="64" y="133"/>
                    <a:pt x="40" y="133"/>
                  </a:cubicBezTo>
                  <a:cubicBezTo>
                    <a:pt x="19" y="133"/>
                    <a:pt x="1" y="119"/>
                    <a:pt x="0" y="95"/>
                  </a:cubicBezTo>
                  <a:lnTo>
                    <a:pt x="15" y="9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51">
              <a:extLst>
                <a:ext uri="{FF2B5EF4-FFF2-40B4-BE49-F238E27FC236}">
                  <a16:creationId xmlns:a16="http://schemas.microsoft.com/office/drawing/2014/main" id="{1C771037-2190-4E4A-B85F-11C756D452D6}"/>
                </a:ext>
              </a:extLst>
            </p:cNvPr>
            <p:cNvSpPr>
              <a:spLocks noEditPoints="1"/>
            </p:cNvSpPr>
            <p:nvPr/>
          </p:nvSpPr>
          <p:spPr bwMode="auto">
            <a:xfrm>
              <a:off x="3486150" y="4173538"/>
              <a:ext cx="501650" cy="508000"/>
            </a:xfrm>
            <a:custGeom>
              <a:avLst/>
              <a:gdLst>
                <a:gd name="T0" fmla="*/ 0 w 134"/>
                <a:gd name="T1" fmla="*/ 67 h 133"/>
                <a:gd name="T2" fmla="*/ 67 w 134"/>
                <a:gd name="T3" fmla="*/ 0 h 133"/>
                <a:gd name="T4" fmla="*/ 134 w 134"/>
                <a:gd name="T5" fmla="*/ 67 h 133"/>
                <a:gd name="T6" fmla="*/ 67 w 134"/>
                <a:gd name="T7" fmla="*/ 133 h 133"/>
                <a:gd name="T8" fmla="*/ 0 w 134"/>
                <a:gd name="T9" fmla="*/ 67 h 133"/>
                <a:gd name="T10" fmla="*/ 15 w 134"/>
                <a:gd name="T11" fmla="*/ 67 h 133"/>
                <a:gd name="T12" fmla="*/ 67 w 134"/>
                <a:gd name="T13" fmla="*/ 120 h 133"/>
                <a:gd name="T14" fmla="*/ 119 w 134"/>
                <a:gd name="T15" fmla="*/ 67 h 133"/>
                <a:gd name="T16" fmla="*/ 67 w 134"/>
                <a:gd name="T17" fmla="*/ 13 h 133"/>
                <a:gd name="T18" fmla="*/ 15 w 134"/>
                <a:gd name="T19" fmla="*/ 66 h 133"/>
                <a:gd name="T20" fmla="*/ 15 w 134"/>
                <a:gd name="T21" fmla="*/ 6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33">
                  <a:moveTo>
                    <a:pt x="0" y="67"/>
                  </a:moveTo>
                  <a:cubicBezTo>
                    <a:pt x="0" y="27"/>
                    <a:pt x="31" y="0"/>
                    <a:pt x="67" y="0"/>
                  </a:cubicBezTo>
                  <a:cubicBezTo>
                    <a:pt x="104" y="0"/>
                    <a:pt x="134" y="29"/>
                    <a:pt x="134" y="67"/>
                  </a:cubicBezTo>
                  <a:cubicBezTo>
                    <a:pt x="134" y="104"/>
                    <a:pt x="105" y="133"/>
                    <a:pt x="67" y="133"/>
                  </a:cubicBezTo>
                  <a:cubicBezTo>
                    <a:pt x="29" y="133"/>
                    <a:pt x="0" y="104"/>
                    <a:pt x="0" y="67"/>
                  </a:cubicBezTo>
                  <a:close/>
                  <a:moveTo>
                    <a:pt x="15" y="67"/>
                  </a:moveTo>
                  <a:cubicBezTo>
                    <a:pt x="15" y="97"/>
                    <a:pt x="37" y="120"/>
                    <a:pt x="67" y="120"/>
                  </a:cubicBezTo>
                  <a:cubicBezTo>
                    <a:pt x="97" y="120"/>
                    <a:pt x="119" y="96"/>
                    <a:pt x="119" y="67"/>
                  </a:cubicBezTo>
                  <a:cubicBezTo>
                    <a:pt x="119" y="37"/>
                    <a:pt x="97" y="13"/>
                    <a:pt x="67" y="13"/>
                  </a:cubicBezTo>
                  <a:cubicBezTo>
                    <a:pt x="37" y="13"/>
                    <a:pt x="15" y="37"/>
                    <a:pt x="15" y="66"/>
                  </a:cubicBezTo>
                  <a:lnTo>
                    <a:pt x="15" y="6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52">
              <a:extLst>
                <a:ext uri="{FF2B5EF4-FFF2-40B4-BE49-F238E27FC236}">
                  <a16:creationId xmlns:a16="http://schemas.microsoft.com/office/drawing/2014/main" id="{6333ED31-1140-CA43-A6D6-8852A5647289}"/>
                </a:ext>
              </a:extLst>
            </p:cNvPr>
            <p:cNvSpPr>
              <a:spLocks/>
            </p:cNvSpPr>
            <p:nvPr/>
          </p:nvSpPr>
          <p:spPr bwMode="auto">
            <a:xfrm>
              <a:off x="4062413" y="4184650"/>
              <a:ext cx="234950" cy="484188"/>
            </a:xfrm>
            <a:custGeom>
              <a:avLst/>
              <a:gdLst>
                <a:gd name="T0" fmla="*/ 0 w 148"/>
                <a:gd name="T1" fmla="*/ 0 h 305"/>
                <a:gd name="T2" fmla="*/ 33 w 148"/>
                <a:gd name="T3" fmla="*/ 0 h 305"/>
                <a:gd name="T4" fmla="*/ 33 w 148"/>
                <a:gd name="T5" fmla="*/ 277 h 305"/>
                <a:gd name="T6" fmla="*/ 148 w 148"/>
                <a:gd name="T7" fmla="*/ 277 h 305"/>
                <a:gd name="T8" fmla="*/ 148 w 148"/>
                <a:gd name="T9" fmla="*/ 305 h 305"/>
                <a:gd name="T10" fmla="*/ 0 w 148"/>
                <a:gd name="T11" fmla="*/ 305 h 305"/>
                <a:gd name="T12" fmla="*/ 0 w 148"/>
                <a:gd name="T13" fmla="*/ 0 h 305"/>
              </a:gdLst>
              <a:ahLst/>
              <a:cxnLst>
                <a:cxn ang="0">
                  <a:pos x="T0" y="T1"/>
                </a:cxn>
                <a:cxn ang="0">
                  <a:pos x="T2" y="T3"/>
                </a:cxn>
                <a:cxn ang="0">
                  <a:pos x="T4" y="T5"/>
                </a:cxn>
                <a:cxn ang="0">
                  <a:pos x="T6" y="T7"/>
                </a:cxn>
                <a:cxn ang="0">
                  <a:pos x="T8" y="T9"/>
                </a:cxn>
                <a:cxn ang="0">
                  <a:pos x="T10" y="T11"/>
                </a:cxn>
                <a:cxn ang="0">
                  <a:pos x="T12" y="T13"/>
                </a:cxn>
              </a:cxnLst>
              <a:rect l="0" t="0" r="r" b="b"/>
              <a:pathLst>
                <a:path w="148" h="305">
                  <a:moveTo>
                    <a:pt x="0" y="0"/>
                  </a:moveTo>
                  <a:lnTo>
                    <a:pt x="33" y="0"/>
                  </a:lnTo>
                  <a:lnTo>
                    <a:pt x="33" y="277"/>
                  </a:lnTo>
                  <a:lnTo>
                    <a:pt x="148" y="277"/>
                  </a:lnTo>
                  <a:lnTo>
                    <a:pt x="148" y="305"/>
                  </a:lnTo>
                  <a:lnTo>
                    <a:pt x="0" y="305"/>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53">
              <a:extLst>
                <a:ext uri="{FF2B5EF4-FFF2-40B4-BE49-F238E27FC236}">
                  <a16:creationId xmlns:a16="http://schemas.microsoft.com/office/drawing/2014/main" id="{D062A0C1-E358-0041-B1AC-FACAD5F40A57}"/>
                </a:ext>
              </a:extLst>
            </p:cNvPr>
            <p:cNvSpPr>
              <a:spLocks noEditPoints="1"/>
            </p:cNvSpPr>
            <p:nvPr/>
          </p:nvSpPr>
          <p:spPr bwMode="auto">
            <a:xfrm>
              <a:off x="4335463" y="4184650"/>
              <a:ext cx="449263" cy="484188"/>
            </a:xfrm>
            <a:custGeom>
              <a:avLst/>
              <a:gdLst>
                <a:gd name="T0" fmla="*/ 35 w 283"/>
                <a:gd name="T1" fmla="*/ 305 h 305"/>
                <a:gd name="T2" fmla="*/ 0 w 283"/>
                <a:gd name="T3" fmla="*/ 305 h 305"/>
                <a:gd name="T4" fmla="*/ 125 w 283"/>
                <a:gd name="T5" fmla="*/ 0 h 305"/>
                <a:gd name="T6" fmla="*/ 158 w 283"/>
                <a:gd name="T7" fmla="*/ 0 h 305"/>
                <a:gd name="T8" fmla="*/ 283 w 283"/>
                <a:gd name="T9" fmla="*/ 305 h 305"/>
                <a:gd name="T10" fmla="*/ 245 w 283"/>
                <a:gd name="T11" fmla="*/ 305 h 305"/>
                <a:gd name="T12" fmla="*/ 212 w 283"/>
                <a:gd name="T13" fmla="*/ 221 h 305"/>
                <a:gd name="T14" fmla="*/ 70 w 283"/>
                <a:gd name="T15" fmla="*/ 221 h 305"/>
                <a:gd name="T16" fmla="*/ 35 w 283"/>
                <a:gd name="T17" fmla="*/ 305 h 305"/>
                <a:gd name="T18" fmla="*/ 141 w 283"/>
                <a:gd name="T19" fmla="*/ 39 h 305"/>
                <a:gd name="T20" fmla="*/ 80 w 283"/>
                <a:gd name="T21" fmla="*/ 193 h 305"/>
                <a:gd name="T22" fmla="*/ 200 w 283"/>
                <a:gd name="T23" fmla="*/ 193 h 305"/>
                <a:gd name="T24" fmla="*/ 141 w 283"/>
                <a:gd name="T25" fmla="*/ 3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305">
                  <a:moveTo>
                    <a:pt x="35" y="305"/>
                  </a:moveTo>
                  <a:lnTo>
                    <a:pt x="0" y="305"/>
                  </a:lnTo>
                  <a:lnTo>
                    <a:pt x="125" y="0"/>
                  </a:lnTo>
                  <a:lnTo>
                    <a:pt x="158" y="0"/>
                  </a:lnTo>
                  <a:lnTo>
                    <a:pt x="283" y="305"/>
                  </a:lnTo>
                  <a:lnTo>
                    <a:pt x="245" y="305"/>
                  </a:lnTo>
                  <a:lnTo>
                    <a:pt x="212" y="221"/>
                  </a:lnTo>
                  <a:lnTo>
                    <a:pt x="70" y="221"/>
                  </a:lnTo>
                  <a:lnTo>
                    <a:pt x="35" y="305"/>
                  </a:lnTo>
                  <a:close/>
                  <a:moveTo>
                    <a:pt x="141" y="39"/>
                  </a:moveTo>
                  <a:lnTo>
                    <a:pt x="80" y="193"/>
                  </a:lnTo>
                  <a:lnTo>
                    <a:pt x="200" y="193"/>
                  </a:lnTo>
                  <a:lnTo>
                    <a:pt x="141" y="3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54">
              <a:extLst>
                <a:ext uri="{FF2B5EF4-FFF2-40B4-BE49-F238E27FC236}">
                  <a16:creationId xmlns:a16="http://schemas.microsoft.com/office/drawing/2014/main" id="{7E684D66-785D-F247-AA2C-CEBC9D131C80}"/>
                </a:ext>
              </a:extLst>
            </p:cNvPr>
            <p:cNvSpPr>
              <a:spLocks/>
            </p:cNvSpPr>
            <p:nvPr/>
          </p:nvSpPr>
          <p:spPr bwMode="auto">
            <a:xfrm>
              <a:off x="4832350" y="4184650"/>
              <a:ext cx="325438" cy="484188"/>
            </a:xfrm>
            <a:custGeom>
              <a:avLst/>
              <a:gdLst>
                <a:gd name="T0" fmla="*/ 0 w 87"/>
                <a:gd name="T1" fmla="*/ 0 h 127"/>
                <a:gd name="T2" fmla="*/ 33 w 87"/>
                <a:gd name="T3" fmla="*/ 0 h 127"/>
                <a:gd name="T4" fmla="*/ 69 w 87"/>
                <a:gd name="T5" fmla="*/ 6 h 127"/>
                <a:gd name="T6" fmla="*/ 87 w 87"/>
                <a:gd name="T7" fmla="*/ 41 h 127"/>
                <a:gd name="T8" fmla="*/ 79 w 87"/>
                <a:gd name="T9" fmla="*/ 66 h 127"/>
                <a:gd name="T10" fmla="*/ 51 w 87"/>
                <a:gd name="T11" fmla="*/ 80 h 127"/>
                <a:gd name="T12" fmla="*/ 82 w 87"/>
                <a:gd name="T13" fmla="*/ 127 h 127"/>
                <a:gd name="T14" fmla="*/ 67 w 87"/>
                <a:gd name="T15" fmla="*/ 127 h 127"/>
                <a:gd name="T16" fmla="*/ 31 w 87"/>
                <a:gd name="T17" fmla="*/ 72 h 127"/>
                <a:gd name="T18" fmla="*/ 35 w 87"/>
                <a:gd name="T19" fmla="*/ 72 h 127"/>
                <a:gd name="T20" fmla="*/ 63 w 87"/>
                <a:gd name="T21" fmla="*/ 65 h 127"/>
                <a:gd name="T22" fmla="*/ 73 w 87"/>
                <a:gd name="T23" fmla="*/ 42 h 127"/>
                <a:gd name="T24" fmla="*/ 60 w 87"/>
                <a:gd name="T25" fmla="*/ 17 h 127"/>
                <a:gd name="T26" fmla="*/ 34 w 87"/>
                <a:gd name="T27" fmla="*/ 12 h 127"/>
                <a:gd name="T28" fmla="*/ 14 w 87"/>
                <a:gd name="T29" fmla="*/ 12 h 127"/>
                <a:gd name="T30" fmla="*/ 14 w 87"/>
                <a:gd name="T31" fmla="*/ 127 h 127"/>
                <a:gd name="T32" fmla="*/ 0 w 87"/>
                <a:gd name="T33" fmla="*/ 127 h 127"/>
                <a:gd name="T34" fmla="*/ 0 w 87"/>
                <a:gd name="T3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7">
                  <a:moveTo>
                    <a:pt x="0" y="0"/>
                  </a:moveTo>
                  <a:cubicBezTo>
                    <a:pt x="33" y="0"/>
                    <a:pt x="33" y="0"/>
                    <a:pt x="33" y="0"/>
                  </a:cubicBezTo>
                  <a:cubicBezTo>
                    <a:pt x="53" y="0"/>
                    <a:pt x="63" y="2"/>
                    <a:pt x="69" y="6"/>
                  </a:cubicBezTo>
                  <a:cubicBezTo>
                    <a:pt x="80" y="12"/>
                    <a:pt x="87" y="26"/>
                    <a:pt x="87" y="41"/>
                  </a:cubicBezTo>
                  <a:cubicBezTo>
                    <a:pt x="87" y="49"/>
                    <a:pt x="85" y="58"/>
                    <a:pt x="79" y="66"/>
                  </a:cubicBezTo>
                  <a:cubicBezTo>
                    <a:pt x="72" y="76"/>
                    <a:pt x="62" y="78"/>
                    <a:pt x="51" y="80"/>
                  </a:cubicBezTo>
                  <a:cubicBezTo>
                    <a:pt x="82" y="127"/>
                    <a:pt x="82" y="127"/>
                    <a:pt x="82" y="127"/>
                  </a:cubicBezTo>
                  <a:cubicBezTo>
                    <a:pt x="67" y="127"/>
                    <a:pt x="67" y="127"/>
                    <a:pt x="67" y="127"/>
                  </a:cubicBezTo>
                  <a:cubicBezTo>
                    <a:pt x="31" y="72"/>
                    <a:pt x="31" y="72"/>
                    <a:pt x="31" y="72"/>
                  </a:cubicBezTo>
                  <a:cubicBezTo>
                    <a:pt x="35" y="72"/>
                    <a:pt x="35" y="72"/>
                    <a:pt x="35" y="72"/>
                  </a:cubicBezTo>
                  <a:cubicBezTo>
                    <a:pt x="44" y="72"/>
                    <a:pt x="56" y="71"/>
                    <a:pt x="63" y="65"/>
                  </a:cubicBezTo>
                  <a:cubicBezTo>
                    <a:pt x="70" y="59"/>
                    <a:pt x="73" y="51"/>
                    <a:pt x="73" y="42"/>
                  </a:cubicBezTo>
                  <a:cubicBezTo>
                    <a:pt x="73" y="32"/>
                    <a:pt x="68" y="22"/>
                    <a:pt x="60" y="17"/>
                  </a:cubicBezTo>
                  <a:cubicBezTo>
                    <a:pt x="54" y="13"/>
                    <a:pt x="46" y="12"/>
                    <a:pt x="34" y="12"/>
                  </a:cubicBezTo>
                  <a:cubicBezTo>
                    <a:pt x="14" y="12"/>
                    <a:pt x="14" y="12"/>
                    <a:pt x="14" y="12"/>
                  </a:cubicBezTo>
                  <a:cubicBezTo>
                    <a:pt x="14" y="127"/>
                    <a:pt x="14" y="127"/>
                    <a:pt x="14" y="127"/>
                  </a:cubicBezTo>
                  <a:cubicBezTo>
                    <a:pt x="0" y="127"/>
                    <a:pt x="0" y="127"/>
                    <a:pt x="0" y="127"/>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55">
              <a:extLst>
                <a:ext uri="{FF2B5EF4-FFF2-40B4-BE49-F238E27FC236}">
                  <a16:creationId xmlns:a16="http://schemas.microsoft.com/office/drawing/2014/main" id="{F0F82433-05C1-6A42-A667-EC9DC74B3CF8}"/>
                </a:ext>
              </a:extLst>
            </p:cNvPr>
            <p:cNvSpPr>
              <a:spLocks/>
            </p:cNvSpPr>
            <p:nvPr/>
          </p:nvSpPr>
          <p:spPr bwMode="auto">
            <a:xfrm>
              <a:off x="5378450" y="4173538"/>
              <a:ext cx="300038" cy="508000"/>
            </a:xfrm>
            <a:custGeom>
              <a:avLst/>
              <a:gdLst>
                <a:gd name="T0" fmla="*/ 15 w 80"/>
                <a:gd name="T1" fmla="*/ 95 h 133"/>
                <a:gd name="T2" fmla="*/ 40 w 80"/>
                <a:gd name="T3" fmla="*/ 121 h 133"/>
                <a:gd name="T4" fmla="*/ 66 w 80"/>
                <a:gd name="T5" fmla="*/ 96 h 133"/>
                <a:gd name="T6" fmla="*/ 36 w 80"/>
                <a:gd name="T7" fmla="*/ 69 h 133"/>
                <a:gd name="T8" fmla="*/ 3 w 80"/>
                <a:gd name="T9" fmla="*/ 36 h 133"/>
                <a:gd name="T10" fmla="*/ 41 w 80"/>
                <a:gd name="T11" fmla="*/ 0 h 133"/>
                <a:gd name="T12" fmla="*/ 77 w 80"/>
                <a:gd name="T13" fmla="*/ 33 h 133"/>
                <a:gd name="T14" fmla="*/ 63 w 80"/>
                <a:gd name="T15" fmla="*/ 33 h 133"/>
                <a:gd name="T16" fmla="*/ 40 w 80"/>
                <a:gd name="T17" fmla="*/ 12 h 133"/>
                <a:gd name="T18" fmla="*/ 17 w 80"/>
                <a:gd name="T19" fmla="*/ 34 h 133"/>
                <a:gd name="T20" fmla="*/ 49 w 80"/>
                <a:gd name="T21" fmla="*/ 60 h 133"/>
                <a:gd name="T22" fmla="*/ 80 w 80"/>
                <a:gd name="T23" fmla="*/ 95 h 133"/>
                <a:gd name="T24" fmla="*/ 40 w 80"/>
                <a:gd name="T25" fmla="*/ 133 h 133"/>
                <a:gd name="T26" fmla="*/ 0 w 80"/>
                <a:gd name="T27" fmla="*/ 95 h 133"/>
                <a:gd name="T28" fmla="*/ 15 w 80"/>
                <a:gd name="T29" fmla="*/ 9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133">
                  <a:moveTo>
                    <a:pt x="15" y="95"/>
                  </a:moveTo>
                  <a:cubicBezTo>
                    <a:pt x="17" y="116"/>
                    <a:pt x="32" y="121"/>
                    <a:pt x="40" y="121"/>
                  </a:cubicBezTo>
                  <a:cubicBezTo>
                    <a:pt x="53" y="121"/>
                    <a:pt x="66" y="110"/>
                    <a:pt x="66" y="96"/>
                  </a:cubicBezTo>
                  <a:cubicBezTo>
                    <a:pt x="66" y="78"/>
                    <a:pt x="50" y="74"/>
                    <a:pt x="36" y="69"/>
                  </a:cubicBezTo>
                  <a:cubicBezTo>
                    <a:pt x="25" y="66"/>
                    <a:pt x="3" y="60"/>
                    <a:pt x="3" y="36"/>
                  </a:cubicBezTo>
                  <a:cubicBezTo>
                    <a:pt x="2" y="13"/>
                    <a:pt x="21" y="0"/>
                    <a:pt x="41" y="0"/>
                  </a:cubicBezTo>
                  <a:cubicBezTo>
                    <a:pt x="57" y="0"/>
                    <a:pt x="75" y="9"/>
                    <a:pt x="77" y="33"/>
                  </a:cubicBezTo>
                  <a:cubicBezTo>
                    <a:pt x="63" y="33"/>
                    <a:pt x="63" y="33"/>
                    <a:pt x="63" y="33"/>
                  </a:cubicBezTo>
                  <a:cubicBezTo>
                    <a:pt x="61" y="25"/>
                    <a:pt x="57" y="12"/>
                    <a:pt x="40" y="12"/>
                  </a:cubicBezTo>
                  <a:cubicBezTo>
                    <a:pt x="28" y="12"/>
                    <a:pt x="17" y="21"/>
                    <a:pt x="17" y="34"/>
                  </a:cubicBezTo>
                  <a:cubicBezTo>
                    <a:pt x="17" y="50"/>
                    <a:pt x="29" y="54"/>
                    <a:pt x="49" y="60"/>
                  </a:cubicBezTo>
                  <a:cubicBezTo>
                    <a:pt x="61" y="65"/>
                    <a:pt x="80" y="72"/>
                    <a:pt x="80" y="95"/>
                  </a:cubicBezTo>
                  <a:cubicBezTo>
                    <a:pt x="80" y="116"/>
                    <a:pt x="64" y="133"/>
                    <a:pt x="40" y="133"/>
                  </a:cubicBezTo>
                  <a:cubicBezTo>
                    <a:pt x="19" y="133"/>
                    <a:pt x="1" y="119"/>
                    <a:pt x="0" y="95"/>
                  </a:cubicBezTo>
                  <a:lnTo>
                    <a:pt x="15" y="9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156">
              <a:extLst>
                <a:ext uri="{FF2B5EF4-FFF2-40B4-BE49-F238E27FC236}">
                  <a16:creationId xmlns:a16="http://schemas.microsoft.com/office/drawing/2014/main" id="{D6BD5422-3973-754C-AAAE-62448BD40190}"/>
                </a:ext>
              </a:extLst>
            </p:cNvPr>
            <p:cNvSpPr>
              <a:spLocks/>
            </p:cNvSpPr>
            <p:nvPr/>
          </p:nvSpPr>
          <p:spPr bwMode="auto">
            <a:xfrm>
              <a:off x="5711825" y="4184650"/>
              <a:ext cx="358775" cy="484188"/>
            </a:xfrm>
            <a:custGeom>
              <a:avLst/>
              <a:gdLst>
                <a:gd name="T0" fmla="*/ 97 w 226"/>
                <a:gd name="T1" fmla="*/ 200 h 305"/>
                <a:gd name="T2" fmla="*/ 0 w 226"/>
                <a:gd name="T3" fmla="*/ 0 h 305"/>
                <a:gd name="T4" fmla="*/ 35 w 226"/>
                <a:gd name="T5" fmla="*/ 0 h 305"/>
                <a:gd name="T6" fmla="*/ 113 w 226"/>
                <a:gd name="T7" fmla="*/ 166 h 305"/>
                <a:gd name="T8" fmla="*/ 191 w 226"/>
                <a:gd name="T9" fmla="*/ 0 h 305"/>
                <a:gd name="T10" fmla="*/ 226 w 226"/>
                <a:gd name="T11" fmla="*/ 0 h 305"/>
                <a:gd name="T12" fmla="*/ 130 w 226"/>
                <a:gd name="T13" fmla="*/ 200 h 305"/>
                <a:gd name="T14" fmla="*/ 130 w 226"/>
                <a:gd name="T15" fmla="*/ 305 h 305"/>
                <a:gd name="T16" fmla="*/ 97 w 226"/>
                <a:gd name="T17" fmla="*/ 305 h 305"/>
                <a:gd name="T18" fmla="*/ 97 w 226"/>
                <a:gd name="T19" fmla="*/ 20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305">
                  <a:moveTo>
                    <a:pt x="97" y="200"/>
                  </a:moveTo>
                  <a:lnTo>
                    <a:pt x="0" y="0"/>
                  </a:lnTo>
                  <a:lnTo>
                    <a:pt x="35" y="0"/>
                  </a:lnTo>
                  <a:lnTo>
                    <a:pt x="113" y="166"/>
                  </a:lnTo>
                  <a:lnTo>
                    <a:pt x="191" y="0"/>
                  </a:lnTo>
                  <a:lnTo>
                    <a:pt x="226" y="0"/>
                  </a:lnTo>
                  <a:lnTo>
                    <a:pt x="130" y="200"/>
                  </a:lnTo>
                  <a:lnTo>
                    <a:pt x="130" y="305"/>
                  </a:lnTo>
                  <a:lnTo>
                    <a:pt x="97" y="305"/>
                  </a:lnTo>
                  <a:lnTo>
                    <a:pt x="97" y="2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157">
              <a:extLst>
                <a:ext uri="{FF2B5EF4-FFF2-40B4-BE49-F238E27FC236}">
                  <a16:creationId xmlns:a16="http://schemas.microsoft.com/office/drawing/2014/main" id="{3EAC5091-E3A0-CD45-8213-5AEAC57FD90C}"/>
                </a:ext>
              </a:extLst>
            </p:cNvPr>
            <p:cNvSpPr>
              <a:spLocks/>
            </p:cNvSpPr>
            <p:nvPr/>
          </p:nvSpPr>
          <p:spPr bwMode="auto">
            <a:xfrm>
              <a:off x="6078538" y="4173538"/>
              <a:ext cx="300038" cy="508000"/>
            </a:xfrm>
            <a:custGeom>
              <a:avLst/>
              <a:gdLst>
                <a:gd name="T0" fmla="*/ 15 w 80"/>
                <a:gd name="T1" fmla="*/ 95 h 133"/>
                <a:gd name="T2" fmla="*/ 40 w 80"/>
                <a:gd name="T3" fmla="*/ 121 h 133"/>
                <a:gd name="T4" fmla="*/ 66 w 80"/>
                <a:gd name="T5" fmla="*/ 96 h 133"/>
                <a:gd name="T6" fmla="*/ 35 w 80"/>
                <a:gd name="T7" fmla="*/ 69 h 133"/>
                <a:gd name="T8" fmla="*/ 3 w 80"/>
                <a:gd name="T9" fmla="*/ 36 h 133"/>
                <a:gd name="T10" fmla="*/ 41 w 80"/>
                <a:gd name="T11" fmla="*/ 0 h 133"/>
                <a:gd name="T12" fmla="*/ 77 w 80"/>
                <a:gd name="T13" fmla="*/ 33 h 133"/>
                <a:gd name="T14" fmla="*/ 63 w 80"/>
                <a:gd name="T15" fmla="*/ 33 h 133"/>
                <a:gd name="T16" fmla="*/ 40 w 80"/>
                <a:gd name="T17" fmla="*/ 12 h 133"/>
                <a:gd name="T18" fmla="*/ 17 w 80"/>
                <a:gd name="T19" fmla="*/ 34 h 133"/>
                <a:gd name="T20" fmla="*/ 49 w 80"/>
                <a:gd name="T21" fmla="*/ 60 h 133"/>
                <a:gd name="T22" fmla="*/ 80 w 80"/>
                <a:gd name="T23" fmla="*/ 95 h 133"/>
                <a:gd name="T24" fmla="*/ 40 w 80"/>
                <a:gd name="T25" fmla="*/ 133 h 133"/>
                <a:gd name="T26" fmla="*/ 0 w 80"/>
                <a:gd name="T27" fmla="*/ 95 h 133"/>
                <a:gd name="T28" fmla="*/ 15 w 80"/>
                <a:gd name="T29" fmla="*/ 9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133">
                  <a:moveTo>
                    <a:pt x="15" y="95"/>
                  </a:moveTo>
                  <a:cubicBezTo>
                    <a:pt x="17" y="116"/>
                    <a:pt x="32" y="121"/>
                    <a:pt x="40" y="121"/>
                  </a:cubicBezTo>
                  <a:cubicBezTo>
                    <a:pt x="53" y="121"/>
                    <a:pt x="66" y="110"/>
                    <a:pt x="66" y="96"/>
                  </a:cubicBezTo>
                  <a:cubicBezTo>
                    <a:pt x="66" y="78"/>
                    <a:pt x="50" y="74"/>
                    <a:pt x="35" y="69"/>
                  </a:cubicBezTo>
                  <a:cubicBezTo>
                    <a:pt x="25" y="66"/>
                    <a:pt x="3" y="60"/>
                    <a:pt x="3" y="36"/>
                  </a:cubicBezTo>
                  <a:cubicBezTo>
                    <a:pt x="2" y="13"/>
                    <a:pt x="21" y="0"/>
                    <a:pt x="41" y="0"/>
                  </a:cubicBezTo>
                  <a:cubicBezTo>
                    <a:pt x="57" y="0"/>
                    <a:pt x="75" y="9"/>
                    <a:pt x="77" y="33"/>
                  </a:cubicBezTo>
                  <a:cubicBezTo>
                    <a:pt x="63" y="33"/>
                    <a:pt x="63" y="33"/>
                    <a:pt x="63" y="33"/>
                  </a:cubicBezTo>
                  <a:cubicBezTo>
                    <a:pt x="61" y="25"/>
                    <a:pt x="57" y="12"/>
                    <a:pt x="40" y="12"/>
                  </a:cubicBezTo>
                  <a:cubicBezTo>
                    <a:pt x="27" y="12"/>
                    <a:pt x="17" y="21"/>
                    <a:pt x="17" y="34"/>
                  </a:cubicBezTo>
                  <a:cubicBezTo>
                    <a:pt x="17" y="50"/>
                    <a:pt x="29" y="54"/>
                    <a:pt x="49" y="60"/>
                  </a:cubicBezTo>
                  <a:cubicBezTo>
                    <a:pt x="61" y="65"/>
                    <a:pt x="80" y="72"/>
                    <a:pt x="80" y="95"/>
                  </a:cubicBezTo>
                  <a:cubicBezTo>
                    <a:pt x="80" y="116"/>
                    <a:pt x="64" y="133"/>
                    <a:pt x="40" y="133"/>
                  </a:cubicBezTo>
                  <a:cubicBezTo>
                    <a:pt x="19" y="133"/>
                    <a:pt x="1" y="119"/>
                    <a:pt x="0" y="95"/>
                  </a:cubicBezTo>
                  <a:lnTo>
                    <a:pt x="15" y="9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158">
              <a:extLst>
                <a:ext uri="{FF2B5EF4-FFF2-40B4-BE49-F238E27FC236}">
                  <a16:creationId xmlns:a16="http://schemas.microsoft.com/office/drawing/2014/main" id="{51969EDA-B0DF-294B-BEA6-DA393FDFBC5C}"/>
                </a:ext>
              </a:extLst>
            </p:cNvPr>
            <p:cNvSpPr>
              <a:spLocks/>
            </p:cNvSpPr>
            <p:nvPr/>
          </p:nvSpPr>
          <p:spPr bwMode="auto">
            <a:xfrm>
              <a:off x="6403975" y="4184650"/>
              <a:ext cx="292100" cy="484188"/>
            </a:xfrm>
            <a:custGeom>
              <a:avLst/>
              <a:gdLst>
                <a:gd name="T0" fmla="*/ 76 w 184"/>
                <a:gd name="T1" fmla="*/ 29 h 305"/>
                <a:gd name="T2" fmla="*/ 0 w 184"/>
                <a:gd name="T3" fmla="*/ 29 h 305"/>
                <a:gd name="T4" fmla="*/ 0 w 184"/>
                <a:gd name="T5" fmla="*/ 0 h 305"/>
                <a:gd name="T6" fmla="*/ 184 w 184"/>
                <a:gd name="T7" fmla="*/ 0 h 305"/>
                <a:gd name="T8" fmla="*/ 184 w 184"/>
                <a:gd name="T9" fmla="*/ 29 h 305"/>
                <a:gd name="T10" fmla="*/ 109 w 184"/>
                <a:gd name="T11" fmla="*/ 29 h 305"/>
                <a:gd name="T12" fmla="*/ 109 w 184"/>
                <a:gd name="T13" fmla="*/ 305 h 305"/>
                <a:gd name="T14" fmla="*/ 76 w 184"/>
                <a:gd name="T15" fmla="*/ 305 h 305"/>
                <a:gd name="T16" fmla="*/ 76 w 184"/>
                <a:gd name="T1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305">
                  <a:moveTo>
                    <a:pt x="76" y="29"/>
                  </a:moveTo>
                  <a:lnTo>
                    <a:pt x="0" y="29"/>
                  </a:lnTo>
                  <a:lnTo>
                    <a:pt x="0" y="0"/>
                  </a:lnTo>
                  <a:lnTo>
                    <a:pt x="184" y="0"/>
                  </a:lnTo>
                  <a:lnTo>
                    <a:pt x="184" y="29"/>
                  </a:lnTo>
                  <a:lnTo>
                    <a:pt x="109" y="29"/>
                  </a:lnTo>
                  <a:lnTo>
                    <a:pt x="109" y="305"/>
                  </a:lnTo>
                  <a:lnTo>
                    <a:pt x="76" y="305"/>
                  </a:lnTo>
                  <a:lnTo>
                    <a:pt x="76" y="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159">
              <a:extLst>
                <a:ext uri="{FF2B5EF4-FFF2-40B4-BE49-F238E27FC236}">
                  <a16:creationId xmlns:a16="http://schemas.microsoft.com/office/drawing/2014/main" id="{6677930B-315F-ED42-9D7B-2D6D010EF70E}"/>
                </a:ext>
              </a:extLst>
            </p:cNvPr>
            <p:cNvSpPr>
              <a:spLocks/>
            </p:cNvSpPr>
            <p:nvPr/>
          </p:nvSpPr>
          <p:spPr bwMode="auto">
            <a:xfrm>
              <a:off x="6748463" y="4184650"/>
              <a:ext cx="265113" cy="484188"/>
            </a:xfrm>
            <a:custGeom>
              <a:avLst/>
              <a:gdLst>
                <a:gd name="T0" fmla="*/ 0 w 167"/>
                <a:gd name="T1" fmla="*/ 0 h 305"/>
                <a:gd name="T2" fmla="*/ 167 w 167"/>
                <a:gd name="T3" fmla="*/ 0 h 305"/>
                <a:gd name="T4" fmla="*/ 167 w 167"/>
                <a:gd name="T5" fmla="*/ 29 h 305"/>
                <a:gd name="T6" fmla="*/ 33 w 167"/>
                <a:gd name="T7" fmla="*/ 29 h 305"/>
                <a:gd name="T8" fmla="*/ 33 w 167"/>
                <a:gd name="T9" fmla="*/ 137 h 305"/>
                <a:gd name="T10" fmla="*/ 167 w 167"/>
                <a:gd name="T11" fmla="*/ 137 h 305"/>
                <a:gd name="T12" fmla="*/ 167 w 167"/>
                <a:gd name="T13" fmla="*/ 166 h 305"/>
                <a:gd name="T14" fmla="*/ 33 w 167"/>
                <a:gd name="T15" fmla="*/ 166 h 305"/>
                <a:gd name="T16" fmla="*/ 33 w 167"/>
                <a:gd name="T17" fmla="*/ 277 h 305"/>
                <a:gd name="T18" fmla="*/ 167 w 167"/>
                <a:gd name="T19" fmla="*/ 277 h 305"/>
                <a:gd name="T20" fmla="*/ 167 w 167"/>
                <a:gd name="T21" fmla="*/ 305 h 305"/>
                <a:gd name="T22" fmla="*/ 0 w 167"/>
                <a:gd name="T23" fmla="*/ 305 h 305"/>
                <a:gd name="T24" fmla="*/ 0 w 167"/>
                <a:gd name="T25"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5">
                  <a:moveTo>
                    <a:pt x="0" y="0"/>
                  </a:moveTo>
                  <a:lnTo>
                    <a:pt x="167" y="0"/>
                  </a:lnTo>
                  <a:lnTo>
                    <a:pt x="167" y="29"/>
                  </a:lnTo>
                  <a:lnTo>
                    <a:pt x="33" y="29"/>
                  </a:lnTo>
                  <a:lnTo>
                    <a:pt x="33" y="137"/>
                  </a:lnTo>
                  <a:lnTo>
                    <a:pt x="167" y="137"/>
                  </a:lnTo>
                  <a:lnTo>
                    <a:pt x="167" y="166"/>
                  </a:lnTo>
                  <a:lnTo>
                    <a:pt x="33" y="166"/>
                  </a:lnTo>
                  <a:lnTo>
                    <a:pt x="33" y="277"/>
                  </a:lnTo>
                  <a:lnTo>
                    <a:pt x="167" y="277"/>
                  </a:lnTo>
                  <a:lnTo>
                    <a:pt x="167" y="305"/>
                  </a:lnTo>
                  <a:lnTo>
                    <a:pt x="0" y="305"/>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160">
              <a:extLst>
                <a:ext uri="{FF2B5EF4-FFF2-40B4-BE49-F238E27FC236}">
                  <a16:creationId xmlns:a16="http://schemas.microsoft.com/office/drawing/2014/main" id="{ACDDC791-10D9-7F48-9D50-CEFB9EF01C08}"/>
                </a:ext>
              </a:extLst>
            </p:cNvPr>
            <p:cNvSpPr>
              <a:spLocks noEditPoints="1"/>
            </p:cNvSpPr>
            <p:nvPr/>
          </p:nvSpPr>
          <p:spPr bwMode="auto">
            <a:xfrm>
              <a:off x="7570788" y="4371975"/>
              <a:ext cx="285750" cy="309563"/>
            </a:xfrm>
            <a:custGeom>
              <a:avLst/>
              <a:gdLst>
                <a:gd name="T0" fmla="*/ 76 w 76"/>
                <a:gd name="T1" fmla="*/ 33 h 81"/>
                <a:gd name="T2" fmla="*/ 58 w 76"/>
                <a:gd name="T3" fmla="*/ 58 h 81"/>
                <a:gd name="T4" fmla="*/ 75 w 76"/>
                <a:gd name="T5" fmla="*/ 79 h 81"/>
                <a:gd name="T6" fmla="*/ 56 w 76"/>
                <a:gd name="T7" fmla="*/ 79 h 81"/>
                <a:gd name="T8" fmla="*/ 49 w 76"/>
                <a:gd name="T9" fmla="*/ 69 h 81"/>
                <a:gd name="T10" fmla="*/ 24 w 76"/>
                <a:gd name="T11" fmla="*/ 81 h 81"/>
                <a:gd name="T12" fmla="*/ 2 w 76"/>
                <a:gd name="T13" fmla="*/ 59 h 81"/>
                <a:gd name="T14" fmla="*/ 22 w 76"/>
                <a:gd name="T15" fmla="*/ 37 h 81"/>
                <a:gd name="T16" fmla="*/ 17 w 76"/>
                <a:gd name="T17" fmla="*/ 20 h 81"/>
                <a:gd name="T18" fmla="*/ 41 w 76"/>
                <a:gd name="T19" fmla="*/ 0 h 81"/>
                <a:gd name="T20" fmla="*/ 57 w 76"/>
                <a:gd name="T21" fmla="*/ 19 h 81"/>
                <a:gd name="T22" fmla="*/ 41 w 76"/>
                <a:gd name="T23" fmla="*/ 37 h 81"/>
                <a:gd name="T24" fmla="*/ 51 w 76"/>
                <a:gd name="T25" fmla="*/ 49 h 81"/>
                <a:gd name="T26" fmla="*/ 61 w 76"/>
                <a:gd name="T27" fmla="*/ 33 h 81"/>
                <a:gd name="T28" fmla="*/ 76 w 76"/>
                <a:gd name="T29" fmla="*/ 33 h 81"/>
                <a:gd name="T30" fmla="*/ 29 w 76"/>
                <a:gd name="T31" fmla="*/ 45 h 81"/>
                <a:gd name="T32" fmla="*/ 18 w 76"/>
                <a:gd name="T33" fmla="*/ 58 h 81"/>
                <a:gd name="T34" fmla="*/ 27 w 76"/>
                <a:gd name="T35" fmla="*/ 68 h 81"/>
                <a:gd name="T36" fmla="*/ 41 w 76"/>
                <a:gd name="T37" fmla="*/ 60 h 81"/>
                <a:gd name="T38" fmla="*/ 29 w 76"/>
                <a:gd name="T39" fmla="*/ 45 h 81"/>
                <a:gd name="T40" fmla="*/ 39 w 76"/>
                <a:gd name="T41" fmla="*/ 12 h 81"/>
                <a:gd name="T42" fmla="*/ 31 w 76"/>
                <a:gd name="T43" fmla="*/ 19 h 81"/>
                <a:gd name="T44" fmla="*/ 35 w 76"/>
                <a:gd name="T45" fmla="*/ 29 h 81"/>
                <a:gd name="T46" fmla="*/ 45 w 76"/>
                <a:gd name="T47" fmla="*/ 19 h 81"/>
                <a:gd name="T48" fmla="*/ 39 w 76"/>
                <a:gd name="T49" fmla="*/ 1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6" h="81">
                  <a:moveTo>
                    <a:pt x="76" y="33"/>
                  </a:moveTo>
                  <a:cubicBezTo>
                    <a:pt x="58" y="58"/>
                    <a:pt x="58" y="58"/>
                    <a:pt x="58" y="58"/>
                  </a:cubicBezTo>
                  <a:cubicBezTo>
                    <a:pt x="75" y="79"/>
                    <a:pt x="75" y="79"/>
                    <a:pt x="75" y="79"/>
                  </a:cubicBezTo>
                  <a:cubicBezTo>
                    <a:pt x="56" y="79"/>
                    <a:pt x="56" y="79"/>
                    <a:pt x="56" y="79"/>
                  </a:cubicBezTo>
                  <a:cubicBezTo>
                    <a:pt x="49" y="69"/>
                    <a:pt x="49" y="69"/>
                    <a:pt x="49" y="69"/>
                  </a:cubicBezTo>
                  <a:cubicBezTo>
                    <a:pt x="44" y="75"/>
                    <a:pt x="37" y="81"/>
                    <a:pt x="24" y="81"/>
                  </a:cubicBezTo>
                  <a:cubicBezTo>
                    <a:pt x="8" y="81"/>
                    <a:pt x="0" y="71"/>
                    <a:pt x="2" y="59"/>
                  </a:cubicBezTo>
                  <a:cubicBezTo>
                    <a:pt x="5" y="47"/>
                    <a:pt x="15" y="41"/>
                    <a:pt x="22" y="37"/>
                  </a:cubicBezTo>
                  <a:cubicBezTo>
                    <a:pt x="18" y="31"/>
                    <a:pt x="16" y="26"/>
                    <a:pt x="17" y="20"/>
                  </a:cubicBezTo>
                  <a:cubicBezTo>
                    <a:pt x="19" y="9"/>
                    <a:pt x="30" y="0"/>
                    <a:pt x="41" y="0"/>
                  </a:cubicBezTo>
                  <a:cubicBezTo>
                    <a:pt x="53" y="0"/>
                    <a:pt x="59" y="9"/>
                    <a:pt x="57" y="19"/>
                  </a:cubicBezTo>
                  <a:cubicBezTo>
                    <a:pt x="55" y="29"/>
                    <a:pt x="47" y="34"/>
                    <a:pt x="41" y="37"/>
                  </a:cubicBezTo>
                  <a:cubicBezTo>
                    <a:pt x="51" y="49"/>
                    <a:pt x="51" y="49"/>
                    <a:pt x="51" y="49"/>
                  </a:cubicBezTo>
                  <a:cubicBezTo>
                    <a:pt x="61" y="33"/>
                    <a:pt x="61" y="33"/>
                    <a:pt x="61" y="33"/>
                  </a:cubicBezTo>
                  <a:lnTo>
                    <a:pt x="76" y="33"/>
                  </a:lnTo>
                  <a:close/>
                  <a:moveTo>
                    <a:pt x="29" y="45"/>
                  </a:moveTo>
                  <a:cubicBezTo>
                    <a:pt x="23" y="49"/>
                    <a:pt x="19" y="52"/>
                    <a:pt x="18" y="58"/>
                  </a:cubicBezTo>
                  <a:cubicBezTo>
                    <a:pt x="17" y="64"/>
                    <a:pt x="21" y="68"/>
                    <a:pt x="27" y="68"/>
                  </a:cubicBezTo>
                  <a:cubicBezTo>
                    <a:pt x="34" y="68"/>
                    <a:pt x="38" y="65"/>
                    <a:pt x="41" y="60"/>
                  </a:cubicBezTo>
                  <a:lnTo>
                    <a:pt x="29" y="45"/>
                  </a:lnTo>
                  <a:close/>
                  <a:moveTo>
                    <a:pt x="39" y="12"/>
                  </a:moveTo>
                  <a:cubicBezTo>
                    <a:pt x="35" y="12"/>
                    <a:pt x="32" y="15"/>
                    <a:pt x="31" y="19"/>
                  </a:cubicBezTo>
                  <a:cubicBezTo>
                    <a:pt x="30" y="24"/>
                    <a:pt x="33" y="27"/>
                    <a:pt x="35" y="29"/>
                  </a:cubicBezTo>
                  <a:cubicBezTo>
                    <a:pt x="40" y="27"/>
                    <a:pt x="44" y="24"/>
                    <a:pt x="45" y="19"/>
                  </a:cubicBezTo>
                  <a:cubicBezTo>
                    <a:pt x="45" y="15"/>
                    <a:pt x="43" y="12"/>
                    <a:pt x="39" y="1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161">
              <a:extLst>
                <a:ext uri="{FF2B5EF4-FFF2-40B4-BE49-F238E27FC236}">
                  <a16:creationId xmlns:a16="http://schemas.microsoft.com/office/drawing/2014/main" id="{A793C557-7485-1044-A834-B3598FE3353A}"/>
                </a:ext>
              </a:extLst>
            </p:cNvPr>
            <p:cNvSpPr>
              <a:spLocks/>
            </p:cNvSpPr>
            <p:nvPr/>
          </p:nvSpPr>
          <p:spPr bwMode="auto">
            <a:xfrm>
              <a:off x="8240713" y="4181475"/>
              <a:ext cx="266700" cy="487363"/>
            </a:xfrm>
            <a:custGeom>
              <a:avLst/>
              <a:gdLst>
                <a:gd name="T0" fmla="*/ 0 w 168"/>
                <a:gd name="T1" fmla="*/ 0 h 307"/>
                <a:gd name="T2" fmla="*/ 168 w 168"/>
                <a:gd name="T3" fmla="*/ 0 h 307"/>
                <a:gd name="T4" fmla="*/ 168 w 168"/>
                <a:gd name="T5" fmla="*/ 43 h 307"/>
                <a:gd name="T6" fmla="*/ 47 w 168"/>
                <a:gd name="T7" fmla="*/ 43 h 307"/>
                <a:gd name="T8" fmla="*/ 47 w 168"/>
                <a:gd name="T9" fmla="*/ 132 h 307"/>
                <a:gd name="T10" fmla="*/ 168 w 168"/>
                <a:gd name="T11" fmla="*/ 132 h 307"/>
                <a:gd name="T12" fmla="*/ 168 w 168"/>
                <a:gd name="T13" fmla="*/ 173 h 307"/>
                <a:gd name="T14" fmla="*/ 47 w 168"/>
                <a:gd name="T15" fmla="*/ 173 h 307"/>
                <a:gd name="T16" fmla="*/ 47 w 168"/>
                <a:gd name="T17" fmla="*/ 264 h 307"/>
                <a:gd name="T18" fmla="*/ 168 w 168"/>
                <a:gd name="T19" fmla="*/ 264 h 307"/>
                <a:gd name="T20" fmla="*/ 168 w 168"/>
                <a:gd name="T21" fmla="*/ 307 h 307"/>
                <a:gd name="T22" fmla="*/ 0 w 168"/>
                <a:gd name="T23" fmla="*/ 307 h 307"/>
                <a:gd name="T24" fmla="*/ 0 w 168"/>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307">
                  <a:moveTo>
                    <a:pt x="0" y="0"/>
                  </a:moveTo>
                  <a:lnTo>
                    <a:pt x="168" y="0"/>
                  </a:lnTo>
                  <a:lnTo>
                    <a:pt x="168" y="43"/>
                  </a:lnTo>
                  <a:lnTo>
                    <a:pt x="47" y="43"/>
                  </a:lnTo>
                  <a:lnTo>
                    <a:pt x="47" y="132"/>
                  </a:lnTo>
                  <a:lnTo>
                    <a:pt x="168" y="132"/>
                  </a:lnTo>
                  <a:lnTo>
                    <a:pt x="168" y="173"/>
                  </a:lnTo>
                  <a:lnTo>
                    <a:pt x="47" y="173"/>
                  </a:lnTo>
                  <a:lnTo>
                    <a:pt x="47" y="264"/>
                  </a:lnTo>
                  <a:lnTo>
                    <a:pt x="168" y="264"/>
                  </a:lnTo>
                  <a:lnTo>
                    <a:pt x="168"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162">
              <a:extLst>
                <a:ext uri="{FF2B5EF4-FFF2-40B4-BE49-F238E27FC236}">
                  <a16:creationId xmlns:a16="http://schemas.microsoft.com/office/drawing/2014/main" id="{FAEA9D9E-E23B-EB45-A08D-9C180CD47EFE}"/>
                </a:ext>
              </a:extLst>
            </p:cNvPr>
            <p:cNvSpPr>
              <a:spLocks/>
            </p:cNvSpPr>
            <p:nvPr/>
          </p:nvSpPr>
          <p:spPr bwMode="auto">
            <a:xfrm>
              <a:off x="8543925" y="4181475"/>
              <a:ext cx="374650" cy="487363"/>
            </a:xfrm>
            <a:custGeom>
              <a:avLst/>
              <a:gdLst>
                <a:gd name="T0" fmla="*/ 94 w 236"/>
                <a:gd name="T1" fmla="*/ 199 h 307"/>
                <a:gd name="T2" fmla="*/ 0 w 236"/>
                <a:gd name="T3" fmla="*/ 0 h 307"/>
                <a:gd name="T4" fmla="*/ 52 w 236"/>
                <a:gd name="T5" fmla="*/ 0 h 307"/>
                <a:gd name="T6" fmla="*/ 118 w 236"/>
                <a:gd name="T7" fmla="*/ 154 h 307"/>
                <a:gd name="T8" fmla="*/ 184 w 236"/>
                <a:gd name="T9" fmla="*/ 0 h 307"/>
                <a:gd name="T10" fmla="*/ 236 w 236"/>
                <a:gd name="T11" fmla="*/ 0 h 307"/>
                <a:gd name="T12" fmla="*/ 142 w 236"/>
                <a:gd name="T13" fmla="*/ 199 h 307"/>
                <a:gd name="T14" fmla="*/ 142 w 236"/>
                <a:gd name="T15" fmla="*/ 307 h 307"/>
                <a:gd name="T16" fmla="*/ 94 w 236"/>
                <a:gd name="T17" fmla="*/ 307 h 307"/>
                <a:gd name="T18" fmla="*/ 94 w 236"/>
                <a:gd name="T19" fmla="*/ 19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6" h="307">
                  <a:moveTo>
                    <a:pt x="94" y="199"/>
                  </a:moveTo>
                  <a:lnTo>
                    <a:pt x="0" y="0"/>
                  </a:lnTo>
                  <a:lnTo>
                    <a:pt x="52" y="0"/>
                  </a:lnTo>
                  <a:lnTo>
                    <a:pt x="118" y="154"/>
                  </a:lnTo>
                  <a:lnTo>
                    <a:pt x="184" y="0"/>
                  </a:lnTo>
                  <a:lnTo>
                    <a:pt x="236" y="0"/>
                  </a:lnTo>
                  <a:lnTo>
                    <a:pt x="142" y="199"/>
                  </a:lnTo>
                  <a:lnTo>
                    <a:pt x="142" y="307"/>
                  </a:lnTo>
                  <a:lnTo>
                    <a:pt x="94" y="307"/>
                  </a:lnTo>
                  <a:lnTo>
                    <a:pt x="94" y="1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163">
              <a:extLst>
                <a:ext uri="{FF2B5EF4-FFF2-40B4-BE49-F238E27FC236}">
                  <a16:creationId xmlns:a16="http://schemas.microsoft.com/office/drawing/2014/main" id="{BB2AE6EB-167A-0C47-9826-3F2B2BE42EC2}"/>
                </a:ext>
              </a:extLst>
            </p:cNvPr>
            <p:cNvSpPr>
              <a:spLocks noEditPoints="1"/>
            </p:cNvSpPr>
            <p:nvPr/>
          </p:nvSpPr>
          <p:spPr bwMode="auto">
            <a:xfrm>
              <a:off x="8915400" y="4173538"/>
              <a:ext cx="500063" cy="508000"/>
            </a:xfrm>
            <a:custGeom>
              <a:avLst/>
              <a:gdLst>
                <a:gd name="T0" fmla="*/ 0 w 134"/>
                <a:gd name="T1" fmla="*/ 67 h 133"/>
                <a:gd name="T2" fmla="*/ 67 w 134"/>
                <a:gd name="T3" fmla="*/ 0 h 133"/>
                <a:gd name="T4" fmla="*/ 134 w 134"/>
                <a:gd name="T5" fmla="*/ 66 h 133"/>
                <a:gd name="T6" fmla="*/ 66 w 134"/>
                <a:gd name="T7" fmla="*/ 133 h 133"/>
                <a:gd name="T8" fmla="*/ 0 w 134"/>
                <a:gd name="T9" fmla="*/ 67 h 133"/>
                <a:gd name="T10" fmla="*/ 20 w 134"/>
                <a:gd name="T11" fmla="*/ 66 h 133"/>
                <a:gd name="T12" fmla="*/ 67 w 134"/>
                <a:gd name="T13" fmla="*/ 115 h 133"/>
                <a:gd name="T14" fmla="*/ 113 w 134"/>
                <a:gd name="T15" fmla="*/ 66 h 133"/>
                <a:gd name="T16" fmla="*/ 67 w 134"/>
                <a:gd name="T17" fmla="*/ 18 h 133"/>
                <a:gd name="T18" fmla="*/ 20 w 134"/>
                <a:gd name="T19" fmla="*/ 6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4" h="133">
                  <a:moveTo>
                    <a:pt x="0" y="67"/>
                  </a:moveTo>
                  <a:cubicBezTo>
                    <a:pt x="0" y="27"/>
                    <a:pt x="31" y="0"/>
                    <a:pt x="67" y="0"/>
                  </a:cubicBezTo>
                  <a:cubicBezTo>
                    <a:pt x="105" y="0"/>
                    <a:pt x="134" y="29"/>
                    <a:pt x="134" y="66"/>
                  </a:cubicBezTo>
                  <a:cubicBezTo>
                    <a:pt x="134" y="103"/>
                    <a:pt x="105" y="133"/>
                    <a:pt x="66" y="133"/>
                  </a:cubicBezTo>
                  <a:cubicBezTo>
                    <a:pt x="28" y="133"/>
                    <a:pt x="0" y="102"/>
                    <a:pt x="0" y="67"/>
                  </a:cubicBezTo>
                  <a:close/>
                  <a:moveTo>
                    <a:pt x="20" y="66"/>
                  </a:moveTo>
                  <a:cubicBezTo>
                    <a:pt x="20" y="93"/>
                    <a:pt x="40" y="115"/>
                    <a:pt x="67" y="115"/>
                  </a:cubicBezTo>
                  <a:cubicBezTo>
                    <a:pt x="95" y="115"/>
                    <a:pt x="113" y="91"/>
                    <a:pt x="113" y="66"/>
                  </a:cubicBezTo>
                  <a:cubicBezTo>
                    <a:pt x="113" y="41"/>
                    <a:pt x="95" y="18"/>
                    <a:pt x="67" y="18"/>
                  </a:cubicBezTo>
                  <a:cubicBezTo>
                    <a:pt x="39" y="18"/>
                    <a:pt x="20" y="40"/>
                    <a:pt x="20" y="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64">
              <a:extLst>
                <a:ext uri="{FF2B5EF4-FFF2-40B4-BE49-F238E27FC236}">
                  <a16:creationId xmlns:a16="http://schemas.microsoft.com/office/drawing/2014/main" id="{F353BFBD-02FE-0D45-84B2-B1C0E014FBA3}"/>
                </a:ext>
              </a:extLst>
            </p:cNvPr>
            <p:cNvSpPr>
              <a:spLocks/>
            </p:cNvSpPr>
            <p:nvPr/>
          </p:nvSpPr>
          <p:spPr bwMode="auto">
            <a:xfrm>
              <a:off x="9478963" y="4181475"/>
              <a:ext cx="393700" cy="487363"/>
            </a:xfrm>
            <a:custGeom>
              <a:avLst/>
              <a:gdLst>
                <a:gd name="T0" fmla="*/ 201 w 248"/>
                <a:gd name="T1" fmla="*/ 235 h 307"/>
                <a:gd name="T2" fmla="*/ 201 w 248"/>
                <a:gd name="T3" fmla="*/ 0 h 307"/>
                <a:gd name="T4" fmla="*/ 248 w 248"/>
                <a:gd name="T5" fmla="*/ 0 h 307"/>
                <a:gd name="T6" fmla="*/ 248 w 248"/>
                <a:gd name="T7" fmla="*/ 307 h 307"/>
                <a:gd name="T8" fmla="*/ 203 w 248"/>
                <a:gd name="T9" fmla="*/ 307 h 307"/>
                <a:gd name="T10" fmla="*/ 45 w 248"/>
                <a:gd name="T11" fmla="*/ 74 h 307"/>
                <a:gd name="T12" fmla="*/ 48 w 248"/>
                <a:gd name="T13" fmla="*/ 307 h 307"/>
                <a:gd name="T14" fmla="*/ 0 w 248"/>
                <a:gd name="T15" fmla="*/ 307 h 307"/>
                <a:gd name="T16" fmla="*/ 0 w 248"/>
                <a:gd name="T17" fmla="*/ 0 h 307"/>
                <a:gd name="T18" fmla="*/ 45 w 248"/>
                <a:gd name="T19" fmla="*/ 0 h 307"/>
                <a:gd name="T20" fmla="*/ 201 w 248"/>
                <a:gd name="T21" fmla="*/ 235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 h="307">
                  <a:moveTo>
                    <a:pt x="201" y="235"/>
                  </a:moveTo>
                  <a:lnTo>
                    <a:pt x="201" y="0"/>
                  </a:lnTo>
                  <a:lnTo>
                    <a:pt x="248" y="0"/>
                  </a:lnTo>
                  <a:lnTo>
                    <a:pt x="248" y="307"/>
                  </a:lnTo>
                  <a:lnTo>
                    <a:pt x="203" y="307"/>
                  </a:lnTo>
                  <a:lnTo>
                    <a:pt x="45" y="74"/>
                  </a:lnTo>
                  <a:lnTo>
                    <a:pt x="48" y="307"/>
                  </a:lnTo>
                  <a:lnTo>
                    <a:pt x="0" y="307"/>
                  </a:lnTo>
                  <a:lnTo>
                    <a:pt x="0" y="0"/>
                  </a:lnTo>
                  <a:lnTo>
                    <a:pt x="45" y="0"/>
                  </a:lnTo>
                  <a:lnTo>
                    <a:pt x="201" y="2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65">
              <a:extLst>
                <a:ext uri="{FF2B5EF4-FFF2-40B4-BE49-F238E27FC236}">
                  <a16:creationId xmlns:a16="http://schemas.microsoft.com/office/drawing/2014/main" id="{7363C20E-68C0-F94E-90D8-2A8B4F913684}"/>
                </a:ext>
              </a:extLst>
            </p:cNvPr>
            <p:cNvSpPr>
              <a:spLocks noEditPoints="1"/>
            </p:cNvSpPr>
            <p:nvPr/>
          </p:nvSpPr>
          <p:spPr bwMode="auto">
            <a:xfrm>
              <a:off x="9958388" y="4181475"/>
              <a:ext cx="396875" cy="487363"/>
            </a:xfrm>
            <a:custGeom>
              <a:avLst/>
              <a:gdLst>
                <a:gd name="T0" fmla="*/ 0 w 106"/>
                <a:gd name="T1" fmla="*/ 0 h 128"/>
                <a:gd name="T2" fmla="*/ 39 w 106"/>
                <a:gd name="T3" fmla="*/ 0 h 128"/>
                <a:gd name="T4" fmla="*/ 92 w 106"/>
                <a:gd name="T5" fmla="*/ 21 h 128"/>
                <a:gd name="T6" fmla="*/ 106 w 106"/>
                <a:gd name="T7" fmla="*/ 64 h 128"/>
                <a:gd name="T8" fmla="*/ 41 w 106"/>
                <a:gd name="T9" fmla="*/ 128 h 128"/>
                <a:gd name="T10" fmla="*/ 0 w 106"/>
                <a:gd name="T11" fmla="*/ 128 h 128"/>
                <a:gd name="T12" fmla="*/ 0 w 106"/>
                <a:gd name="T13" fmla="*/ 0 h 128"/>
                <a:gd name="T14" fmla="*/ 20 w 106"/>
                <a:gd name="T15" fmla="*/ 110 h 128"/>
                <a:gd name="T16" fmla="*/ 42 w 106"/>
                <a:gd name="T17" fmla="*/ 110 h 128"/>
                <a:gd name="T18" fmla="*/ 86 w 106"/>
                <a:gd name="T19" fmla="*/ 64 h 128"/>
                <a:gd name="T20" fmla="*/ 75 w 106"/>
                <a:gd name="T21" fmla="*/ 32 h 128"/>
                <a:gd name="T22" fmla="*/ 42 w 106"/>
                <a:gd name="T23" fmla="*/ 18 h 128"/>
                <a:gd name="T24" fmla="*/ 20 w 106"/>
                <a:gd name="T25" fmla="*/ 18 h 128"/>
                <a:gd name="T26" fmla="*/ 20 w 106"/>
                <a:gd name="T27" fmla="*/ 11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128">
                  <a:moveTo>
                    <a:pt x="0" y="0"/>
                  </a:moveTo>
                  <a:cubicBezTo>
                    <a:pt x="39" y="0"/>
                    <a:pt x="39" y="0"/>
                    <a:pt x="39" y="0"/>
                  </a:cubicBezTo>
                  <a:cubicBezTo>
                    <a:pt x="57" y="0"/>
                    <a:pt x="78" y="3"/>
                    <a:pt x="92" y="21"/>
                  </a:cubicBezTo>
                  <a:cubicBezTo>
                    <a:pt x="102" y="33"/>
                    <a:pt x="106" y="47"/>
                    <a:pt x="106" y="64"/>
                  </a:cubicBezTo>
                  <a:cubicBezTo>
                    <a:pt x="106" y="101"/>
                    <a:pt x="86" y="128"/>
                    <a:pt x="41" y="128"/>
                  </a:cubicBezTo>
                  <a:cubicBezTo>
                    <a:pt x="0" y="128"/>
                    <a:pt x="0" y="128"/>
                    <a:pt x="0" y="128"/>
                  </a:cubicBezTo>
                  <a:lnTo>
                    <a:pt x="0" y="0"/>
                  </a:lnTo>
                  <a:close/>
                  <a:moveTo>
                    <a:pt x="20" y="110"/>
                  </a:moveTo>
                  <a:cubicBezTo>
                    <a:pt x="42" y="110"/>
                    <a:pt x="42" y="110"/>
                    <a:pt x="42" y="110"/>
                  </a:cubicBezTo>
                  <a:cubicBezTo>
                    <a:pt x="72" y="110"/>
                    <a:pt x="86" y="91"/>
                    <a:pt x="86" y="64"/>
                  </a:cubicBezTo>
                  <a:cubicBezTo>
                    <a:pt x="86" y="52"/>
                    <a:pt x="82" y="40"/>
                    <a:pt x="75" y="32"/>
                  </a:cubicBezTo>
                  <a:cubicBezTo>
                    <a:pt x="69" y="24"/>
                    <a:pt x="58" y="18"/>
                    <a:pt x="42" y="18"/>
                  </a:cubicBezTo>
                  <a:cubicBezTo>
                    <a:pt x="20" y="18"/>
                    <a:pt x="20" y="18"/>
                    <a:pt x="20" y="18"/>
                  </a:cubicBezTo>
                  <a:lnTo>
                    <a:pt x="20" y="11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166">
              <a:extLst>
                <a:ext uri="{FF2B5EF4-FFF2-40B4-BE49-F238E27FC236}">
                  <a16:creationId xmlns:a16="http://schemas.microsoft.com/office/drawing/2014/main" id="{416C2C7C-19BC-0B49-8B39-EB73E470DCAC}"/>
                </a:ext>
              </a:extLst>
            </p:cNvPr>
            <p:cNvSpPr>
              <a:spLocks noEditPoints="1"/>
            </p:cNvSpPr>
            <p:nvPr/>
          </p:nvSpPr>
          <p:spPr bwMode="auto">
            <a:xfrm>
              <a:off x="7843838" y="4181475"/>
              <a:ext cx="333375" cy="487363"/>
            </a:xfrm>
            <a:custGeom>
              <a:avLst/>
              <a:gdLst>
                <a:gd name="T0" fmla="*/ 66 w 89"/>
                <a:gd name="T1" fmla="*/ 60 h 128"/>
                <a:gd name="T2" fmla="*/ 82 w 89"/>
                <a:gd name="T3" fmla="*/ 33 h 128"/>
                <a:gd name="T4" fmla="*/ 69 w 89"/>
                <a:gd name="T5" fmla="*/ 7 h 128"/>
                <a:gd name="T6" fmla="*/ 42 w 89"/>
                <a:gd name="T7" fmla="*/ 0 h 128"/>
                <a:gd name="T8" fmla="*/ 4 w 89"/>
                <a:gd name="T9" fmla="*/ 0 h 128"/>
                <a:gd name="T10" fmla="*/ 4 w 89"/>
                <a:gd name="T11" fmla="*/ 70 h 128"/>
                <a:gd name="T12" fmla="*/ 43 w 89"/>
                <a:gd name="T13" fmla="*/ 70 h 128"/>
                <a:gd name="T14" fmla="*/ 59 w 89"/>
                <a:gd name="T15" fmla="*/ 73 h 128"/>
                <a:gd name="T16" fmla="*/ 70 w 89"/>
                <a:gd name="T17" fmla="*/ 90 h 128"/>
                <a:gd name="T18" fmla="*/ 59 w 89"/>
                <a:gd name="T19" fmla="*/ 108 h 128"/>
                <a:gd name="T20" fmla="*/ 45 w 89"/>
                <a:gd name="T21" fmla="*/ 110 h 128"/>
                <a:gd name="T22" fmla="*/ 24 w 89"/>
                <a:gd name="T23" fmla="*/ 110 h 128"/>
                <a:gd name="T24" fmla="*/ 24 w 89"/>
                <a:gd name="T25" fmla="*/ 73 h 128"/>
                <a:gd name="T26" fmla="*/ 0 w 89"/>
                <a:gd name="T27" fmla="*/ 107 h 128"/>
                <a:gd name="T28" fmla="*/ 17 w 89"/>
                <a:gd name="T29" fmla="*/ 128 h 128"/>
                <a:gd name="T30" fmla="*/ 42 w 89"/>
                <a:gd name="T31" fmla="*/ 128 h 128"/>
                <a:gd name="T32" fmla="*/ 74 w 89"/>
                <a:gd name="T33" fmla="*/ 121 h 128"/>
                <a:gd name="T34" fmla="*/ 89 w 89"/>
                <a:gd name="T35" fmla="*/ 92 h 128"/>
                <a:gd name="T36" fmla="*/ 66 w 89"/>
                <a:gd name="T37" fmla="*/ 60 h 128"/>
                <a:gd name="T38" fmla="*/ 54 w 89"/>
                <a:gd name="T39" fmla="*/ 51 h 128"/>
                <a:gd name="T40" fmla="*/ 41 w 89"/>
                <a:gd name="T41" fmla="*/ 53 h 128"/>
                <a:gd name="T42" fmla="*/ 24 w 89"/>
                <a:gd name="T43" fmla="*/ 53 h 128"/>
                <a:gd name="T44" fmla="*/ 24 w 89"/>
                <a:gd name="T45" fmla="*/ 18 h 128"/>
                <a:gd name="T46" fmla="*/ 41 w 89"/>
                <a:gd name="T47" fmla="*/ 18 h 128"/>
                <a:gd name="T48" fmla="*/ 54 w 89"/>
                <a:gd name="T49" fmla="*/ 21 h 128"/>
                <a:gd name="T50" fmla="*/ 63 w 89"/>
                <a:gd name="T51" fmla="*/ 36 h 128"/>
                <a:gd name="T52" fmla="*/ 54 w 89"/>
                <a:gd name="T53" fmla="*/ 5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9" h="128">
                  <a:moveTo>
                    <a:pt x="66" y="60"/>
                  </a:moveTo>
                  <a:cubicBezTo>
                    <a:pt x="75" y="55"/>
                    <a:pt x="82" y="47"/>
                    <a:pt x="82" y="33"/>
                  </a:cubicBezTo>
                  <a:cubicBezTo>
                    <a:pt x="82" y="23"/>
                    <a:pt x="79" y="13"/>
                    <a:pt x="69" y="7"/>
                  </a:cubicBezTo>
                  <a:cubicBezTo>
                    <a:pt x="63" y="3"/>
                    <a:pt x="54" y="0"/>
                    <a:pt x="42" y="0"/>
                  </a:cubicBezTo>
                  <a:cubicBezTo>
                    <a:pt x="4" y="0"/>
                    <a:pt x="4" y="0"/>
                    <a:pt x="4" y="0"/>
                  </a:cubicBezTo>
                  <a:cubicBezTo>
                    <a:pt x="4" y="70"/>
                    <a:pt x="4" y="70"/>
                    <a:pt x="4" y="70"/>
                  </a:cubicBezTo>
                  <a:cubicBezTo>
                    <a:pt x="43" y="70"/>
                    <a:pt x="43" y="70"/>
                    <a:pt x="43" y="70"/>
                  </a:cubicBezTo>
                  <a:cubicBezTo>
                    <a:pt x="50" y="70"/>
                    <a:pt x="54" y="71"/>
                    <a:pt x="59" y="73"/>
                  </a:cubicBezTo>
                  <a:cubicBezTo>
                    <a:pt x="65" y="75"/>
                    <a:pt x="70" y="82"/>
                    <a:pt x="70" y="90"/>
                  </a:cubicBezTo>
                  <a:cubicBezTo>
                    <a:pt x="70" y="100"/>
                    <a:pt x="65" y="105"/>
                    <a:pt x="59" y="108"/>
                  </a:cubicBezTo>
                  <a:cubicBezTo>
                    <a:pt x="54" y="110"/>
                    <a:pt x="49" y="110"/>
                    <a:pt x="45" y="110"/>
                  </a:cubicBezTo>
                  <a:cubicBezTo>
                    <a:pt x="24" y="110"/>
                    <a:pt x="24" y="110"/>
                    <a:pt x="24" y="110"/>
                  </a:cubicBezTo>
                  <a:cubicBezTo>
                    <a:pt x="24" y="73"/>
                    <a:pt x="24" y="73"/>
                    <a:pt x="24" y="73"/>
                  </a:cubicBezTo>
                  <a:cubicBezTo>
                    <a:pt x="0" y="107"/>
                    <a:pt x="0" y="107"/>
                    <a:pt x="0" y="107"/>
                  </a:cubicBezTo>
                  <a:cubicBezTo>
                    <a:pt x="17" y="128"/>
                    <a:pt x="17" y="128"/>
                    <a:pt x="17" y="128"/>
                  </a:cubicBezTo>
                  <a:cubicBezTo>
                    <a:pt x="42" y="128"/>
                    <a:pt x="42" y="128"/>
                    <a:pt x="42" y="128"/>
                  </a:cubicBezTo>
                  <a:cubicBezTo>
                    <a:pt x="57" y="128"/>
                    <a:pt x="65" y="127"/>
                    <a:pt x="74" y="121"/>
                  </a:cubicBezTo>
                  <a:cubicBezTo>
                    <a:pt x="84" y="115"/>
                    <a:pt x="89" y="104"/>
                    <a:pt x="89" y="92"/>
                  </a:cubicBezTo>
                  <a:cubicBezTo>
                    <a:pt x="89" y="86"/>
                    <a:pt x="88" y="67"/>
                    <a:pt x="66" y="60"/>
                  </a:cubicBezTo>
                  <a:close/>
                  <a:moveTo>
                    <a:pt x="54" y="51"/>
                  </a:moveTo>
                  <a:cubicBezTo>
                    <a:pt x="51" y="53"/>
                    <a:pt x="46" y="53"/>
                    <a:pt x="41" y="53"/>
                  </a:cubicBezTo>
                  <a:cubicBezTo>
                    <a:pt x="24" y="53"/>
                    <a:pt x="24" y="53"/>
                    <a:pt x="24" y="53"/>
                  </a:cubicBezTo>
                  <a:cubicBezTo>
                    <a:pt x="24" y="18"/>
                    <a:pt x="24" y="18"/>
                    <a:pt x="24" y="18"/>
                  </a:cubicBezTo>
                  <a:cubicBezTo>
                    <a:pt x="41" y="18"/>
                    <a:pt x="41" y="18"/>
                    <a:pt x="41" y="18"/>
                  </a:cubicBezTo>
                  <a:cubicBezTo>
                    <a:pt x="47" y="18"/>
                    <a:pt x="51" y="19"/>
                    <a:pt x="54" y="21"/>
                  </a:cubicBezTo>
                  <a:cubicBezTo>
                    <a:pt x="59" y="23"/>
                    <a:pt x="63" y="28"/>
                    <a:pt x="63" y="36"/>
                  </a:cubicBezTo>
                  <a:cubicBezTo>
                    <a:pt x="63" y="42"/>
                    <a:pt x="61" y="48"/>
                    <a:pt x="54" y="5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167">
              <a:extLst>
                <a:ext uri="{FF2B5EF4-FFF2-40B4-BE49-F238E27FC236}">
                  <a16:creationId xmlns:a16="http://schemas.microsoft.com/office/drawing/2014/main" id="{766F619F-5A76-4D4B-809F-684CA8AAB284}"/>
                </a:ext>
              </a:extLst>
            </p:cNvPr>
            <p:cNvSpPr>
              <a:spLocks/>
            </p:cNvSpPr>
            <p:nvPr/>
          </p:nvSpPr>
          <p:spPr bwMode="auto">
            <a:xfrm>
              <a:off x="7099300" y="4184650"/>
              <a:ext cx="501650" cy="484188"/>
            </a:xfrm>
            <a:custGeom>
              <a:avLst/>
              <a:gdLst>
                <a:gd name="T0" fmla="*/ 121 w 134"/>
                <a:gd name="T1" fmla="*/ 94 h 127"/>
                <a:gd name="T2" fmla="*/ 132 w 134"/>
                <a:gd name="T3" fmla="*/ 81 h 127"/>
                <a:gd name="T4" fmla="*/ 131 w 134"/>
                <a:gd name="T5" fmla="*/ 67 h 127"/>
                <a:gd name="T6" fmla="*/ 134 w 134"/>
                <a:gd name="T7" fmla="*/ 58 h 127"/>
                <a:gd name="T8" fmla="*/ 134 w 134"/>
                <a:gd name="T9" fmla="*/ 0 h 127"/>
                <a:gd name="T10" fmla="*/ 114 w 134"/>
                <a:gd name="T11" fmla="*/ 0 h 127"/>
                <a:gd name="T12" fmla="*/ 67 w 134"/>
                <a:gd name="T13" fmla="*/ 107 h 127"/>
                <a:gd name="T14" fmla="*/ 20 w 134"/>
                <a:gd name="T15" fmla="*/ 0 h 127"/>
                <a:gd name="T16" fmla="*/ 0 w 134"/>
                <a:gd name="T17" fmla="*/ 0 h 127"/>
                <a:gd name="T18" fmla="*/ 0 w 134"/>
                <a:gd name="T19" fmla="*/ 127 h 127"/>
                <a:gd name="T20" fmla="*/ 13 w 134"/>
                <a:gd name="T21" fmla="*/ 127 h 127"/>
                <a:gd name="T22" fmla="*/ 12 w 134"/>
                <a:gd name="T23" fmla="*/ 14 h 127"/>
                <a:gd name="T24" fmla="*/ 62 w 134"/>
                <a:gd name="T25" fmla="*/ 127 h 127"/>
                <a:gd name="T26" fmla="*/ 71 w 134"/>
                <a:gd name="T27" fmla="*/ 127 h 127"/>
                <a:gd name="T28" fmla="*/ 121 w 134"/>
                <a:gd name="T29" fmla="*/ 14 h 127"/>
                <a:gd name="T30" fmla="*/ 121 w 134"/>
                <a:gd name="T31" fmla="*/ 9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 h="127">
                  <a:moveTo>
                    <a:pt x="121" y="94"/>
                  </a:moveTo>
                  <a:cubicBezTo>
                    <a:pt x="124" y="89"/>
                    <a:pt x="128" y="85"/>
                    <a:pt x="132" y="81"/>
                  </a:cubicBezTo>
                  <a:cubicBezTo>
                    <a:pt x="131" y="77"/>
                    <a:pt x="131" y="72"/>
                    <a:pt x="131" y="67"/>
                  </a:cubicBezTo>
                  <a:cubicBezTo>
                    <a:pt x="132" y="64"/>
                    <a:pt x="133" y="61"/>
                    <a:pt x="134" y="58"/>
                  </a:cubicBezTo>
                  <a:cubicBezTo>
                    <a:pt x="134" y="0"/>
                    <a:pt x="134" y="0"/>
                    <a:pt x="134" y="0"/>
                  </a:cubicBezTo>
                  <a:cubicBezTo>
                    <a:pt x="114" y="0"/>
                    <a:pt x="114" y="0"/>
                    <a:pt x="114" y="0"/>
                  </a:cubicBezTo>
                  <a:cubicBezTo>
                    <a:pt x="67" y="107"/>
                    <a:pt x="67" y="107"/>
                    <a:pt x="67" y="107"/>
                  </a:cubicBezTo>
                  <a:cubicBezTo>
                    <a:pt x="20" y="0"/>
                    <a:pt x="20" y="0"/>
                    <a:pt x="20" y="0"/>
                  </a:cubicBezTo>
                  <a:cubicBezTo>
                    <a:pt x="0" y="0"/>
                    <a:pt x="0" y="0"/>
                    <a:pt x="0" y="0"/>
                  </a:cubicBezTo>
                  <a:cubicBezTo>
                    <a:pt x="0" y="127"/>
                    <a:pt x="0" y="127"/>
                    <a:pt x="0" y="127"/>
                  </a:cubicBezTo>
                  <a:cubicBezTo>
                    <a:pt x="13" y="127"/>
                    <a:pt x="13" y="127"/>
                    <a:pt x="13" y="127"/>
                  </a:cubicBezTo>
                  <a:cubicBezTo>
                    <a:pt x="12" y="14"/>
                    <a:pt x="12" y="14"/>
                    <a:pt x="12" y="14"/>
                  </a:cubicBezTo>
                  <a:cubicBezTo>
                    <a:pt x="62" y="127"/>
                    <a:pt x="62" y="127"/>
                    <a:pt x="62" y="127"/>
                  </a:cubicBezTo>
                  <a:cubicBezTo>
                    <a:pt x="71" y="127"/>
                    <a:pt x="71" y="127"/>
                    <a:pt x="71" y="127"/>
                  </a:cubicBezTo>
                  <a:cubicBezTo>
                    <a:pt x="121" y="14"/>
                    <a:pt x="121" y="14"/>
                    <a:pt x="121" y="14"/>
                  </a:cubicBezTo>
                  <a:lnTo>
                    <a:pt x="121" y="9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7" name="Group 16">
            <a:extLst>
              <a:ext uri="{FF2B5EF4-FFF2-40B4-BE49-F238E27FC236}">
                <a16:creationId xmlns:a16="http://schemas.microsoft.com/office/drawing/2014/main" id="{AD47075F-005D-B049-804E-5D4A16810F76}"/>
              </a:ext>
            </a:extLst>
          </p:cNvPr>
          <p:cNvGrpSpPr/>
          <p:nvPr userDrawn="1"/>
        </p:nvGrpSpPr>
        <p:grpSpPr>
          <a:xfrm>
            <a:off x="-473777" y="-13061"/>
            <a:ext cx="3197522" cy="6876906"/>
            <a:chOff x="-473777" y="-18943"/>
            <a:chExt cx="3197522" cy="6876906"/>
          </a:xfrm>
          <a:solidFill>
            <a:srgbClr val="A8A7E9"/>
          </a:solidFill>
        </p:grpSpPr>
        <p:sp>
          <p:nvSpPr>
            <p:cNvPr id="18" name="Freeform 5">
              <a:extLst>
                <a:ext uri="{FF2B5EF4-FFF2-40B4-BE49-F238E27FC236}">
                  <a16:creationId xmlns:a16="http://schemas.microsoft.com/office/drawing/2014/main" id="{9D3C9845-6142-6944-B4C8-7AE382A33195}"/>
                </a:ext>
              </a:extLst>
            </p:cNvPr>
            <p:cNvSpPr>
              <a:spLocks/>
            </p:cNvSpPr>
            <p:nvPr/>
          </p:nvSpPr>
          <p:spPr bwMode="auto">
            <a:xfrm>
              <a:off x="-473777" y="-18943"/>
              <a:ext cx="3197522" cy="6152517"/>
            </a:xfrm>
            <a:custGeom>
              <a:avLst/>
              <a:gdLst>
                <a:gd name="T0" fmla="*/ 370 w 1003"/>
                <a:gd name="T1" fmla="*/ 0 h 1936"/>
                <a:gd name="T2" fmla="*/ 561 w 1003"/>
                <a:gd name="T3" fmla="*/ 1936 h 1936"/>
                <a:gd name="T4" fmla="*/ 1003 w 1003"/>
                <a:gd name="T5" fmla="*/ 3 h 1936"/>
                <a:gd name="T6" fmla="*/ 370 w 1003"/>
                <a:gd name="T7" fmla="*/ 0 h 1936"/>
              </a:gdLst>
              <a:ahLst/>
              <a:cxnLst>
                <a:cxn ang="0">
                  <a:pos x="T0" y="T1"/>
                </a:cxn>
                <a:cxn ang="0">
                  <a:pos x="T2" y="T3"/>
                </a:cxn>
                <a:cxn ang="0">
                  <a:pos x="T4" y="T5"/>
                </a:cxn>
                <a:cxn ang="0">
                  <a:pos x="T6" y="T7"/>
                </a:cxn>
              </a:cxnLst>
              <a:rect l="0" t="0" r="r" b="b"/>
              <a:pathLst>
                <a:path w="1003" h="1936">
                  <a:moveTo>
                    <a:pt x="370" y="0"/>
                  </a:moveTo>
                  <a:cubicBezTo>
                    <a:pt x="153" y="463"/>
                    <a:pt x="47" y="1140"/>
                    <a:pt x="561" y="1936"/>
                  </a:cubicBezTo>
                  <a:cubicBezTo>
                    <a:pt x="561" y="1936"/>
                    <a:pt x="0" y="907"/>
                    <a:pt x="1003" y="3"/>
                  </a:cubicBezTo>
                  <a:lnTo>
                    <a:pt x="370" y="0"/>
                  </a:lnTo>
                  <a:close/>
                </a:path>
              </a:pathLst>
            </a:custGeom>
            <a:grp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B3286E11-BB68-E34C-B955-23C6473B3C38}"/>
                </a:ext>
              </a:extLst>
            </p:cNvPr>
            <p:cNvSpPr>
              <a:spLocks noEditPoints="1"/>
            </p:cNvSpPr>
            <p:nvPr/>
          </p:nvSpPr>
          <p:spPr bwMode="auto">
            <a:xfrm>
              <a:off x="-14253" y="-9370"/>
              <a:ext cx="1913089" cy="6867333"/>
            </a:xfrm>
            <a:custGeom>
              <a:avLst/>
              <a:gdLst>
                <a:gd name="T0" fmla="*/ 0 w 600"/>
                <a:gd name="T1" fmla="*/ 2161 h 2161"/>
                <a:gd name="T2" fmla="*/ 600 w 600"/>
                <a:gd name="T3" fmla="*/ 2161 h 2161"/>
                <a:gd name="T4" fmla="*/ 363 w 600"/>
                <a:gd name="T5" fmla="*/ 1903 h 2161"/>
                <a:gd name="T6" fmla="*/ 1 w 600"/>
                <a:gd name="T7" fmla="*/ 918 h 2161"/>
                <a:gd name="T8" fmla="*/ 0 w 600"/>
                <a:gd name="T9" fmla="*/ 2161 h 2161"/>
                <a:gd name="T10" fmla="*/ 1 w 600"/>
                <a:gd name="T11" fmla="*/ 536 h 2161"/>
                <a:gd name="T12" fmla="*/ 133 w 600"/>
                <a:gd name="T13" fmla="*/ 0 h 2161"/>
                <a:gd name="T14" fmla="*/ 0 w 600"/>
                <a:gd name="T15" fmla="*/ 0 h 2161"/>
                <a:gd name="T16" fmla="*/ 1 w 600"/>
                <a:gd name="T17" fmla="*/ 536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0" h="2161">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p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4" name="Date Placeholder 3">
            <a:extLst>
              <a:ext uri="{FF2B5EF4-FFF2-40B4-BE49-F238E27FC236}">
                <a16:creationId xmlns:a16="http://schemas.microsoft.com/office/drawing/2014/main" id="{EBD2CE19-A11D-D94C-B77D-57C122F2BE9C}"/>
              </a:ext>
            </a:extLst>
          </p:cNvPr>
          <p:cNvSpPr>
            <a:spLocks noGrp="1"/>
          </p:cNvSpPr>
          <p:nvPr userDrawn="1">
            <p:ph type="dt" sz="half" idx="10"/>
          </p:nvPr>
        </p:nvSpPr>
        <p:spPr>
          <a:xfrm>
            <a:off x="93481" y="6422339"/>
            <a:ext cx="2743200" cy="365125"/>
          </a:xfrm>
        </p:spPr>
        <p:txBody>
          <a:bodyPr/>
          <a:lstStyle>
            <a:lvl1pPr>
              <a:defRPr>
                <a:solidFill>
                  <a:srgbClr val="CDC0E7"/>
                </a:solidFill>
              </a:defRPr>
            </a:lvl1pPr>
          </a:lstStyle>
          <a:p>
            <a:fld id="{372CC95E-30A4-D744-8BC0-DDA2BE0BB564}" type="datetime1">
              <a:rPr lang="en-US" smtClean="0"/>
              <a:pPr/>
              <a:t>11/8/23</a:t>
            </a:fld>
            <a:endParaRPr lang="en-US"/>
          </a:p>
        </p:txBody>
      </p:sp>
      <p:sp>
        <p:nvSpPr>
          <p:cNvPr id="5" name="Footer Placeholder 4">
            <a:extLst>
              <a:ext uri="{FF2B5EF4-FFF2-40B4-BE49-F238E27FC236}">
                <a16:creationId xmlns:a16="http://schemas.microsoft.com/office/drawing/2014/main" id="{4F8FFF24-A506-454C-A791-5E9C3C843D72}"/>
              </a:ext>
            </a:extLst>
          </p:cNvPr>
          <p:cNvSpPr>
            <a:spLocks noGrp="1"/>
          </p:cNvSpPr>
          <p:nvPr userDrawn="1">
            <p:ph type="ftr" sz="quarter" idx="11"/>
          </p:nvPr>
        </p:nvSpPr>
        <p:spPr>
          <a:xfrm>
            <a:off x="4038600" y="6422339"/>
            <a:ext cx="4114800" cy="365125"/>
          </a:xfrm>
        </p:spPr>
        <p:txBody>
          <a:bodyPr/>
          <a:lstStyle>
            <a:lvl1pPr>
              <a:defRPr>
                <a:solidFill>
                  <a:srgbClr val="CDC0E7"/>
                </a:solidFill>
              </a:defRPr>
            </a:lvl1pPr>
          </a:lstStyle>
          <a:p>
            <a:endParaRPr lang="en-US"/>
          </a:p>
        </p:txBody>
      </p:sp>
      <p:sp>
        <p:nvSpPr>
          <p:cNvPr id="6" name="Slide Number Placeholder 5">
            <a:extLst>
              <a:ext uri="{FF2B5EF4-FFF2-40B4-BE49-F238E27FC236}">
                <a16:creationId xmlns:a16="http://schemas.microsoft.com/office/drawing/2014/main" id="{9DD89AD3-FDEB-FB43-85E2-1EB84C13A1CA}"/>
              </a:ext>
            </a:extLst>
          </p:cNvPr>
          <p:cNvSpPr>
            <a:spLocks noGrp="1"/>
          </p:cNvSpPr>
          <p:nvPr userDrawn="1">
            <p:ph type="sldNum" sz="quarter" idx="12"/>
          </p:nvPr>
        </p:nvSpPr>
        <p:spPr>
          <a:xfrm>
            <a:off x="9355319" y="6422339"/>
            <a:ext cx="2743200" cy="365125"/>
          </a:xfrm>
          <a:prstGeom prst="rect">
            <a:avLst/>
          </a:prstGeom>
        </p:spPr>
        <p:txBody>
          <a:bodyPr/>
          <a:lstStyle>
            <a:lvl1pPr>
              <a:defRPr>
                <a:solidFill>
                  <a:srgbClr val="CDC0E7"/>
                </a:solidFill>
              </a:defRPr>
            </a:lvl1pPr>
          </a:lstStyle>
          <a:p>
            <a:fld id="{2E8C51FE-49D9-314D-9957-ABBF7DDE8782}" type="slidenum">
              <a:rPr lang="en-US" smtClean="0"/>
              <a:pPr/>
              <a:t>‹#›</a:t>
            </a:fld>
            <a:endParaRPr lang="en-US"/>
          </a:p>
        </p:txBody>
      </p:sp>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p:nvPr>
        </p:nvSpPr>
        <p:spPr>
          <a:xfrm>
            <a:off x="1572376" y="4554425"/>
            <a:ext cx="5797548" cy="369332"/>
          </a:xfrm>
        </p:spPr>
        <p:txBody>
          <a:bodyPr>
            <a:spAutoFit/>
          </a:bodyPr>
          <a:lstStyle>
            <a:lvl1pPr marL="0" indent="0" algn="l">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pic>
        <p:nvPicPr>
          <p:cNvPr id="12" name="Picture 11">
            <a:extLst>
              <a:ext uri="{FF2B5EF4-FFF2-40B4-BE49-F238E27FC236}">
                <a16:creationId xmlns:a16="http://schemas.microsoft.com/office/drawing/2014/main" id="{B01FF2FE-F541-714A-961B-93F0AD084E55}"/>
              </a:ext>
            </a:extLst>
          </p:cNvPr>
          <p:cNvPicPr>
            <a:picLocks noChangeAspect="1"/>
          </p:cNvPicPr>
          <p:nvPr userDrawn="1"/>
        </p:nvPicPr>
        <p:blipFill>
          <a:blip r:embed="rId3"/>
          <a:stretch>
            <a:fillRect/>
          </a:stretch>
        </p:blipFill>
        <p:spPr>
          <a:xfrm>
            <a:off x="9142390" y="304799"/>
            <a:ext cx="2769575" cy="840423"/>
          </a:xfrm>
          <a:prstGeom prst="rect">
            <a:avLst/>
          </a:prstGeom>
        </p:spPr>
      </p:pic>
    </p:spTree>
    <p:extLst>
      <p:ext uri="{BB962C8B-B14F-4D97-AF65-F5344CB8AC3E}">
        <p14:creationId xmlns:p14="http://schemas.microsoft.com/office/powerpoint/2010/main" val="197391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2573F-6CD2-E446-AEA2-04B4E6EF41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93DDD8-9AAD-E645-821D-592BCEBFBC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DEC770-B8D0-7D44-8C06-45E23230F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C1D6F7-2876-CB4E-BA7E-98A093117EAA}"/>
              </a:ext>
            </a:extLst>
          </p:cNvPr>
          <p:cNvSpPr>
            <a:spLocks noGrp="1"/>
          </p:cNvSpPr>
          <p:nvPr>
            <p:ph type="dt" sz="half" idx="10"/>
          </p:nvPr>
        </p:nvSpPr>
        <p:spPr/>
        <p:txBody>
          <a:bodyPr/>
          <a:lstStyle>
            <a:lvl1pPr>
              <a:defRPr>
                <a:solidFill>
                  <a:srgbClr val="8585BF"/>
                </a:solidFill>
              </a:defRPr>
            </a:lvl1pPr>
          </a:lstStyle>
          <a:p>
            <a:fld id="{2E534795-5F96-674F-9913-75A835B2AA8C}" type="datetime1">
              <a:rPr lang="en-US" smtClean="0"/>
              <a:pPr/>
              <a:t>11/8/23</a:t>
            </a:fld>
            <a:endParaRPr lang="en-US"/>
          </a:p>
        </p:txBody>
      </p:sp>
      <p:sp>
        <p:nvSpPr>
          <p:cNvPr id="6" name="Footer Placeholder 5">
            <a:extLst>
              <a:ext uri="{FF2B5EF4-FFF2-40B4-BE49-F238E27FC236}">
                <a16:creationId xmlns:a16="http://schemas.microsoft.com/office/drawing/2014/main" id="{CDB64A94-44FC-5E4D-9BA4-F7C5CBE856CF}"/>
              </a:ext>
            </a:extLst>
          </p:cNvPr>
          <p:cNvSpPr>
            <a:spLocks noGrp="1"/>
          </p:cNvSpPr>
          <p:nvPr>
            <p:ph type="ftr" sz="quarter" idx="11"/>
          </p:nvPr>
        </p:nvSpPr>
        <p:spPr/>
        <p:txBody>
          <a:bodyPr/>
          <a:lstStyle>
            <a:lvl1pPr>
              <a:defRPr>
                <a:solidFill>
                  <a:srgbClr val="8585BF"/>
                </a:solidFill>
              </a:defRPr>
            </a:lvl1pPr>
          </a:lstStyle>
          <a:p>
            <a:endParaRPr lang="en-US"/>
          </a:p>
        </p:txBody>
      </p:sp>
      <p:sp>
        <p:nvSpPr>
          <p:cNvPr id="7" name="Slide Number Placeholder 6">
            <a:extLst>
              <a:ext uri="{FF2B5EF4-FFF2-40B4-BE49-F238E27FC236}">
                <a16:creationId xmlns:a16="http://schemas.microsoft.com/office/drawing/2014/main" id="{F6998A61-2626-EC4B-AC9E-DB0EECA2054F}"/>
              </a:ext>
            </a:extLst>
          </p:cNvPr>
          <p:cNvSpPr>
            <a:spLocks noGrp="1"/>
          </p:cNvSpPr>
          <p:nvPr>
            <p:ph type="sldNum" sz="quarter" idx="12"/>
          </p:nvPr>
        </p:nvSpPr>
        <p:spPr>
          <a:xfrm>
            <a:off x="9355319" y="6422339"/>
            <a:ext cx="2743200" cy="365125"/>
          </a:xfrm>
          <a:prstGeom prst="rect">
            <a:avLst/>
          </a:prstGeom>
        </p:spPr>
        <p:txBody>
          <a:bodyPr/>
          <a:lstStyle>
            <a:lvl1pPr>
              <a:defRPr>
                <a:solidFill>
                  <a:srgbClr val="8585BF"/>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72320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3FC11-1DC9-1F44-A501-A122E38B9E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7F112A-7039-A044-BBB7-19B07AA052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6E76F1-988B-A349-A7F8-1C95567498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022A3D-F197-0240-B9FB-64FA8D239FCE}"/>
              </a:ext>
            </a:extLst>
          </p:cNvPr>
          <p:cNvSpPr>
            <a:spLocks noGrp="1"/>
          </p:cNvSpPr>
          <p:nvPr>
            <p:ph type="dt" sz="half" idx="10"/>
          </p:nvPr>
        </p:nvSpPr>
        <p:spPr/>
        <p:txBody>
          <a:bodyPr/>
          <a:lstStyle>
            <a:lvl1pPr>
              <a:defRPr>
                <a:solidFill>
                  <a:srgbClr val="8585BF"/>
                </a:solidFill>
              </a:defRPr>
            </a:lvl1pPr>
          </a:lstStyle>
          <a:p>
            <a:fld id="{2F57F9ED-D8AC-4447-8B49-413C94A1F07E}" type="datetime1">
              <a:rPr lang="en-US" smtClean="0"/>
              <a:pPr/>
              <a:t>11/8/23</a:t>
            </a:fld>
            <a:endParaRPr lang="en-US"/>
          </a:p>
        </p:txBody>
      </p:sp>
      <p:sp>
        <p:nvSpPr>
          <p:cNvPr id="6" name="Footer Placeholder 5">
            <a:extLst>
              <a:ext uri="{FF2B5EF4-FFF2-40B4-BE49-F238E27FC236}">
                <a16:creationId xmlns:a16="http://schemas.microsoft.com/office/drawing/2014/main" id="{837AD987-1A3B-EA45-8288-4FF05FA61CDB}"/>
              </a:ext>
            </a:extLst>
          </p:cNvPr>
          <p:cNvSpPr>
            <a:spLocks noGrp="1"/>
          </p:cNvSpPr>
          <p:nvPr>
            <p:ph type="ftr" sz="quarter" idx="11"/>
          </p:nvPr>
        </p:nvSpPr>
        <p:spPr/>
        <p:txBody>
          <a:bodyPr/>
          <a:lstStyle>
            <a:lvl1pPr>
              <a:defRPr>
                <a:solidFill>
                  <a:srgbClr val="8585BF"/>
                </a:solidFill>
              </a:defRPr>
            </a:lvl1pPr>
          </a:lstStyle>
          <a:p>
            <a:endParaRPr lang="en-US"/>
          </a:p>
        </p:txBody>
      </p:sp>
      <p:sp>
        <p:nvSpPr>
          <p:cNvPr id="7" name="Slide Number Placeholder 6">
            <a:extLst>
              <a:ext uri="{FF2B5EF4-FFF2-40B4-BE49-F238E27FC236}">
                <a16:creationId xmlns:a16="http://schemas.microsoft.com/office/drawing/2014/main" id="{0A4E646E-5FCF-704C-A828-129A071DEA8A}"/>
              </a:ext>
            </a:extLst>
          </p:cNvPr>
          <p:cNvSpPr>
            <a:spLocks noGrp="1"/>
          </p:cNvSpPr>
          <p:nvPr>
            <p:ph type="sldNum" sz="quarter" idx="12"/>
          </p:nvPr>
        </p:nvSpPr>
        <p:spPr>
          <a:xfrm>
            <a:off x="9355319" y="6422339"/>
            <a:ext cx="2743200" cy="365125"/>
          </a:xfrm>
          <a:prstGeom prst="rect">
            <a:avLst/>
          </a:prstGeom>
        </p:spPr>
        <p:txBody>
          <a:bodyPr/>
          <a:lstStyle>
            <a:lvl1pPr>
              <a:defRPr>
                <a:solidFill>
                  <a:srgbClr val="8585BF"/>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159775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71CB2-6C06-A944-AB99-307A4B017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90C05E-DB0B-2C43-8871-0E8EEA3DB94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5FB7B-95D2-9B44-B7CD-BD3422A58F9C}"/>
              </a:ext>
            </a:extLst>
          </p:cNvPr>
          <p:cNvSpPr>
            <a:spLocks noGrp="1"/>
          </p:cNvSpPr>
          <p:nvPr>
            <p:ph type="dt" sz="half" idx="10"/>
          </p:nvPr>
        </p:nvSpPr>
        <p:spPr/>
        <p:txBody>
          <a:bodyPr/>
          <a:lstStyle>
            <a:lvl1pPr>
              <a:defRPr>
                <a:solidFill>
                  <a:srgbClr val="8585BF"/>
                </a:solidFill>
              </a:defRPr>
            </a:lvl1pPr>
          </a:lstStyle>
          <a:p>
            <a:fld id="{762F6A8A-D357-0B41-845F-58E66B141203}" type="datetime1">
              <a:rPr lang="en-US" smtClean="0"/>
              <a:pPr/>
              <a:t>11/8/23</a:t>
            </a:fld>
            <a:endParaRPr lang="en-US"/>
          </a:p>
        </p:txBody>
      </p:sp>
      <p:sp>
        <p:nvSpPr>
          <p:cNvPr id="5" name="Footer Placeholder 4">
            <a:extLst>
              <a:ext uri="{FF2B5EF4-FFF2-40B4-BE49-F238E27FC236}">
                <a16:creationId xmlns:a16="http://schemas.microsoft.com/office/drawing/2014/main" id="{6D5D936A-402E-2643-BC23-9FFDBB71894E}"/>
              </a:ext>
            </a:extLst>
          </p:cNvPr>
          <p:cNvSpPr>
            <a:spLocks noGrp="1"/>
          </p:cNvSpPr>
          <p:nvPr>
            <p:ph type="ftr" sz="quarter" idx="11"/>
          </p:nvPr>
        </p:nvSpPr>
        <p:spPr/>
        <p:txBody>
          <a:bodyPr/>
          <a:lstStyle>
            <a:lvl1pPr>
              <a:defRPr>
                <a:solidFill>
                  <a:srgbClr val="8585BF"/>
                </a:solidFill>
              </a:defRPr>
            </a:lvl1pPr>
          </a:lstStyle>
          <a:p>
            <a:endParaRPr lang="en-US"/>
          </a:p>
        </p:txBody>
      </p:sp>
      <p:sp>
        <p:nvSpPr>
          <p:cNvPr id="6" name="Slide Number Placeholder 5">
            <a:extLst>
              <a:ext uri="{FF2B5EF4-FFF2-40B4-BE49-F238E27FC236}">
                <a16:creationId xmlns:a16="http://schemas.microsoft.com/office/drawing/2014/main" id="{80003F8D-4C62-8246-A9C9-F567613401DD}"/>
              </a:ext>
            </a:extLst>
          </p:cNvPr>
          <p:cNvSpPr>
            <a:spLocks noGrp="1"/>
          </p:cNvSpPr>
          <p:nvPr>
            <p:ph type="sldNum" sz="quarter" idx="12"/>
          </p:nvPr>
        </p:nvSpPr>
        <p:spPr>
          <a:xfrm>
            <a:off x="9355319" y="6422339"/>
            <a:ext cx="2743200" cy="365125"/>
          </a:xfrm>
          <a:prstGeom prst="rect">
            <a:avLst/>
          </a:prstGeom>
        </p:spPr>
        <p:txBody>
          <a:bodyPr/>
          <a:lstStyle>
            <a:lvl1pPr>
              <a:defRPr>
                <a:solidFill>
                  <a:srgbClr val="8585BF"/>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257530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5B7A-0DA0-914C-BF32-308B0A1D37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38B2C1-3648-864E-BE9D-6955702B70F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BA409-A439-7946-849E-1C52DE1E2024}"/>
              </a:ext>
            </a:extLst>
          </p:cNvPr>
          <p:cNvSpPr>
            <a:spLocks noGrp="1"/>
          </p:cNvSpPr>
          <p:nvPr>
            <p:ph type="dt" sz="half" idx="10"/>
          </p:nvPr>
        </p:nvSpPr>
        <p:spPr/>
        <p:txBody>
          <a:bodyPr/>
          <a:lstStyle>
            <a:lvl1pPr>
              <a:defRPr>
                <a:solidFill>
                  <a:srgbClr val="8585BF"/>
                </a:solidFill>
              </a:defRPr>
            </a:lvl1pPr>
          </a:lstStyle>
          <a:p>
            <a:fld id="{7E9FD414-97F5-4349-956F-7065147EBD6A}" type="datetime1">
              <a:rPr lang="en-US" smtClean="0"/>
              <a:pPr/>
              <a:t>11/8/23</a:t>
            </a:fld>
            <a:endParaRPr lang="en-US"/>
          </a:p>
        </p:txBody>
      </p:sp>
      <p:sp>
        <p:nvSpPr>
          <p:cNvPr id="5" name="Footer Placeholder 4">
            <a:extLst>
              <a:ext uri="{FF2B5EF4-FFF2-40B4-BE49-F238E27FC236}">
                <a16:creationId xmlns:a16="http://schemas.microsoft.com/office/drawing/2014/main" id="{C4645A88-8207-164E-BEE0-99140ED4EFC0}"/>
              </a:ext>
            </a:extLst>
          </p:cNvPr>
          <p:cNvSpPr>
            <a:spLocks noGrp="1"/>
          </p:cNvSpPr>
          <p:nvPr>
            <p:ph type="ftr" sz="quarter" idx="11"/>
          </p:nvPr>
        </p:nvSpPr>
        <p:spPr/>
        <p:txBody>
          <a:bodyPr/>
          <a:lstStyle>
            <a:lvl1pPr>
              <a:defRPr>
                <a:solidFill>
                  <a:srgbClr val="8585BF"/>
                </a:solidFill>
              </a:defRPr>
            </a:lvl1pPr>
          </a:lstStyle>
          <a:p>
            <a:endParaRPr lang="en-US"/>
          </a:p>
        </p:txBody>
      </p:sp>
      <p:sp>
        <p:nvSpPr>
          <p:cNvPr id="6" name="Slide Number Placeholder 5">
            <a:extLst>
              <a:ext uri="{FF2B5EF4-FFF2-40B4-BE49-F238E27FC236}">
                <a16:creationId xmlns:a16="http://schemas.microsoft.com/office/drawing/2014/main" id="{92024272-4864-7D45-9A42-761E1FA3DF97}"/>
              </a:ext>
            </a:extLst>
          </p:cNvPr>
          <p:cNvSpPr>
            <a:spLocks noGrp="1"/>
          </p:cNvSpPr>
          <p:nvPr>
            <p:ph type="sldNum" sz="quarter" idx="12"/>
          </p:nvPr>
        </p:nvSpPr>
        <p:spPr>
          <a:xfrm>
            <a:off x="9355319" y="6422339"/>
            <a:ext cx="2743200" cy="365125"/>
          </a:xfrm>
          <a:prstGeom prst="rect">
            <a:avLst/>
          </a:prstGeom>
        </p:spPr>
        <p:txBody>
          <a:bodyPr/>
          <a:lstStyle>
            <a:lvl1pPr>
              <a:defRPr>
                <a:solidFill>
                  <a:srgbClr val="8585BF"/>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38680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12_Title and Content 1">
  <p:cSld name="12_Title and Content 1">
    <p:spTree>
      <p:nvGrpSpPr>
        <p:cNvPr id="1" name="Shape 194"/>
        <p:cNvGrpSpPr/>
        <p:nvPr/>
      </p:nvGrpSpPr>
      <p:grpSpPr>
        <a:xfrm>
          <a:off x="0" y="0"/>
          <a:ext cx="0" cy="0"/>
          <a:chOff x="0" y="0"/>
          <a:chExt cx="0" cy="0"/>
        </a:xfrm>
      </p:grpSpPr>
      <p:pic>
        <p:nvPicPr>
          <p:cNvPr id="195" name="Google Shape;195;p30"/>
          <p:cNvPicPr preferRelativeResize="0"/>
          <p:nvPr/>
        </p:nvPicPr>
        <p:blipFill rotWithShape="1">
          <a:blip r:embed="rId2">
            <a:alphaModFix/>
          </a:blip>
          <a:srcRect/>
          <a:stretch/>
        </p:blipFill>
        <p:spPr>
          <a:xfrm>
            <a:off x="0" y="4597"/>
            <a:ext cx="12192000" cy="6858000"/>
          </a:xfrm>
          <a:prstGeom prst="rect">
            <a:avLst/>
          </a:prstGeom>
          <a:noFill/>
          <a:ln>
            <a:noFill/>
          </a:ln>
        </p:spPr>
      </p:pic>
      <p:sp>
        <p:nvSpPr>
          <p:cNvPr id="196" name="Google Shape;196;p30"/>
          <p:cNvSpPr/>
          <p:nvPr/>
        </p:nvSpPr>
        <p:spPr>
          <a:xfrm>
            <a:off x="0" y="-37213"/>
            <a:ext cx="12192000" cy="496000"/>
          </a:xfrm>
          <a:prstGeom prst="rect">
            <a:avLst/>
          </a:prstGeom>
          <a:solidFill>
            <a:srgbClr val="4C345B"/>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197" name="Google Shape;197;p30"/>
          <p:cNvSpPr/>
          <p:nvPr/>
        </p:nvSpPr>
        <p:spPr>
          <a:xfrm>
            <a:off x="11260264" y="-37213"/>
            <a:ext cx="931736" cy="495761"/>
          </a:xfrm>
          <a:custGeom>
            <a:avLst/>
            <a:gdLst/>
            <a:ahLst/>
            <a:cxnLst/>
            <a:rect l="l" t="t" r="r" b="b"/>
            <a:pathLst>
              <a:path w="931736" h="495761" extrusionOk="0">
                <a:moveTo>
                  <a:pt x="0" y="0"/>
                </a:moveTo>
                <a:lnTo>
                  <a:pt x="931736" y="0"/>
                </a:lnTo>
                <a:lnTo>
                  <a:pt x="931736" y="495760"/>
                </a:lnTo>
                <a:lnTo>
                  <a:pt x="499730" y="495761"/>
                </a:lnTo>
                <a:lnTo>
                  <a:pt x="0" y="0"/>
                </a:lnTo>
                <a:close/>
              </a:path>
            </a:pathLst>
          </a:custGeom>
          <a:solidFill>
            <a:srgbClr val="664878"/>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198" name="Google Shape;198;p30"/>
          <p:cNvSpPr txBox="1">
            <a:spLocks noGrp="1"/>
          </p:cNvSpPr>
          <p:nvPr>
            <p:ph type="title"/>
          </p:nvPr>
        </p:nvSpPr>
        <p:spPr>
          <a:xfrm>
            <a:off x="5429247" y="1088136"/>
            <a:ext cx="6139600" cy="678617"/>
          </a:xfrm>
          <a:prstGeom prst="rect">
            <a:avLst/>
          </a:prstGeom>
          <a:noFill/>
          <a:ln>
            <a:noFill/>
          </a:ln>
        </p:spPr>
        <p:txBody>
          <a:bodyPr spcFirstLastPara="1" wrap="square" lIns="68575" tIns="34275" rIns="68575" bIns="34275" anchor="ctr" anchorCtr="0">
            <a:spAutoFit/>
          </a:bodyPr>
          <a:lstStyle>
            <a:lvl1pPr lvl="0" algn="l" rtl="0">
              <a:lnSpc>
                <a:spcPct val="90000"/>
              </a:lnSpc>
              <a:spcBef>
                <a:spcPts val="0"/>
              </a:spcBef>
              <a:spcAft>
                <a:spcPts val="0"/>
              </a:spcAft>
              <a:buClr>
                <a:srgbClr val="B096CB"/>
              </a:buClr>
              <a:buSzPts val="2700"/>
              <a:buFont typeface="Arial"/>
              <a:buNone/>
              <a:defRPr>
                <a:solidFill>
                  <a:srgbClr val="B096CB"/>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9" name="Google Shape;199;p30"/>
          <p:cNvSpPr txBox="1">
            <a:spLocks noGrp="1"/>
          </p:cNvSpPr>
          <p:nvPr>
            <p:ph type="body" idx="1"/>
          </p:nvPr>
        </p:nvSpPr>
        <p:spPr>
          <a:xfrm>
            <a:off x="5429248" y="2300436"/>
            <a:ext cx="6139600" cy="641171"/>
          </a:xfrm>
          <a:prstGeom prst="rect">
            <a:avLst/>
          </a:prstGeom>
          <a:noFill/>
          <a:ln>
            <a:noFill/>
          </a:ln>
        </p:spPr>
        <p:txBody>
          <a:bodyPr spcFirstLastPara="1" wrap="square" lIns="68575" tIns="34275" rIns="68575" bIns="34275" anchor="t" anchorCtr="0">
            <a:spAutoFit/>
          </a:bodyPr>
          <a:lstStyle>
            <a:lvl1pPr marL="609585" lvl="0" indent="-304792" algn="l" rtl="0">
              <a:lnSpc>
                <a:spcPct val="100000"/>
              </a:lnSpc>
              <a:spcBef>
                <a:spcPts val="1067"/>
              </a:spcBef>
              <a:spcAft>
                <a:spcPts val="0"/>
              </a:spcAft>
              <a:buClr>
                <a:schemeClr val="lt1"/>
              </a:buClr>
              <a:buSzPts val="1400"/>
              <a:buNone/>
              <a:defRPr>
                <a:solidFill>
                  <a:schemeClr val="lt1"/>
                </a:solidFill>
              </a:defRPr>
            </a:lvl1pPr>
            <a:lvl2pPr marL="1219170" lvl="1" indent="-304792" algn="l" rtl="0">
              <a:lnSpc>
                <a:spcPct val="90000"/>
              </a:lnSpc>
              <a:spcBef>
                <a:spcPts val="533"/>
              </a:spcBef>
              <a:spcAft>
                <a:spcPts val="0"/>
              </a:spcAft>
              <a:buClr>
                <a:schemeClr val="lt1"/>
              </a:buClr>
              <a:buSzPts val="1400"/>
              <a:buNone/>
              <a:defRPr>
                <a:solidFill>
                  <a:schemeClr val="lt1"/>
                </a:solidFill>
              </a:defRPr>
            </a:lvl2pPr>
            <a:lvl3pPr marL="1828754" lvl="2" indent="-304792" algn="l" rtl="0">
              <a:lnSpc>
                <a:spcPct val="90000"/>
              </a:lnSpc>
              <a:spcBef>
                <a:spcPts val="533"/>
              </a:spcBef>
              <a:spcAft>
                <a:spcPts val="0"/>
              </a:spcAft>
              <a:buClr>
                <a:schemeClr val="lt1"/>
              </a:buClr>
              <a:buSzPts val="1400"/>
              <a:buNone/>
              <a:defRPr>
                <a:solidFill>
                  <a:schemeClr val="lt1"/>
                </a:solidFill>
              </a:defRPr>
            </a:lvl3pPr>
            <a:lvl4pPr marL="2438339" lvl="3" indent="-304792" algn="l" rtl="0">
              <a:lnSpc>
                <a:spcPct val="90000"/>
              </a:lnSpc>
              <a:spcBef>
                <a:spcPts val="533"/>
              </a:spcBef>
              <a:spcAft>
                <a:spcPts val="0"/>
              </a:spcAft>
              <a:buClr>
                <a:schemeClr val="lt1"/>
              </a:buClr>
              <a:buSzPts val="1400"/>
              <a:buNone/>
              <a:defRPr>
                <a:solidFill>
                  <a:schemeClr val="lt1"/>
                </a:solidFill>
              </a:defRPr>
            </a:lvl4pPr>
            <a:lvl5pPr marL="3047924" lvl="4" indent="-304792" algn="l" rtl="0">
              <a:lnSpc>
                <a:spcPct val="90000"/>
              </a:lnSpc>
              <a:spcBef>
                <a:spcPts val="533"/>
              </a:spcBef>
              <a:spcAft>
                <a:spcPts val="0"/>
              </a:spcAft>
              <a:buClr>
                <a:schemeClr val="lt1"/>
              </a:buClr>
              <a:buSzPts val="1400"/>
              <a:buNone/>
              <a:defRPr>
                <a:solidFill>
                  <a:schemeClr val="lt1"/>
                </a:solidFill>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00" name="Google Shape;200;p30"/>
          <p:cNvSpPr txBox="1">
            <a:spLocks noGrp="1"/>
          </p:cNvSpPr>
          <p:nvPr>
            <p:ph type="body" idx="2"/>
          </p:nvPr>
        </p:nvSpPr>
        <p:spPr>
          <a:xfrm>
            <a:off x="630275" y="77285"/>
            <a:ext cx="3207200" cy="456505"/>
          </a:xfrm>
          <a:prstGeom prst="rect">
            <a:avLst/>
          </a:prstGeom>
          <a:noFill/>
          <a:ln>
            <a:noFill/>
          </a:ln>
        </p:spPr>
        <p:txBody>
          <a:bodyPr spcFirstLastPara="1" wrap="square" lIns="68575" tIns="34275" rIns="68575" bIns="34275" anchor="t" anchorCtr="0">
            <a:spAutoFit/>
          </a:bodyPr>
          <a:lstStyle>
            <a:lvl1pPr marL="609585" lvl="0" indent="-304792" algn="l" rtl="0">
              <a:lnSpc>
                <a:spcPct val="100000"/>
              </a:lnSpc>
              <a:spcBef>
                <a:spcPts val="1067"/>
              </a:spcBef>
              <a:spcAft>
                <a:spcPts val="0"/>
              </a:spcAft>
              <a:buClr>
                <a:schemeClr val="lt1"/>
              </a:buClr>
              <a:buSzPts val="1200"/>
              <a:buNone/>
              <a:defRPr sz="1600" b="1" i="0">
                <a:solidFill>
                  <a:schemeClr val="lt1"/>
                </a:solidFill>
                <a:latin typeface="Arial Narrow"/>
                <a:ea typeface="Arial Narrow"/>
                <a:cs typeface="Arial Narrow"/>
                <a:sym typeface="Arial Narrow"/>
              </a:defRPr>
            </a:lvl1pPr>
            <a:lvl2pPr marL="1219170" lvl="1" indent="-304792" algn="l" rtl="0">
              <a:lnSpc>
                <a:spcPct val="90000"/>
              </a:lnSpc>
              <a:spcBef>
                <a:spcPts val="533"/>
              </a:spcBef>
              <a:spcAft>
                <a:spcPts val="0"/>
              </a:spcAft>
              <a:buClr>
                <a:schemeClr val="lt1"/>
              </a:buClr>
              <a:buSzPts val="1800"/>
              <a:buNone/>
              <a:defRPr sz="2400">
                <a:solidFill>
                  <a:schemeClr val="lt1"/>
                </a:solidFill>
              </a:defRPr>
            </a:lvl2pPr>
            <a:lvl3pPr marL="1828754" lvl="2" indent="-304792" algn="l" rtl="0">
              <a:lnSpc>
                <a:spcPct val="90000"/>
              </a:lnSpc>
              <a:spcBef>
                <a:spcPts val="533"/>
              </a:spcBef>
              <a:spcAft>
                <a:spcPts val="0"/>
              </a:spcAft>
              <a:buClr>
                <a:schemeClr val="lt1"/>
              </a:buClr>
              <a:buSzPts val="1800"/>
              <a:buNone/>
              <a:defRPr sz="2400">
                <a:solidFill>
                  <a:schemeClr val="lt1"/>
                </a:solidFill>
              </a:defRPr>
            </a:lvl3pPr>
            <a:lvl4pPr marL="2438339" lvl="3" indent="-304792" algn="l" rtl="0">
              <a:lnSpc>
                <a:spcPct val="90000"/>
              </a:lnSpc>
              <a:spcBef>
                <a:spcPts val="533"/>
              </a:spcBef>
              <a:spcAft>
                <a:spcPts val="0"/>
              </a:spcAft>
              <a:buClr>
                <a:schemeClr val="lt1"/>
              </a:buClr>
              <a:buSzPts val="1800"/>
              <a:buNone/>
              <a:defRPr sz="2400">
                <a:solidFill>
                  <a:schemeClr val="lt1"/>
                </a:solidFill>
              </a:defRPr>
            </a:lvl4pPr>
            <a:lvl5pPr marL="3047924" lvl="4" indent="-304792" algn="l" rtl="0">
              <a:lnSpc>
                <a:spcPct val="90000"/>
              </a:lnSpc>
              <a:spcBef>
                <a:spcPts val="533"/>
              </a:spcBef>
              <a:spcAft>
                <a:spcPts val="0"/>
              </a:spcAft>
              <a:buClr>
                <a:schemeClr val="lt1"/>
              </a:buClr>
              <a:buSzPts val="1800"/>
              <a:buNone/>
              <a:defRPr sz="2400">
                <a:solidFill>
                  <a:schemeClr val="lt1"/>
                </a:solidFill>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989021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lank, Dark ">
  <p:cSld name="Blank, Dark ">
    <p:bg>
      <p:bgPr>
        <a:solidFill>
          <a:srgbClr val="664878"/>
        </a:solidFill>
        <a:effectLst/>
      </p:bgPr>
    </p:bg>
    <p:spTree>
      <p:nvGrpSpPr>
        <p:cNvPr id="1" name="Shape 209"/>
        <p:cNvGrpSpPr/>
        <p:nvPr/>
      </p:nvGrpSpPr>
      <p:grpSpPr>
        <a:xfrm>
          <a:off x="0" y="0"/>
          <a:ext cx="0" cy="0"/>
          <a:chOff x="0" y="0"/>
          <a:chExt cx="0" cy="0"/>
        </a:xfrm>
      </p:grpSpPr>
      <p:pic>
        <p:nvPicPr>
          <p:cNvPr id="210" name="Google Shape;210;p33"/>
          <p:cNvPicPr preferRelativeResize="0"/>
          <p:nvPr/>
        </p:nvPicPr>
        <p:blipFill rotWithShape="1">
          <a:blip r:embed="rId2">
            <a:alphaModFix/>
          </a:blip>
          <a:srcRect t="7166"/>
          <a:stretch/>
        </p:blipFill>
        <p:spPr>
          <a:xfrm>
            <a:off x="0" y="491201"/>
            <a:ext cx="12192000" cy="6366799"/>
          </a:xfrm>
          <a:prstGeom prst="rect">
            <a:avLst/>
          </a:prstGeom>
          <a:noFill/>
          <a:ln>
            <a:noFill/>
          </a:ln>
        </p:spPr>
      </p:pic>
      <p:sp>
        <p:nvSpPr>
          <p:cNvPr id="211" name="Google Shape;211;p33"/>
          <p:cNvSpPr txBox="1"/>
          <p:nvPr/>
        </p:nvSpPr>
        <p:spPr>
          <a:xfrm>
            <a:off x="115668" y="30652"/>
            <a:ext cx="3294400" cy="451302"/>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333" b="1" i="0" u="none" strike="noStrike" cap="none">
                <a:solidFill>
                  <a:schemeClr val="lt1"/>
                </a:solidFill>
                <a:latin typeface="Arial"/>
                <a:ea typeface="Arial"/>
                <a:cs typeface="Arial"/>
                <a:sym typeface="Arial"/>
              </a:rPr>
              <a:t>NASA Open-Source Science Initiative</a:t>
            </a:r>
            <a:endParaRPr sz="1333" b="1" i="0" u="none" strike="noStrike" cap="none">
              <a:solidFill>
                <a:schemeClr val="lt1"/>
              </a:solidFill>
              <a:latin typeface="Arial"/>
              <a:ea typeface="Arial"/>
              <a:cs typeface="Arial"/>
              <a:sym typeface="Arial"/>
            </a:endParaRPr>
          </a:p>
        </p:txBody>
      </p:sp>
      <p:pic>
        <p:nvPicPr>
          <p:cNvPr id="212" name="Google Shape;212;p33" descr="Circle with NASA in the middle&#10;" title="NASA logo"/>
          <p:cNvPicPr preferRelativeResize="0"/>
          <p:nvPr/>
        </p:nvPicPr>
        <p:blipFill rotWithShape="1">
          <a:blip r:embed="rId3">
            <a:alphaModFix/>
          </a:blip>
          <a:srcRect l="61575"/>
          <a:stretch/>
        </p:blipFill>
        <p:spPr>
          <a:xfrm>
            <a:off x="0" y="5645800"/>
            <a:ext cx="1109435" cy="1103469"/>
          </a:xfrm>
          <a:prstGeom prst="rect">
            <a:avLst/>
          </a:prstGeom>
          <a:noFill/>
          <a:ln>
            <a:noFill/>
          </a:ln>
        </p:spPr>
      </p:pic>
      <p:pic>
        <p:nvPicPr>
          <p:cNvPr id="213" name="Google Shape;213;p33"/>
          <p:cNvPicPr preferRelativeResize="0"/>
          <p:nvPr/>
        </p:nvPicPr>
        <p:blipFill rotWithShape="1">
          <a:blip r:embed="rId4">
            <a:alphaModFix/>
          </a:blip>
          <a:srcRect/>
          <a:stretch/>
        </p:blipFill>
        <p:spPr>
          <a:xfrm>
            <a:off x="-5" y="6665728"/>
            <a:ext cx="549433" cy="192267"/>
          </a:xfrm>
          <a:prstGeom prst="rect">
            <a:avLst/>
          </a:prstGeom>
          <a:noFill/>
          <a:ln>
            <a:noFill/>
          </a:ln>
        </p:spPr>
      </p:pic>
    </p:spTree>
    <p:extLst>
      <p:ext uri="{BB962C8B-B14F-4D97-AF65-F5344CB8AC3E}">
        <p14:creationId xmlns:p14="http://schemas.microsoft.com/office/powerpoint/2010/main" val="1374457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12A30-9A5B-4745-853C-CC881D6571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B11393-2956-49DB-9A58-8A9BA416BA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9B090D-7896-48BF-8430-89042E339FE8}"/>
              </a:ext>
            </a:extLst>
          </p:cNvPr>
          <p:cNvSpPr>
            <a:spLocks noGrp="1"/>
          </p:cNvSpPr>
          <p:nvPr>
            <p:ph type="dt" sz="half" idx="10"/>
          </p:nvPr>
        </p:nvSpPr>
        <p:spPr/>
        <p:txBody>
          <a:bodyPr/>
          <a:lstStyle/>
          <a:p>
            <a:fld id="{881F0DE3-5EEF-4615-A323-CF799234C154}" type="datetimeFigureOut">
              <a:rPr lang="en-US" smtClean="0"/>
              <a:t>11/8/23</a:t>
            </a:fld>
            <a:endParaRPr lang="en-US"/>
          </a:p>
        </p:txBody>
      </p:sp>
      <p:sp>
        <p:nvSpPr>
          <p:cNvPr id="5" name="Footer Placeholder 4">
            <a:extLst>
              <a:ext uri="{FF2B5EF4-FFF2-40B4-BE49-F238E27FC236}">
                <a16:creationId xmlns:a16="http://schemas.microsoft.com/office/drawing/2014/main" id="{3C611EF8-1718-4F2E-8CB9-D2B896CC5C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A2211A-29D5-4633-942C-CEA02CB3711A}"/>
              </a:ext>
            </a:extLst>
          </p:cNvPr>
          <p:cNvSpPr>
            <a:spLocks noGrp="1"/>
          </p:cNvSpPr>
          <p:nvPr>
            <p:ph type="sldNum" sz="quarter" idx="12"/>
          </p:nvPr>
        </p:nvSpPr>
        <p:spPr/>
        <p:txBody>
          <a:bodyPr/>
          <a:lstStyle/>
          <a:p>
            <a:fld id="{4E452239-06DB-4B8A-A22D-AD22F9B73200}" type="slidenum">
              <a:rPr lang="en-US" smtClean="0"/>
              <a:t>‹#›</a:t>
            </a:fld>
            <a:endParaRPr lang="en-US"/>
          </a:p>
        </p:txBody>
      </p:sp>
    </p:spTree>
    <p:extLst>
      <p:ext uri="{BB962C8B-B14F-4D97-AF65-F5344CB8AC3E}">
        <p14:creationId xmlns:p14="http://schemas.microsoft.com/office/powerpoint/2010/main" val="669376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34691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901938" y="1104144"/>
            <a:ext cx="6678105" cy="646331"/>
          </a:xfrm>
        </p:spPr>
        <p:txBody>
          <a:bodyPr>
            <a:spAutoFit/>
          </a:body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901939" y="2691788"/>
            <a:ext cx="6678104"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a:xfrm>
            <a:off x="93481" y="6422339"/>
            <a:ext cx="2743200" cy="365125"/>
          </a:xfrm>
        </p:spPr>
        <p:txBody>
          <a:bodyPr/>
          <a:lstStyle>
            <a:lvl1pPr>
              <a:defRPr>
                <a:solidFill>
                  <a:srgbClr val="8585BF"/>
                </a:solidFill>
              </a:defRPr>
            </a:lvl1pPr>
          </a:lstStyle>
          <a:p>
            <a:fld id="{DECC2AD0-9452-684A-9802-A7E12BA97DE7}" type="datetime1">
              <a:rPr lang="en-US" smtClean="0"/>
              <a:pPr/>
              <a:t>11/8/23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a:xfrm>
            <a:off x="4038600" y="6422339"/>
            <a:ext cx="4114800" cy="365125"/>
          </a:xfrm>
        </p:spPr>
        <p:txBody>
          <a:bodyPr/>
          <a:lstStyle>
            <a:lvl1pPr>
              <a:defRPr>
                <a:solidFill>
                  <a:srgbClr val="8585BF"/>
                </a:solidFill>
              </a:defRPr>
            </a:lvl1pPr>
          </a:lstStyle>
          <a:p>
            <a:endParaRPr lang="en-US"/>
          </a:p>
        </p:txBody>
      </p:sp>
    </p:spTree>
    <p:extLst>
      <p:ext uri="{BB962C8B-B14F-4D97-AF65-F5344CB8AC3E}">
        <p14:creationId xmlns:p14="http://schemas.microsoft.com/office/powerpoint/2010/main" val="74789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111EB8-0E51-A74F-B80B-B961FDC46851}"/>
              </a:ext>
            </a:extLst>
          </p:cNvPr>
          <p:cNvPicPr>
            <a:picLocks noChangeAspect="1"/>
          </p:cNvPicPr>
          <p:nvPr userDrawn="1"/>
        </p:nvPicPr>
        <p:blipFill>
          <a:blip r:embed="rId2"/>
          <a:stretch>
            <a:fillRect/>
          </a:stretch>
        </p:blipFill>
        <p:spPr>
          <a:xfrm>
            <a:off x="0" y="0"/>
            <a:ext cx="2895600" cy="6858000"/>
          </a:xfrm>
          <a:prstGeom prst="rect">
            <a:avLst/>
          </a:prstGeom>
        </p:spPr>
      </p:pic>
      <p:sp>
        <p:nvSpPr>
          <p:cNvPr id="18" name="Rectangle 17">
            <a:extLst>
              <a:ext uri="{FF2B5EF4-FFF2-40B4-BE49-F238E27FC236}">
                <a16:creationId xmlns:a16="http://schemas.microsoft.com/office/drawing/2014/main" id="{CE69C0A2-BCB9-104A-B5D0-25A86EE07CD5}"/>
              </a:ext>
            </a:extLst>
          </p:cNvPr>
          <p:cNvSpPr/>
          <p:nvPr userDrawn="1"/>
        </p:nvSpPr>
        <p:spPr>
          <a:xfrm>
            <a:off x="0" y="0"/>
            <a:ext cx="293624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5">
            <a:extLst>
              <a:ext uri="{FF2B5EF4-FFF2-40B4-BE49-F238E27FC236}">
                <a16:creationId xmlns:a16="http://schemas.microsoft.com/office/drawing/2014/main" id="{DE2DF47A-D431-2C41-B382-D818556703BB}"/>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8422" y="1104144"/>
            <a:ext cx="9025378" cy="646331"/>
          </a:xfr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8422" y="2214710"/>
            <a:ext cx="9251621"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a:xfrm>
            <a:off x="93481" y="6422339"/>
            <a:ext cx="2743200" cy="365125"/>
          </a:xfrm>
        </p:spPr>
        <p:txBody>
          <a:bodyPr/>
          <a:lstStyle>
            <a:lvl1pPr>
              <a:defRPr>
                <a:solidFill>
                  <a:srgbClr val="CDC0E7"/>
                </a:solidFill>
              </a:defRPr>
            </a:lvl1pPr>
          </a:lstStyle>
          <a:p>
            <a:fld id="{DECC2AD0-9452-684A-9802-A7E12BA97DE7}" type="datetime1">
              <a:rPr lang="en-US" smtClean="0"/>
              <a:pPr/>
              <a:t>11/8/23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a:xfrm>
            <a:off x="4038600" y="6422339"/>
            <a:ext cx="4114800" cy="365125"/>
          </a:xfrm>
        </p:spPr>
        <p:txBody>
          <a:bodyPr/>
          <a:lstStyle>
            <a:lvl1pPr>
              <a:defRPr>
                <a:solidFill>
                  <a:srgbClr val="8585BF"/>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a:xfrm>
            <a:off x="9355319" y="6422339"/>
            <a:ext cx="2743200" cy="365125"/>
          </a:xfrm>
          <a:prstGeom prst="rect">
            <a:avLst/>
          </a:prstGeom>
        </p:spPr>
        <p:txBody>
          <a:bodyPr/>
          <a:lstStyle>
            <a:lvl1pPr>
              <a:defRPr>
                <a:solidFill>
                  <a:srgbClr val="8585BF"/>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425691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D81CD01-AE49-BF47-B6E8-674B35146B68}"/>
              </a:ext>
            </a:extLst>
          </p:cNvPr>
          <p:cNvPicPr>
            <a:picLocks noChangeAspect="1"/>
          </p:cNvPicPr>
          <p:nvPr userDrawn="1"/>
        </p:nvPicPr>
        <p:blipFill>
          <a:blip r:embed="rId2"/>
          <a:stretch>
            <a:fillRect/>
          </a:stretch>
        </p:blipFill>
        <p:spPr>
          <a:xfrm>
            <a:off x="0" y="6137104"/>
            <a:ext cx="12192000" cy="720896"/>
          </a:xfrm>
          <a:prstGeom prst="rect">
            <a:avLst/>
          </a:prstGeom>
        </p:spPr>
      </p:pic>
      <p:pic>
        <p:nvPicPr>
          <p:cNvPr id="10" name="Picture 9">
            <a:extLst>
              <a:ext uri="{FF2B5EF4-FFF2-40B4-BE49-F238E27FC236}">
                <a16:creationId xmlns:a16="http://schemas.microsoft.com/office/drawing/2014/main" id="{73C4178F-FCCE-CA47-BF5F-9ACAB6729C2A}"/>
              </a:ext>
            </a:extLst>
          </p:cNvPr>
          <p:cNvPicPr>
            <a:picLocks noChangeAspect="1"/>
          </p:cNvPicPr>
          <p:nvPr userDrawn="1"/>
        </p:nvPicPr>
        <p:blipFill>
          <a:blip r:embed="rId3"/>
          <a:stretch>
            <a:fillRect/>
          </a:stretch>
        </p:blipFill>
        <p:spPr>
          <a:xfrm>
            <a:off x="0" y="0"/>
            <a:ext cx="12192000" cy="733544"/>
          </a:xfrm>
          <a:prstGeom prst="rect">
            <a:avLst/>
          </a:prstGeom>
        </p:spPr>
      </p:pic>
      <p:grpSp>
        <p:nvGrpSpPr>
          <p:cNvPr id="22" name="Group 21">
            <a:extLst>
              <a:ext uri="{FF2B5EF4-FFF2-40B4-BE49-F238E27FC236}">
                <a16:creationId xmlns:a16="http://schemas.microsoft.com/office/drawing/2014/main" id="{E1DA4793-59CD-924D-B99E-BA13E5F1C63F}"/>
              </a:ext>
            </a:extLst>
          </p:cNvPr>
          <p:cNvGrpSpPr/>
          <p:nvPr userDrawn="1"/>
        </p:nvGrpSpPr>
        <p:grpSpPr>
          <a:xfrm>
            <a:off x="517664" y="-19393"/>
            <a:ext cx="4628149" cy="6890327"/>
            <a:chOff x="3308351" y="2370138"/>
            <a:chExt cx="2760662" cy="4110037"/>
          </a:xfrm>
          <a:solidFill>
            <a:srgbClr val="A8A7E9"/>
          </a:solidFill>
        </p:grpSpPr>
        <p:sp>
          <p:nvSpPr>
            <p:cNvPr id="24" name="Freeform 10">
              <a:extLst>
                <a:ext uri="{FF2B5EF4-FFF2-40B4-BE49-F238E27FC236}">
                  <a16:creationId xmlns:a16="http://schemas.microsoft.com/office/drawing/2014/main" id="{6288511A-AFB5-AE42-A906-1D7D8B495AD5}"/>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1">
              <a:extLst>
                <a:ext uri="{FF2B5EF4-FFF2-40B4-BE49-F238E27FC236}">
                  <a16:creationId xmlns:a16="http://schemas.microsoft.com/office/drawing/2014/main" id="{D06503AC-A721-0146-90BF-0D2F429EF9EB}"/>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2">
              <a:extLst>
                <a:ext uri="{FF2B5EF4-FFF2-40B4-BE49-F238E27FC236}">
                  <a16:creationId xmlns:a16="http://schemas.microsoft.com/office/drawing/2014/main" id="{6450F601-2E71-9344-ABD9-B56089A06EB2}"/>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6" name="Rectangle 15">
            <a:extLst>
              <a:ext uri="{FF2B5EF4-FFF2-40B4-BE49-F238E27FC236}">
                <a16:creationId xmlns:a16="http://schemas.microsoft.com/office/drawing/2014/main" id="{C333E94B-287E-6E40-AD4A-9C4FE1221F15}"/>
              </a:ext>
            </a:extLst>
          </p:cNvPr>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E1F8DF3-0369-8E4D-AEFC-8406A9BA40EC}"/>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60120" y="1104144"/>
            <a:ext cx="10393680" cy="646331"/>
          </a:xfr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1005840" y="2271860"/>
            <a:ext cx="10619923"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CDC0E7"/>
                </a:solidFill>
              </a:defRPr>
            </a:lvl1pPr>
          </a:lstStyle>
          <a:p>
            <a:fld id="{DECC2AD0-9452-684A-9802-A7E12BA97DE7}" type="datetime1">
              <a:rPr lang="en-US" smtClean="0"/>
              <a:pPr/>
              <a:t>11/8/23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a:xfrm>
            <a:off x="4038600" y="6422610"/>
            <a:ext cx="4114800" cy="365125"/>
          </a:xfrm>
        </p:spPr>
        <p:txBody>
          <a:bodyPr/>
          <a:lstStyle>
            <a:lvl1pPr>
              <a:defRPr>
                <a:solidFill>
                  <a:srgbClr val="CDC0E7"/>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a:xfrm>
            <a:off x="9355319" y="6422339"/>
            <a:ext cx="2743200" cy="365125"/>
          </a:xfrm>
          <a:prstGeom prst="rect">
            <a:avLst/>
          </a:prstGeom>
        </p:spPr>
        <p:txBody>
          <a:bodyPr/>
          <a:lstStyle>
            <a:lvl1pPr>
              <a:defRPr>
                <a:solidFill>
                  <a:srgbClr val="CDC0E7"/>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156071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4017A0C-CD5B-F444-808E-4E3D07D8AF6E}"/>
              </a:ext>
            </a:extLst>
          </p:cNvPr>
          <p:cNvPicPr>
            <a:picLocks noChangeAspect="1"/>
          </p:cNvPicPr>
          <p:nvPr userDrawn="1"/>
        </p:nvPicPr>
        <p:blipFill>
          <a:blip r:embed="rId2"/>
          <a:stretch>
            <a:fillRect/>
          </a:stretch>
        </p:blipFill>
        <p:spPr>
          <a:xfrm>
            <a:off x="0" y="6137104"/>
            <a:ext cx="12192000" cy="720896"/>
          </a:xfrm>
          <a:prstGeom prst="rect">
            <a:avLst/>
          </a:prstGeom>
        </p:spPr>
      </p:pic>
      <p:pic>
        <p:nvPicPr>
          <p:cNvPr id="14" name="Picture 13">
            <a:extLst>
              <a:ext uri="{FF2B5EF4-FFF2-40B4-BE49-F238E27FC236}">
                <a16:creationId xmlns:a16="http://schemas.microsoft.com/office/drawing/2014/main" id="{06D95C40-D3A4-3641-836B-160DE442268B}"/>
              </a:ext>
            </a:extLst>
          </p:cNvPr>
          <p:cNvPicPr>
            <a:picLocks noChangeAspect="1"/>
          </p:cNvPicPr>
          <p:nvPr userDrawn="1"/>
        </p:nvPicPr>
        <p:blipFill>
          <a:blip r:embed="rId3"/>
          <a:stretch>
            <a:fillRect/>
          </a:stretch>
        </p:blipFill>
        <p:spPr>
          <a:xfrm>
            <a:off x="0" y="0"/>
            <a:ext cx="12192000" cy="733544"/>
          </a:xfrm>
          <a:prstGeom prst="rect">
            <a:avLst/>
          </a:prstGeom>
        </p:spPr>
      </p:pic>
      <p:grpSp>
        <p:nvGrpSpPr>
          <p:cNvPr id="28" name="Group 27">
            <a:extLst>
              <a:ext uri="{FF2B5EF4-FFF2-40B4-BE49-F238E27FC236}">
                <a16:creationId xmlns:a16="http://schemas.microsoft.com/office/drawing/2014/main" id="{6ECA2E14-CB7A-0B40-A397-1E7C34451DA0}"/>
              </a:ext>
            </a:extLst>
          </p:cNvPr>
          <p:cNvGrpSpPr/>
          <p:nvPr userDrawn="1"/>
        </p:nvGrpSpPr>
        <p:grpSpPr>
          <a:xfrm>
            <a:off x="517664" y="-19393"/>
            <a:ext cx="4628149" cy="6890327"/>
            <a:chOff x="3308351" y="2370138"/>
            <a:chExt cx="2760662" cy="4110037"/>
          </a:xfrm>
          <a:solidFill>
            <a:srgbClr val="A8A7E9"/>
          </a:solidFill>
        </p:grpSpPr>
        <p:sp>
          <p:nvSpPr>
            <p:cNvPr id="29" name="Freeform 10">
              <a:extLst>
                <a:ext uri="{FF2B5EF4-FFF2-40B4-BE49-F238E27FC236}">
                  <a16:creationId xmlns:a16="http://schemas.microsoft.com/office/drawing/2014/main" id="{3EBAFA8C-C175-E442-ABF7-F9ADC04C16F0}"/>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1">
              <a:extLst>
                <a:ext uri="{FF2B5EF4-FFF2-40B4-BE49-F238E27FC236}">
                  <a16:creationId xmlns:a16="http://schemas.microsoft.com/office/drawing/2014/main" id="{55D0530A-204C-E147-81D7-19ED52EBA55D}"/>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2">
              <a:extLst>
                <a:ext uri="{FF2B5EF4-FFF2-40B4-BE49-F238E27FC236}">
                  <a16:creationId xmlns:a16="http://schemas.microsoft.com/office/drawing/2014/main" id="{829EF45C-59AE-6747-AE7E-D3311D4F547B}"/>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 name="Rectangle 14">
            <a:extLst>
              <a:ext uri="{FF2B5EF4-FFF2-40B4-BE49-F238E27FC236}">
                <a16:creationId xmlns:a16="http://schemas.microsoft.com/office/drawing/2014/main" id="{E87A5B31-DD24-6F4F-861E-6302DC75C5CC}"/>
              </a:ext>
            </a:extLst>
          </p:cNvPr>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75AC543-63F5-3C43-ABE7-8B72C9E6ECD1}"/>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10985" y="827146"/>
            <a:ext cx="6169058" cy="1200329"/>
          </a:xfr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10986" y="2751423"/>
            <a:ext cx="6169057"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CDC0E7"/>
                </a:solidFill>
              </a:defRPr>
            </a:lvl1pPr>
          </a:lstStyle>
          <a:p>
            <a:fld id="{DECC2AD0-9452-684A-9802-A7E12BA97DE7}" type="datetime1">
              <a:rPr lang="en-US" smtClean="0"/>
              <a:pPr/>
              <a:t>11/8/23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CDC0E7"/>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a:xfrm>
            <a:off x="9355319" y="6422339"/>
            <a:ext cx="2743200" cy="365125"/>
          </a:xfrm>
          <a:prstGeom prst="rect">
            <a:avLst/>
          </a:prstGeom>
        </p:spPr>
        <p:txBody>
          <a:bodyPr/>
          <a:lstStyle>
            <a:lvl1pPr>
              <a:defRPr>
                <a:solidFill>
                  <a:srgbClr val="CDC0E7"/>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414786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059AE55-AD40-9C46-8BFA-31E22994A6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E1680543-65F1-2544-9982-76F2CA2B0DBD}"/>
              </a:ext>
            </a:extLst>
          </p:cNvPr>
          <p:cNvSpPr/>
          <p:nvPr userDrawn="1"/>
        </p:nvSpPr>
        <p:spPr>
          <a:xfrm>
            <a:off x="0" y="2621282"/>
            <a:ext cx="12192000" cy="1713654"/>
          </a:xfrm>
          <a:prstGeom prst="rect">
            <a:avLst/>
          </a:prstGeom>
          <a:gradFill flip="none" rotWithShape="1">
            <a:gsLst>
              <a:gs pos="100000">
                <a:srgbClr val="8585BF"/>
              </a:gs>
              <a:gs pos="84000">
                <a:srgbClr val="B5B6FF"/>
              </a:gs>
              <a:gs pos="53000">
                <a:srgbClr val="B5B6FF"/>
              </a:gs>
              <a:gs pos="15000">
                <a:srgbClr val="B5B6FF"/>
              </a:gs>
              <a:gs pos="0">
                <a:srgbClr val="8585BF"/>
              </a:gs>
            </a:gsLst>
            <a:lin ang="0" scaled="1"/>
            <a:tileRect/>
          </a:gradFill>
          <a:ln>
            <a:noFill/>
          </a:ln>
          <a:effectLst>
            <a:outerShdw blurRad="63500" sx="102000" sy="1020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8BE70F-03DA-4747-9669-09C46A6A9974}"/>
              </a:ext>
            </a:extLst>
          </p:cNvPr>
          <p:cNvSpPr>
            <a:spLocks noGrp="1"/>
          </p:cNvSpPr>
          <p:nvPr>
            <p:ph type="title"/>
          </p:nvPr>
        </p:nvSpPr>
        <p:spPr>
          <a:xfrm>
            <a:off x="831850" y="3180594"/>
            <a:ext cx="10515600" cy="646331"/>
          </a:xfrm>
        </p:spPr>
        <p:txBody>
          <a:bodyPr anchor="ctr">
            <a:spAutoFit/>
          </a:bodyPr>
          <a:lstStyle>
            <a:lvl1pPr algn="ctr">
              <a:defRPr sz="4000">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7C402EFE-7EAA-2042-BFD5-33177FA652C4}"/>
              </a:ext>
            </a:extLst>
          </p:cNvPr>
          <p:cNvSpPr>
            <a:spLocks noGrp="1"/>
          </p:cNvSpPr>
          <p:nvPr>
            <p:ph type="dt" sz="half" idx="10"/>
          </p:nvPr>
        </p:nvSpPr>
        <p:spPr/>
        <p:txBody>
          <a:bodyPr/>
          <a:lstStyle>
            <a:lvl1pPr>
              <a:defRPr>
                <a:solidFill>
                  <a:srgbClr val="CDC0E7"/>
                </a:solidFill>
              </a:defRPr>
            </a:lvl1pPr>
          </a:lstStyle>
          <a:p>
            <a:fld id="{88685A74-EB09-424A-AA9B-5418F2407945}" type="datetime1">
              <a:rPr lang="en-US" smtClean="0"/>
              <a:pPr/>
              <a:t>11/8/23</a:t>
            </a:fld>
            <a:endParaRPr lang="en-US"/>
          </a:p>
        </p:txBody>
      </p:sp>
      <p:sp>
        <p:nvSpPr>
          <p:cNvPr id="5" name="Footer Placeholder 4">
            <a:extLst>
              <a:ext uri="{FF2B5EF4-FFF2-40B4-BE49-F238E27FC236}">
                <a16:creationId xmlns:a16="http://schemas.microsoft.com/office/drawing/2014/main" id="{00B1DCC9-6755-1C41-A923-BB12EA8B5015}"/>
              </a:ext>
            </a:extLst>
          </p:cNvPr>
          <p:cNvSpPr>
            <a:spLocks noGrp="1"/>
          </p:cNvSpPr>
          <p:nvPr>
            <p:ph type="ftr" sz="quarter" idx="11"/>
          </p:nvPr>
        </p:nvSpPr>
        <p:spPr/>
        <p:txBody>
          <a:bodyPr/>
          <a:lstStyle>
            <a:lvl1pPr>
              <a:defRPr>
                <a:solidFill>
                  <a:srgbClr val="CDC0E7"/>
                </a:solidFill>
              </a:defRPr>
            </a:lvl1pPr>
          </a:lstStyle>
          <a:p>
            <a:endParaRPr lang="en-US"/>
          </a:p>
        </p:txBody>
      </p:sp>
      <p:sp>
        <p:nvSpPr>
          <p:cNvPr id="6" name="Slide Number Placeholder 5">
            <a:extLst>
              <a:ext uri="{FF2B5EF4-FFF2-40B4-BE49-F238E27FC236}">
                <a16:creationId xmlns:a16="http://schemas.microsoft.com/office/drawing/2014/main" id="{9BBFB372-536E-3149-8638-387946DFE556}"/>
              </a:ext>
            </a:extLst>
          </p:cNvPr>
          <p:cNvSpPr>
            <a:spLocks noGrp="1"/>
          </p:cNvSpPr>
          <p:nvPr>
            <p:ph type="sldNum" sz="quarter" idx="12"/>
          </p:nvPr>
        </p:nvSpPr>
        <p:spPr>
          <a:xfrm>
            <a:off x="9355319" y="6422339"/>
            <a:ext cx="2743200" cy="365125"/>
          </a:xfrm>
          <a:prstGeom prst="rect">
            <a:avLst/>
          </a:prstGeom>
        </p:spPr>
        <p:txBody>
          <a:bodyPr/>
          <a:lstStyle>
            <a:lvl1pPr>
              <a:defRPr>
                <a:solidFill>
                  <a:srgbClr val="CDC0E7"/>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53033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B653-13F7-2542-8EE2-E909339391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5C621A-F72C-144B-A0BE-6B1E2CBE1A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B63F2F3-1511-2942-895C-679AA3AAFFA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7D5D2A-69A5-F545-A96E-9C6E34036D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CC11A84-14CC-7441-BFAB-6E2358C056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DBE683-10D6-5E4C-A14B-401DDDE8973F}"/>
              </a:ext>
            </a:extLst>
          </p:cNvPr>
          <p:cNvSpPr>
            <a:spLocks noGrp="1"/>
          </p:cNvSpPr>
          <p:nvPr>
            <p:ph type="dt" sz="half" idx="10"/>
          </p:nvPr>
        </p:nvSpPr>
        <p:spPr/>
        <p:txBody>
          <a:bodyPr/>
          <a:lstStyle>
            <a:lvl1pPr>
              <a:defRPr>
                <a:solidFill>
                  <a:srgbClr val="8585BF"/>
                </a:solidFill>
              </a:defRPr>
            </a:lvl1pPr>
          </a:lstStyle>
          <a:p>
            <a:fld id="{76E2022B-032F-C245-A6C4-D8EDEE3CD65C}" type="datetime1">
              <a:rPr lang="en-US" smtClean="0"/>
              <a:pPr/>
              <a:t>11/8/23</a:t>
            </a:fld>
            <a:endParaRPr lang="en-US"/>
          </a:p>
        </p:txBody>
      </p:sp>
      <p:sp>
        <p:nvSpPr>
          <p:cNvPr id="8" name="Footer Placeholder 7">
            <a:extLst>
              <a:ext uri="{FF2B5EF4-FFF2-40B4-BE49-F238E27FC236}">
                <a16:creationId xmlns:a16="http://schemas.microsoft.com/office/drawing/2014/main" id="{B084E5D5-8292-8443-8912-01DF310377E4}"/>
              </a:ext>
            </a:extLst>
          </p:cNvPr>
          <p:cNvSpPr>
            <a:spLocks noGrp="1"/>
          </p:cNvSpPr>
          <p:nvPr>
            <p:ph type="ftr" sz="quarter" idx="11"/>
          </p:nvPr>
        </p:nvSpPr>
        <p:spPr/>
        <p:txBody>
          <a:bodyPr/>
          <a:lstStyle>
            <a:lvl1pPr>
              <a:defRPr>
                <a:solidFill>
                  <a:srgbClr val="8585BF"/>
                </a:solidFill>
              </a:defRPr>
            </a:lvl1pPr>
          </a:lstStyle>
          <a:p>
            <a:endParaRPr lang="en-US"/>
          </a:p>
        </p:txBody>
      </p:sp>
      <p:sp>
        <p:nvSpPr>
          <p:cNvPr id="9" name="Slide Number Placeholder 8">
            <a:extLst>
              <a:ext uri="{FF2B5EF4-FFF2-40B4-BE49-F238E27FC236}">
                <a16:creationId xmlns:a16="http://schemas.microsoft.com/office/drawing/2014/main" id="{254F0886-7F3E-C54F-B264-98655F014541}"/>
              </a:ext>
            </a:extLst>
          </p:cNvPr>
          <p:cNvSpPr>
            <a:spLocks noGrp="1"/>
          </p:cNvSpPr>
          <p:nvPr>
            <p:ph type="sldNum" sz="quarter" idx="12"/>
          </p:nvPr>
        </p:nvSpPr>
        <p:spPr>
          <a:xfrm>
            <a:off x="9355319" y="6422339"/>
            <a:ext cx="2743200" cy="365125"/>
          </a:xfrm>
          <a:prstGeom prst="rect">
            <a:avLst/>
          </a:prstGeom>
        </p:spPr>
        <p:txBody>
          <a:bodyPr/>
          <a:lstStyle>
            <a:lvl1pPr>
              <a:defRPr>
                <a:solidFill>
                  <a:srgbClr val="8585BF"/>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256125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519EC-0943-2646-9830-3E9E4D8F0C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8585BF"/>
                </a:solidFill>
              </a:defRPr>
            </a:lvl1pPr>
          </a:lstStyle>
          <a:p>
            <a:fld id="{89992BE1-4848-D943-B519-7D7229562BFA}" type="datetime1">
              <a:rPr lang="en-US" smtClean="0"/>
              <a:pPr/>
              <a:t>11/8/23</a:t>
            </a:fld>
            <a:endParaRPr lang="en-US"/>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a:xfrm>
            <a:off x="9355319" y="6422339"/>
            <a:ext cx="2743200" cy="365125"/>
          </a:xfrm>
          <a:prstGeom prst="rect">
            <a:avLst/>
          </a:prstGeom>
        </p:spPr>
        <p:txBody>
          <a:bodyPr/>
          <a:lstStyle>
            <a:lvl1pPr>
              <a:defRPr>
                <a:solidFill>
                  <a:srgbClr val="8FB7EC"/>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140066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C3CEEA0-AB4E-1E41-AF6A-20ED08B89FF2}"/>
              </a:ext>
            </a:extLst>
          </p:cNvPr>
          <p:cNvSpPr/>
          <p:nvPr userDrawn="1"/>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026E2216-3720-8E47-ABAB-D4DA0AD31A71}"/>
              </a:ext>
            </a:extLst>
          </p:cNvPr>
          <p:cNvSpPr>
            <a:spLocks noGrp="1"/>
          </p:cNvSpPr>
          <p:nvPr>
            <p:ph type="dt" sz="half" idx="10"/>
          </p:nvPr>
        </p:nvSpPr>
        <p:spPr/>
        <p:txBody>
          <a:bodyPr/>
          <a:lstStyle>
            <a:lvl1pPr>
              <a:defRPr>
                <a:solidFill>
                  <a:srgbClr val="CDC0E7"/>
                </a:solidFill>
              </a:defRPr>
            </a:lvl1pPr>
          </a:lstStyle>
          <a:p>
            <a:fld id="{299D4562-C5B8-CB44-9474-120177024E1C}" type="datetime1">
              <a:rPr lang="en-US" smtClean="0"/>
              <a:pPr/>
              <a:t>11/8/23</a:t>
            </a:fld>
            <a:endParaRPr lang="en-US"/>
          </a:p>
        </p:txBody>
      </p:sp>
      <p:sp>
        <p:nvSpPr>
          <p:cNvPr id="3" name="Footer Placeholder 2">
            <a:extLst>
              <a:ext uri="{FF2B5EF4-FFF2-40B4-BE49-F238E27FC236}">
                <a16:creationId xmlns:a16="http://schemas.microsoft.com/office/drawing/2014/main" id="{A9149C90-3E7A-C84E-97A5-ACBD2680BED6}"/>
              </a:ext>
            </a:extLst>
          </p:cNvPr>
          <p:cNvSpPr>
            <a:spLocks noGrp="1"/>
          </p:cNvSpPr>
          <p:nvPr>
            <p:ph type="ftr" sz="quarter" idx="11"/>
          </p:nvPr>
        </p:nvSpPr>
        <p:spPr/>
        <p:txBody>
          <a:bodyPr/>
          <a:lstStyle>
            <a:lvl1pPr>
              <a:defRPr>
                <a:solidFill>
                  <a:srgbClr val="CDC0E7"/>
                </a:solidFill>
              </a:defRPr>
            </a:lvl1pPr>
          </a:lstStyle>
          <a:p>
            <a:endParaRPr lang="en-US"/>
          </a:p>
        </p:txBody>
      </p:sp>
      <p:sp>
        <p:nvSpPr>
          <p:cNvPr id="4" name="Slide Number Placeholder 3">
            <a:extLst>
              <a:ext uri="{FF2B5EF4-FFF2-40B4-BE49-F238E27FC236}">
                <a16:creationId xmlns:a16="http://schemas.microsoft.com/office/drawing/2014/main" id="{CC8D531E-1E27-6C49-9FDC-6C0DD877CABF}"/>
              </a:ext>
            </a:extLst>
          </p:cNvPr>
          <p:cNvSpPr>
            <a:spLocks noGrp="1"/>
          </p:cNvSpPr>
          <p:nvPr>
            <p:ph type="sldNum" sz="quarter" idx="12"/>
          </p:nvPr>
        </p:nvSpPr>
        <p:spPr>
          <a:xfrm>
            <a:off x="9355319" y="6422339"/>
            <a:ext cx="2743200" cy="365125"/>
          </a:xfrm>
          <a:prstGeom prst="rect">
            <a:avLst/>
          </a:prstGeom>
        </p:spPr>
        <p:txBody>
          <a:bodyPr/>
          <a:lstStyle>
            <a:lvl1pPr>
              <a:defRPr>
                <a:solidFill>
                  <a:srgbClr val="CDC0E7"/>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323750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3014D41-C45D-864E-B9E7-209DAE73419A}"/>
              </a:ext>
            </a:extLst>
          </p:cNvPr>
          <p:cNvPicPr>
            <a:picLocks noChangeAspect="1"/>
          </p:cNvPicPr>
          <p:nvPr userDrawn="1"/>
        </p:nvPicPr>
        <p:blipFill>
          <a:blip r:embed="rId19"/>
          <a:stretch>
            <a:fillRect/>
          </a:stretch>
        </p:blipFill>
        <p:spPr>
          <a:xfrm>
            <a:off x="0" y="0"/>
            <a:ext cx="5181600" cy="6858000"/>
          </a:xfrm>
          <a:prstGeom prst="rect">
            <a:avLst/>
          </a:prstGeom>
        </p:spPr>
      </p:pic>
      <p:sp>
        <p:nvSpPr>
          <p:cNvPr id="18" name="Rectangle 17">
            <a:extLst>
              <a:ext uri="{FF2B5EF4-FFF2-40B4-BE49-F238E27FC236}">
                <a16:creationId xmlns:a16="http://schemas.microsoft.com/office/drawing/2014/main" id="{AA5892A3-6598-9946-BFAB-2669F7042AF7}"/>
              </a:ext>
            </a:extLst>
          </p:cNvPr>
          <p:cNvSpPr/>
          <p:nvPr userDrawn="1"/>
        </p:nvSpPr>
        <p:spPr>
          <a:xfrm>
            <a:off x="0" y="0"/>
            <a:ext cx="5185458"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9">
            <a:extLst>
              <a:ext uri="{FF2B5EF4-FFF2-40B4-BE49-F238E27FC236}">
                <a16:creationId xmlns:a16="http://schemas.microsoft.com/office/drawing/2014/main" id="{A39346B6-6331-E24C-B042-35D45FE6E628}"/>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CDC0E7"/>
              </a:gs>
              <a:gs pos="0">
                <a:schemeClr val="bg1"/>
              </a:gs>
            </a:gsLst>
            <a:lin ang="5400000" scaled="1"/>
          </a:gradFill>
          <a:ln>
            <a:noFill/>
          </a:ln>
        </p:spPr>
        <p:txBody>
          <a:bodyPr vert="horz" wrap="square" lIns="91440" tIns="45720" rIns="91440" bIns="45720" numCol="1" anchor="t" anchorCtr="0" compatLnSpc="1">
            <a:prstTxWarp prst="textNoShape">
              <a:avLst/>
            </a:prstTxWarp>
          </a:bodyPr>
          <a:lstStyle/>
          <a:p>
            <a:endParaRPr lang="en-US">
              <a:solidFill>
                <a:srgbClr val="B5B6FF"/>
              </a:solidFill>
            </a:endParaRPr>
          </a:p>
        </p:txBody>
      </p:sp>
      <p:sp>
        <p:nvSpPr>
          <p:cNvPr id="20" name="Freeform 10">
            <a:extLst>
              <a:ext uri="{FF2B5EF4-FFF2-40B4-BE49-F238E27FC236}">
                <a16:creationId xmlns:a16="http://schemas.microsoft.com/office/drawing/2014/main" id="{DBD1FB51-2DD7-6D45-B41F-6F9CF070D72A}"/>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7000">
                <a:srgbClr val="EDE2FF"/>
              </a:gs>
              <a:gs pos="80000">
                <a:srgbClr val="F2F7FA"/>
              </a:gs>
              <a:gs pos="65000">
                <a:schemeClr val="bg1"/>
              </a:gs>
            </a:gsLst>
            <a:path path="circle">
              <a:fillToRect l="100000" b="100000"/>
            </a:path>
            <a:tileRect t="-100000" r="-100000"/>
          </a:gra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Placeholder 1">
            <a:extLst>
              <a:ext uri="{FF2B5EF4-FFF2-40B4-BE49-F238E27FC236}">
                <a16:creationId xmlns:a16="http://schemas.microsoft.com/office/drawing/2014/main" id="{8C6A3198-B9B2-E544-8BCC-5966A77B5813}"/>
              </a:ext>
            </a:extLst>
          </p:cNvPr>
          <p:cNvSpPr>
            <a:spLocks noGrp="1"/>
          </p:cNvSpPr>
          <p:nvPr>
            <p:ph type="title"/>
          </p:nvPr>
        </p:nvSpPr>
        <p:spPr>
          <a:xfrm>
            <a:off x="4901938" y="1104144"/>
            <a:ext cx="6816649" cy="646331"/>
          </a:xfrm>
          <a:prstGeom prst="rect">
            <a:avLst/>
          </a:prstGeom>
        </p:spPr>
        <p:txBody>
          <a:bodyPr vert="horz" lIns="91440" tIns="45720" rIns="91440" bIns="45720" rtlCol="0" anchor="ctr">
            <a:spAutoFit/>
          </a:bodyPr>
          <a:lstStyle/>
          <a:p>
            <a:r>
              <a:rPr lang="en-US"/>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p:ph type="body" idx="1"/>
          </p:nvPr>
        </p:nvSpPr>
        <p:spPr>
          <a:xfrm>
            <a:off x="4901939" y="2214710"/>
            <a:ext cx="6678104" cy="369332"/>
          </a:xfrm>
          <a:prstGeom prst="rect">
            <a:avLst/>
          </a:prstGeom>
        </p:spPr>
        <p:txBody>
          <a:bodyPr vert="horz" lIns="91440" tIns="45720" rIns="91440" bIns="45720" rtlCol="0">
            <a:spAutoFit/>
          </a:bodyPr>
          <a:lstStyle/>
          <a:p>
            <a:pPr lvl="0"/>
            <a:r>
              <a:rPr lang="en-US"/>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p:ph type="dt" sz="half" idx="2"/>
          </p:nvPr>
        </p:nvSpPr>
        <p:spPr>
          <a:xfrm>
            <a:off x="93481" y="6424167"/>
            <a:ext cx="2743200" cy="365125"/>
          </a:xfrm>
          <a:prstGeom prst="rect">
            <a:avLst/>
          </a:prstGeom>
        </p:spPr>
        <p:txBody>
          <a:bodyPr vert="horz" lIns="91440" tIns="45720" rIns="91440" bIns="45720" rtlCol="0" anchor="ctr"/>
          <a:lstStyle>
            <a:lvl1pPr algn="l">
              <a:defRPr sz="1000">
                <a:solidFill>
                  <a:srgbClr val="8585BF"/>
                </a:solidFill>
                <a:latin typeface="Arial" panose="020B0604020202020204" pitchFamily="34" charset="0"/>
                <a:cs typeface="Arial" panose="020B0604020202020204" pitchFamily="34" charset="0"/>
              </a:defRPr>
            </a:lvl1pPr>
          </a:lstStyle>
          <a:p>
            <a:fld id="{FE265B34-5576-8945-9C09-BFD5396E40FC}" type="datetime1">
              <a:rPr lang="en-US" smtClean="0"/>
              <a:pPr/>
              <a:t>11/8/23</a:t>
            </a:fld>
            <a:endParaRPr lang="en-US"/>
          </a:p>
        </p:txBody>
      </p:sp>
      <p:sp>
        <p:nvSpPr>
          <p:cNvPr id="5" name="Footer Placeholder 4">
            <a:extLst>
              <a:ext uri="{FF2B5EF4-FFF2-40B4-BE49-F238E27FC236}">
                <a16:creationId xmlns:a16="http://schemas.microsoft.com/office/drawing/2014/main" id="{8D0AE939-C78E-1049-B462-9DFD518C34A5}"/>
              </a:ext>
            </a:extLst>
          </p:cNvPr>
          <p:cNvSpPr>
            <a:spLocks noGrp="1"/>
          </p:cNvSpPr>
          <p:nvPr>
            <p:ph type="ftr" sz="quarter" idx="3"/>
          </p:nvPr>
        </p:nvSpPr>
        <p:spPr>
          <a:xfrm>
            <a:off x="4038600" y="6424167"/>
            <a:ext cx="4114800" cy="365125"/>
          </a:xfrm>
          <a:prstGeom prst="rect">
            <a:avLst/>
          </a:prstGeom>
        </p:spPr>
        <p:txBody>
          <a:bodyPr vert="horz" lIns="91440" tIns="45720" rIns="91440" bIns="45720" rtlCol="0" anchor="ctr"/>
          <a:lstStyle>
            <a:lvl1pPr algn="ctr">
              <a:defRPr sz="1000">
                <a:solidFill>
                  <a:srgbClr val="8585BF"/>
                </a:solidFill>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CD36FBD5-8711-FF4C-80EC-9608CF61C43C}"/>
              </a:ext>
            </a:extLst>
          </p:cNvPr>
          <p:cNvSpPr>
            <a:spLocks noGrp="1"/>
          </p:cNvSpPr>
          <p:nvPr>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8585BF"/>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245827067"/>
      </p:ext>
    </p:extLst>
  </p:cSld>
  <p:clrMap bg1="lt1" tx1="dk1" bg2="lt2" tx2="dk2" accent1="accent1" accent2="accent2" accent3="accent3" accent4="accent4" accent5="accent5" accent6="accent6" hlink="hlink" folHlink="folHlink"/>
  <p:sldLayoutIdLst>
    <p:sldLayoutId id="2147483665" r:id="rId1"/>
    <p:sldLayoutId id="2147483650" r:id="rId2"/>
    <p:sldLayoutId id="2147483660" r:id="rId3"/>
    <p:sldLayoutId id="2147483662" r:id="rId4"/>
    <p:sldLayoutId id="2147483663" r:id="rId5"/>
    <p:sldLayoutId id="2147483651" r:id="rId6"/>
    <p:sldLayoutId id="2147483653" r:id="rId7"/>
    <p:sldLayoutId id="2147483654" r:id="rId8"/>
    <p:sldLayoutId id="2147483655" r:id="rId9"/>
    <p:sldLayoutId id="2147483656" r:id="rId10"/>
    <p:sldLayoutId id="2147483657" r:id="rId11"/>
    <p:sldLayoutId id="2147483658" r:id="rId12"/>
    <p:sldLayoutId id="2147483659" r:id="rId13"/>
    <p:sldLayoutId id="2147483666" r:id="rId14"/>
    <p:sldLayoutId id="2147483667" r:id="rId15"/>
    <p:sldLayoutId id="2147483668" r:id="rId16"/>
    <p:sldLayoutId id="214748366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github.com/nasa/ROSES-Compliance-Checking-Tools/blob/main/README.md"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Rhttps:/science.nasa.gov/researchers/volunteer-review-panels" TargetMode="External"/></Relationships>
</file>

<file path=ppt/slides/_rels/slide19.xml.rels><?xml version="1.0" encoding="UTF-8" standalone="yes"?>
<Relationships xmlns="http://schemas.openxmlformats.org/package/2006/relationships"><Relationship Id="rId2" Type="http://schemas.openxmlformats.org/officeDocument/2006/relationships/hyperlink" Target="https://nspires.nasaprs.com/external/solicitations/summary.do?solId=%7b805EEF3B-DC64-A447-3EAD-66D23A9501EE%7d&amp;path=&amp;method=init"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hyperlink" Target="https://nspires.nasaprs.com/external/solicitations/summary.do?solId=%7bD6077002-CFAA-75A8-2801-89B66032541D%7d&amp;path=&amp;method=init"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hyperlink" Target="https://bit.ly/TOPSSignUp?r=qr" TargetMode="External"/><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1.jpeg"/><Relationship Id="rId5" Type="http://schemas.openxmlformats.org/officeDocument/2006/relationships/image" Target="../media/image1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science.nasa.gov/researchers/science-data/science-information-policy:~:text=Scientific%20Information%20Policy%20Frequently%20Asked%20Questions%20(FAQs)" TargetMode="External"/><Relationship Id="rId7" Type="http://schemas.openxmlformats.org/officeDocument/2006/relationships/hyperlink" Target="https://science.nasa.gov/researchers/science-data/science-information-policy"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hyperlink" Target="https://smd-cms.nasa.gov/wp-content/uploads/2023/08/smd-open-source-science-guidance-v2-20230407.pdf" TargetMode="External"/><Relationship Id="rId5" Type="http://schemas.openxmlformats.org/officeDocument/2006/relationships/hyperlink" Target="https://github.com/nasa/smd-open-science-guidelines" TargetMode="External"/><Relationship Id="rId4" Type="http://schemas.openxmlformats.org/officeDocument/2006/relationships/hyperlink" Target="https://science.nasa.gov/researchers/sara/faqs/OSDMP"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moonlidar.com/"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hyperlink" Target="https://gcc02.safelinks.protection.outlook.com/?url=https%3A%2F%2Feptium.us21.list-manage.com%2Ftrack%2Fclick%3Fu%3Dcc7812b98ed3848ed76d55123%26id%3D0b0706311d%26e%3Dbba4584d71&amp;data=05%7C01%7Crobin.l.fergason%40nasa.gov%7C8dde22f5edf64d203eb608dbda45505e%7C7005d45845be48ae8140d43da96dd17b%7C0%7C0%7C638343763464208746%7CUnknown%7CTWFpbGZsb3d8eyJWIjoiMC4wLjAwMDAiLCJQIjoiV2luMzIiLCJBTiI6Ik1haWwiLCJXVCI6Mn0%3D%7C3000%7C%7C%7C&amp;sdata=B6m6QvJR2ssqvIfIJwpF3WVhkN47bi2TH%2Fqw7OhUpYg%3D&amp;reserved=0" TargetMode="External"/><Relationship Id="rId5" Type="http://schemas.openxmlformats.org/officeDocument/2006/relationships/hyperlink" Target="https://gcc02.safelinks.protection.outlook.com/?url=https%3A%2F%2Feptium.us21.list-manage.com%2Ftrack%2Fclick%3Fu%3Dcc7812b98ed3848ed76d55123%26id%3D10438afaad%26e%3Dbba4584d71&amp;data=05%7C01%7Crobin.l.fergason%40nasa.gov%7C8dde22f5edf64d203eb608dbda45505e%7C7005d45845be48ae8140d43da96dd17b%7C0%7C0%7C638343763464208746%7CUnknown%7CTWFpbGZsb3d8eyJWIjoiMC4wLjAwMDAiLCJQIjoiV2luMzIiLCJBTiI6Ik1haWwiLCJXVCI6Mn0%3D%7C3000%7C%7C%7C&amp;sdata=58rdlfCJSr2vHaJNgFuyNg9NMIZWPyO%2BAdIqhyYcoP0%3D&amp;reserved=0" TargetMode="External"/><Relationship Id="rId4" Type="http://schemas.openxmlformats.org/officeDocument/2006/relationships/hyperlink" Target="https://gcc02.safelinks.protection.outlook.com/?url=https%3A%2F%2Feptium.us21.list-manage.com%2Ftrack%2Fclick%3Fu%3Dcc7812b98ed3848ed76d55123%26id%3D52e4dd1285%26e%3Dbba4584d71&amp;data=05%7C01%7Crobin.l.fergason%40nasa.gov%7C8dde22f5edf64d203eb608dbda45505e%7C7005d45845be48ae8140d43da96dd17b%7C0%7C0%7C638343763464208746%7CUnknown%7CTWFpbGZsb3d8eyJWIjoiMC4wLjAwMDAiLCJQIjoiV2luMzIiLCJBTiI6Ik1haWwiLCJXVCI6Mn0%3D%7C3000%7C%7C%7C&amp;sdata=Ovk4NKboQG8pBOxhwWuNrxENXh4b56i94EXQOayxAP0%3D&amp;reserved=0"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2" Type="http://schemas.openxmlformats.org/officeDocument/2006/relationships/slide" Target="slide3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1B254E-A277-A14D-A5A7-826D96BB0F46}"/>
              </a:ext>
            </a:extLst>
          </p:cNvPr>
          <p:cNvSpPr>
            <a:spLocks noGrp="1"/>
          </p:cNvSpPr>
          <p:nvPr>
            <p:ph type="sldNum" sz="quarter" idx="12"/>
          </p:nvPr>
        </p:nvSpPr>
        <p:spPr/>
        <p:txBody>
          <a:bodyPr/>
          <a:lstStyle/>
          <a:p>
            <a:fld id="{2E8C51FE-49D9-314D-9957-ABBF7DDE8782}" type="slidenum">
              <a:rPr lang="en-US" smtClean="0"/>
              <a:t>1</a:t>
            </a:fld>
            <a:endParaRPr lang="en-US"/>
          </a:p>
        </p:txBody>
      </p:sp>
      <p:sp>
        <p:nvSpPr>
          <p:cNvPr id="35" name="Subtitle 34">
            <a:extLst>
              <a:ext uri="{FF2B5EF4-FFF2-40B4-BE49-F238E27FC236}">
                <a16:creationId xmlns:a16="http://schemas.microsoft.com/office/drawing/2014/main" id="{ACB3B62E-6966-F349-968E-FA8F0173359D}"/>
              </a:ext>
            </a:extLst>
          </p:cNvPr>
          <p:cNvSpPr>
            <a:spLocks noGrp="1"/>
          </p:cNvSpPr>
          <p:nvPr>
            <p:ph type="subTitle" idx="1"/>
          </p:nvPr>
        </p:nvSpPr>
        <p:spPr>
          <a:xfrm>
            <a:off x="1572376" y="4554425"/>
            <a:ext cx="5797548" cy="1682512"/>
          </a:xfrm>
        </p:spPr>
        <p:txBody>
          <a:bodyPr vert="horz" lIns="91440" tIns="45720" rIns="91440" bIns="45720" rtlCol="0" anchor="t">
            <a:spAutoFit/>
          </a:bodyPr>
          <a:lstStyle/>
          <a:p>
            <a:pPr>
              <a:spcBef>
                <a:spcPts val="400"/>
              </a:spcBef>
            </a:pPr>
            <a:r>
              <a:rPr lang="en-US" sz="1800" b="1">
                <a:latin typeface="Avenir Next LT Pro"/>
                <a:cs typeface="Arial"/>
              </a:rPr>
              <a:t>Dr. </a:t>
            </a:r>
            <a:r>
              <a:rPr lang="en-US" b="1">
                <a:latin typeface="Avenir Next LT Pro"/>
                <a:cs typeface="Arial"/>
              </a:rPr>
              <a:t>Delia Santiago-</a:t>
            </a:r>
            <a:r>
              <a:rPr lang="en-US" b="1" err="1">
                <a:latin typeface="Avenir Next LT Pro"/>
                <a:cs typeface="Arial"/>
              </a:rPr>
              <a:t>Materese</a:t>
            </a:r>
            <a:endParaRPr lang="en-US" sz="1800" b="1">
              <a:latin typeface="Avenir Next LT Pro"/>
            </a:endParaRPr>
          </a:p>
          <a:p>
            <a:pPr>
              <a:spcBef>
                <a:spcPts val="400"/>
              </a:spcBef>
            </a:pPr>
            <a:r>
              <a:rPr lang="en-US" sz="1800">
                <a:latin typeface="Avenir Next LT Pro"/>
                <a:cs typeface="Arial"/>
              </a:rPr>
              <a:t>Director, Planetary Research Programs</a:t>
            </a:r>
          </a:p>
          <a:p>
            <a:pPr>
              <a:spcBef>
                <a:spcPts val="400"/>
              </a:spcBef>
            </a:pPr>
            <a:endParaRPr lang="en-US">
              <a:latin typeface="Avenir Next LT Pro"/>
            </a:endParaRPr>
          </a:p>
          <a:p>
            <a:pPr>
              <a:spcBef>
                <a:spcPts val="400"/>
              </a:spcBef>
            </a:pPr>
            <a:r>
              <a:rPr lang="en-US">
                <a:latin typeface="Avenir Next LT Pro"/>
                <a:cs typeface="Arial"/>
              </a:rPr>
              <a:t>PAC Meeting</a:t>
            </a:r>
          </a:p>
          <a:p>
            <a:pPr>
              <a:spcBef>
                <a:spcPts val="400"/>
              </a:spcBef>
            </a:pPr>
            <a:r>
              <a:rPr lang="en-US">
                <a:latin typeface="Avenir Next LT Pro"/>
                <a:cs typeface="Arial"/>
              </a:rPr>
              <a:t>November 14, 2023</a:t>
            </a:r>
            <a:endParaRPr lang="en-US" sz="1800">
              <a:latin typeface="Avenir Next LT Pro"/>
              <a:cs typeface="Arial"/>
            </a:endParaRPr>
          </a:p>
        </p:txBody>
      </p:sp>
    </p:spTree>
    <p:extLst>
      <p:ext uri="{BB962C8B-B14F-4D97-AF65-F5344CB8AC3E}">
        <p14:creationId xmlns:p14="http://schemas.microsoft.com/office/powerpoint/2010/main" val="404853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BB93E3-88C8-9435-FC72-C1327A5E7F81}"/>
              </a:ext>
            </a:extLst>
          </p:cNvPr>
          <p:cNvSpPr>
            <a:spLocks noGrp="1"/>
          </p:cNvSpPr>
          <p:nvPr>
            <p:ph type="sldNum" sz="quarter" idx="12"/>
          </p:nvPr>
        </p:nvSpPr>
        <p:spPr/>
        <p:txBody>
          <a:bodyPr/>
          <a:lstStyle/>
          <a:p>
            <a:fld id="{2E8C51FE-49D9-314D-9957-ABBF7DDE8782}" type="slidenum">
              <a:rPr lang="en-US" smtClean="0"/>
              <a:pPr/>
              <a:t>10</a:t>
            </a:fld>
            <a:endParaRPr lang="en-US"/>
          </a:p>
        </p:txBody>
      </p:sp>
      <p:graphicFrame>
        <p:nvGraphicFramePr>
          <p:cNvPr id="6" name="Chart 5">
            <a:extLst>
              <a:ext uri="{FF2B5EF4-FFF2-40B4-BE49-F238E27FC236}">
                <a16:creationId xmlns:a16="http://schemas.microsoft.com/office/drawing/2014/main" id="{123D2EF7-36D8-2938-8C72-B62AED15209C}"/>
              </a:ext>
            </a:extLst>
          </p:cNvPr>
          <p:cNvGraphicFramePr>
            <a:graphicFrameLocks/>
          </p:cNvGraphicFramePr>
          <p:nvPr>
            <p:extLst>
              <p:ext uri="{D42A27DB-BD31-4B8C-83A1-F6EECF244321}">
                <p14:modId xmlns:p14="http://schemas.microsoft.com/office/powerpoint/2010/main" val="54388934"/>
              </p:ext>
            </p:extLst>
          </p:nvPr>
        </p:nvGraphicFramePr>
        <p:xfrm>
          <a:off x="1631830" y="905707"/>
          <a:ext cx="8929455" cy="5068033"/>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1">
            <a:extLst>
              <a:ext uri="{FF2B5EF4-FFF2-40B4-BE49-F238E27FC236}">
                <a16:creationId xmlns:a16="http://schemas.microsoft.com/office/drawing/2014/main" id="{EB6A746D-0112-0F0E-310A-4E7BF6C88AB8}"/>
              </a:ext>
            </a:extLst>
          </p:cNvPr>
          <p:cNvSpPr>
            <a:spLocks noGrp="1"/>
          </p:cNvSpPr>
          <p:nvPr>
            <p:ph type="title"/>
          </p:nvPr>
        </p:nvSpPr>
        <p:spPr>
          <a:xfrm>
            <a:off x="1583198" y="299231"/>
            <a:ext cx="9025378" cy="1089529"/>
          </a:xfrm>
          <a:solidFill>
            <a:schemeClr val="bg1"/>
          </a:solidFill>
        </p:spPr>
        <p:txBody>
          <a:bodyPr/>
          <a:lstStyle/>
          <a:p>
            <a:pPr algn="ctr"/>
            <a:r>
              <a:rPr lang="en-US" sz="3600" dirty="0">
                <a:latin typeface="Avenir Next LT Pro"/>
                <a:cs typeface="Arial"/>
              </a:rPr>
              <a:t>Change in Proposal Pressure from </a:t>
            </a:r>
            <a:br>
              <a:rPr lang="en-US" sz="3600" dirty="0">
                <a:latin typeface="Avenir Next LT Pro"/>
                <a:cs typeface="Arial"/>
              </a:rPr>
            </a:br>
            <a:r>
              <a:rPr lang="en-US" sz="3600" dirty="0">
                <a:latin typeface="Avenir Next LT Pro"/>
                <a:cs typeface="Arial"/>
              </a:rPr>
              <a:t>2014-2018 average</a:t>
            </a:r>
            <a:endParaRPr lang="en-US" sz="3600" dirty="0">
              <a:latin typeface="Avenir Next LT Pro"/>
            </a:endParaRPr>
          </a:p>
        </p:txBody>
      </p:sp>
    </p:spTree>
    <p:extLst>
      <p:ext uri="{BB962C8B-B14F-4D97-AF65-F5344CB8AC3E}">
        <p14:creationId xmlns:p14="http://schemas.microsoft.com/office/powerpoint/2010/main" val="13808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A0905B0E-E2B1-DC5F-9DD9-BF199F9F3CCB}"/>
              </a:ext>
            </a:extLst>
          </p:cNvPr>
          <p:cNvGrpSpPr/>
          <p:nvPr/>
        </p:nvGrpSpPr>
        <p:grpSpPr>
          <a:xfrm>
            <a:off x="1404014" y="874624"/>
            <a:ext cx="9390614" cy="5473876"/>
            <a:chOff x="1294678" y="1149179"/>
            <a:chExt cx="8288645" cy="4981507"/>
          </a:xfrm>
        </p:grpSpPr>
        <p:grpSp>
          <p:nvGrpSpPr>
            <p:cNvPr id="16" name="Group 15">
              <a:extLst>
                <a:ext uri="{FF2B5EF4-FFF2-40B4-BE49-F238E27FC236}">
                  <a16:creationId xmlns:a16="http://schemas.microsoft.com/office/drawing/2014/main" id="{6FCB44B0-600F-DCF6-00B6-C28141A5E382}"/>
                </a:ext>
              </a:extLst>
            </p:cNvPr>
            <p:cNvGrpSpPr/>
            <p:nvPr/>
          </p:nvGrpSpPr>
          <p:grpSpPr>
            <a:xfrm>
              <a:off x="1294678" y="1149179"/>
              <a:ext cx="8288645" cy="4981507"/>
              <a:chOff x="1294678" y="1149179"/>
              <a:chExt cx="8288645" cy="4981507"/>
            </a:xfrm>
          </p:grpSpPr>
          <p:pic>
            <p:nvPicPr>
              <p:cNvPr id="7" name="Picture 6">
                <a:extLst>
                  <a:ext uri="{FF2B5EF4-FFF2-40B4-BE49-F238E27FC236}">
                    <a16:creationId xmlns:a16="http://schemas.microsoft.com/office/drawing/2014/main" id="{DF43124D-078D-8705-DD14-001CBA4A1B76}"/>
                  </a:ext>
                </a:extLst>
              </p:cNvPr>
              <p:cNvPicPr>
                <a:picLocks noChangeAspect="1"/>
              </p:cNvPicPr>
              <p:nvPr/>
            </p:nvPicPr>
            <p:blipFill>
              <a:blip r:embed="rId3"/>
              <a:stretch>
                <a:fillRect/>
              </a:stretch>
            </p:blipFill>
            <p:spPr>
              <a:xfrm>
                <a:off x="1294678" y="1149179"/>
                <a:ext cx="8288645" cy="4981507"/>
              </a:xfrm>
              <a:prstGeom prst="rect">
                <a:avLst/>
              </a:prstGeom>
            </p:spPr>
          </p:pic>
          <p:sp>
            <p:nvSpPr>
              <p:cNvPr id="15" name="Rectangle 14">
                <a:extLst>
                  <a:ext uri="{FF2B5EF4-FFF2-40B4-BE49-F238E27FC236}">
                    <a16:creationId xmlns:a16="http://schemas.microsoft.com/office/drawing/2014/main" id="{DC3BA63E-5866-6589-0D18-298658081E54}"/>
                  </a:ext>
                </a:extLst>
              </p:cNvPr>
              <p:cNvSpPr/>
              <p:nvPr/>
            </p:nvSpPr>
            <p:spPr>
              <a:xfrm>
                <a:off x="8218311" y="2449689"/>
                <a:ext cx="1365012" cy="4854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D3B42A31-4363-1261-15C9-207C8B199115}"/>
                </a:ext>
              </a:extLst>
            </p:cNvPr>
            <p:cNvSpPr/>
            <p:nvPr/>
          </p:nvSpPr>
          <p:spPr>
            <a:xfrm>
              <a:off x="2093738" y="5369226"/>
              <a:ext cx="6090705" cy="761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0E95B34-1DDB-1CC3-A96A-78743BB8027D}"/>
                </a:ext>
              </a:extLst>
            </p:cNvPr>
            <p:cNvSpPr txBox="1"/>
            <p:nvPr/>
          </p:nvSpPr>
          <p:spPr>
            <a:xfrm>
              <a:off x="2127606" y="5339489"/>
              <a:ext cx="2323072" cy="276999"/>
            </a:xfrm>
            <a:prstGeom prst="rect">
              <a:avLst/>
            </a:prstGeom>
            <a:noFill/>
          </p:spPr>
          <p:txBody>
            <a:bodyPr wrap="none" rtlCol="0">
              <a:spAutoFit/>
            </a:bodyPr>
            <a:lstStyle/>
            <a:p>
              <a:r>
                <a:rPr lang="en-US" sz="1200">
                  <a:latin typeface="Courier New" panose="02070309020205020404" pitchFamily="49" charset="0"/>
                  <a:cs typeface="Courier New" panose="02070309020205020404" pitchFamily="49" charset="0"/>
                </a:rPr>
                <a:t>F M A M J </a:t>
              </a:r>
              <a:r>
                <a:rPr lang="en-US" sz="1200" err="1">
                  <a:latin typeface="Courier New" panose="02070309020205020404" pitchFamily="49" charset="0"/>
                  <a:cs typeface="Courier New" panose="02070309020205020404" pitchFamily="49" charset="0"/>
                </a:rPr>
                <a:t>J</a:t>
              </a:r>
              <a:r>
                <a:rPr lang="en-US" sz="1200">
                  <a:latin typeface="Courier New" panose="02070309020205020404" pitchFamily="49" charset="0"/>
                  <a:cs typeface="Courier New" panose="02070309020205020404" pitchFamily="49" charset="0"/>
                </a:rPr>
                <a:t> A S O N D J</a:t>
              </a:r>
            </a:p>
          </p:txBody>
        </p:sp>
        <p:sp>
          <p:nvSpPr>
            <p:cNvPr id="19" name="TextBox 18">
              <a:extLst>
                <a:ext uri="{FF2B5EF4-FFF2-40B4-BE49-F238E27FC236}">
                  <a16:creationId xmlns:a16="http://schemas.microsoft.com/office/drawing/2014/main" id="{42660BC5-72C5-B2BE-6CA3-6848D48A6A9A}"/>
                </a:ext>
              </a:extLst>
            </p:cNvPr>
            <p:cNvSpPr txBox="1"/>
            <p:nvPr/>
          </p:nvSpPr>
          <p:spPr>
            <a:xfrm>
              <a:off x="4300042" y="5340377"/>
              <a:ext cx="2323072" cy="276999"/>
            </a:xfrm>
            <a:prstGeom prst="rect">
              <a:avLst/>
            </a:prstGeom>
            <a:noFill/>
          </p:spPr>
          <p:txBody>
            <a:bodyPr wrap="none" rtlCol="0">
              <a:spAutoFit/>
            </a:bodyPr>
            <a:lstStyle/>
            <a:p>
              <a:r>
                <a:rPr lang="en-US" sz="1200">
                  <a:latin typeface="Courier New" panose="02070309020205020404" pitchFamily="49" charset="0"/>
                  <a:cs typeface="Courier New" panose="02070309020205020404" pitchFamily="49" charset="0"/>
                </a:rPr>
                <a:t>F M A M J </a:t>
              </a:r>
              <a:r>
                <a:rPr lang="en-US" sz="1200" err="1">
                  <a:latin typeface="Courier New" panose="02070309020205020404" pitchFamily="49" charset="0"/>
                  <a:cs typeface="Courier New" panose="02070309020205020404" pitchFamily="49" charset="0"/>
                </a:rPr>
                <a:t>J</a:t>
              </a:r>
              <a:r>
                <a:rPr lang="en-US" sz="1200">
                  <a:latin typeface="Courier New" panose="02070309020205020404" pitchFamily="49" charset="0"/>
                  <a:cs typeface="Courier New" panose="02070309020205020404" pitchFamily="49" charset="0"/>
                </a:rPr>
                <a:t> A S O N D J</a:t>
              </a:r>
            </a:p>
          </p:txBody>
        </p:sp>
        <p:sp>
          <p:nvSpPr>
            <p:cNvPr id="20" name="TextBox 19">
              <a:extLst>
                <a:ext uri="{FF2B5EF4-FFF2-40B4-BE49-F238E27FC236}">
                  <a16:creationId xmlns:a16="http://schemas.microsoft.com/office/drawing/2014/main" id="{5B67E26E-2497-BBCF-AB05-9B6B09ECE6BC}"/>
                </a:ext>
              </a:extLst>
            </p:cNvPr>
            <p:cNvSpPr txBox="1"/>
            <p:nvPr/>
          </p:nvSpPr>
          <p:spPr>
            <a:xfrm>
              <a:off x="6472478" y="5340382"/>
              <a:ext cx="1765227" cy="276999"/>
            </a:xfrm>
            <a:prstGeom prst="rect">
              <a:avLst/>
            </a:prstGeom>
            <a:noFill/>
          </p:spPr>
          <p:txBody>
            <a:bodyPr wrap="none" rtlCol="0">
              <a:spAutoFit/>
            </a:bodyPr>
            <a:lstStyle/>
            <a:p>
              <a:r>
                <a:rPr lang="en-US" sz="1200">
                  <a:latin typeface="Courier New" panose="02070309020205020404" pitchFamily="49" charset="0"/>
                  <a:cs typeface="Courier New" panose="02070309020205020404" pitchFamily="49" charset="0"/>
                </a:rPr>
                <a:t>F M A M J </a:t>
              </a:r>
              <a:r>
                <a:rPr lang="en-US" sz="1200" err="1">
                  <a:latin typeface="Courier New" panose="02070309020205020404" pitchFamily="49" charset="0"/>
                  <a:cs typeface="Courier New" panose="02070309020205020404" pitchFamily="49" charset="0"/>
                </a:rPr>
                <a:t>J</a:t>
              </a:r>
              <a:r>
                <a:rPr lang="en-US" sz="1200">
                  <a:latin typeface="Courier New" panose="02070309020205020404" pitchFamily="49" charset="0"/>
                  <a:cs typeface="Courier New" panose="02070309020205020404" pitchFamily="49" charset="0"/>
                </a:rPr>
                <a:t> A S O</a:t>
              </a:r>
            </a:p>
          </p:txBody>
        </p:sp>
        <p:cxnSp>
          <p:nvCxnSpPr>
            <p:cNvPr id="22" name="Straight Connector 21">
              <a:extLst>
                <a:ext uri="{FF2B5EF4-FFF2-40B4-BE49-F238E27FC236}">
                  <a16:creationId xmlns:a16="http://schemas.microsoft.com/office/drawing/2014/main" id="{106EC09C-3869-2042-0665-535F09A3A771}"/>
                </a:ext>
              </a:extLst>
            </p:cNvPr>
            <p:cNvCxnSpPr/>
            <p:nvPr/>
          </p:nvCxnSpPr>
          <p:spPr>
            <a:xfrm>
              <a:off x="4718756" y="5339489"/>
              <a:ext cx="0" cy="114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62831B3-A9A0-323D-8215-29990E174200}"/>
                </a:ext>
              </a:extLst>
            </p:cNvPr>
            <p:cNvCxnSpPr>
              <a:cxnSpLocks/>
            </p:cNvCxnSpPr>
            <p:nvPr/>
          </p:nvCxnSpPr>
          <p:spPr>
            <a:xfrm flipH="1">
              <a:off x="4718756" y="1806222"/>
              <a:ext cx="11289" cy="3544711"/>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1606F8A-A0AE-20A7-3C9D-777BCB1DE839}"/>
                </a:ext>
              </a:extLst>
            </p:cNvPr>
            <p:cNvCxnSpPr>
              <a:cxnSpLocks/>
            </p:cNvCxnSpPr>
            <p:nvPr/>
          </p:nvCxnSpPr>
          <p:spPr>
            <a:xfrm flipH="1">
              <a:off x="6891192" y="1806222"/>
              <a:ext cx="11289" cy="3544711"/>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20F3537-BD3F-AAB7-9186-A9251C778838}"/>
                </a:ext>
              </a:extLst>
            </p:cNvPr>
            <p:cNvSpPr txBox="1"/>
            <p:nvPr/>
          </p:nvSpPr>
          <p:spPr>
            <a:xfrm>
              <a:off x="2751786" y="1806222"/>
              <a:ext cx="1302280" cy="369332"/>
            </a:xfrm>
            <a:prstGeom prst="rect">
              <a:avLst/>
            </a:prstGeom>
            <a:noFill/>
          </p:spPr>
          <p:txBody>
            <a:bodyPr wrap="none" rtlCol="0">
              <a:spAutoFit/>
            </a:bodyPr>
            <a:lstStyle/>
            <a:p>
              <a:r>
                <a:rPr lang="en-US"/>
                <a:t>ROSES 2021</a:t>
              </a:r>
            </a:p>
          </p:txBody>
        </p:sp>
        <p:sp>
          <p:nvSpPr>
            <p:cNvPr id="28" name="TextBox 27">
              <a:extLst>
                <a:ext uri="{FF2B5EF4-FFF2-40B4-BE49-F238E27FC236}">
                  <a16:creationId xmlns:a16="http://schemas.microsoft.com/office/drawing/2014/main" id="{FCDA6590-6B40-73FB-AF2C-C6F7CA2656CB}"/>
                </a:ext>
              </a:extLst>
            </p:cNvPr>
            <p:cNvSpPr txBox="1"/>
            <p:nvPr/>
          </p:nvSpPr>
          <p:spPr>
            <a:xfrm>
              <a:off x="5170198" y="1806222"/>
              <a:ext cx="1302280" cy="369332"/>
            </a:xfrm>
            <a:prstGeom prst="rect">
              <a:avLst/>
            </a:prstGeom>
            <a:noFill/>
          </p:spPr>
          <p:txBody>
            <a:bodyPr wrap="none" rtlCol="0">
              <a:spAutoFit/>
            </a:bodyPr>
            <a:lstStyle/>
            <a:p>
              <a:r>
                <a:rPr lang="en-US"/>
                <a:t>ROSES 2022</a:t>
              </a:r>
            </a:p>
          </p:txBody>
        </p:sp>
        <p:sp>
          <p:nvSpPr>
            <p:cNvPr id="29" name="TextBox 28">
              <a:extLst>
                <a:ext uri="{FF2B5EF4-FFF2-40B4-BE49-F238E27FC236}">
                  <a16:creationId xmlns:a16="http://schemas.microsoft.com/office/drawing/2014/main" id="{A12B4809-7A7B-1D3F-2008-2D6096A4429A}"/>
                </a:ext>
              </a:extLst>
            </p:cNvPr>
            <p:cNvSpPr txBox="1"/>
            <p:nvPr/>
          </p:nvSpPr>
          <p:spPr>
            <a:xfrm>
              <a:off x="7099740" y="1806222"/>
              <a:ext cx="1302280" cy="369332"/>
            </a:xfrm>
            <a:prstGeom prst="rect">
              <a:avLst/>
            </a:prstGeom>
            <a:noFill/>
          </p:spPr>
          <p:txBody>
            <a:bodyPr wrap="none" rtlCol="0">
              <a:spAutoFit/>
            </a:bodyPr>
            <a:lstStyle/>
            <a:p>
              <a:r>
                <a:rPr lang="en-US"/>
                <a:t>ROSES 2023</a:t>
              </a:r>
            </a:p>
          </p:txBody>
        </p:sp>
      </p:grpSp>
      <p:sp>
        <p:nvSpPr>
          <p:cNvPr id="3" name="Slide Number Placeholder 2">
            <a:extLst>
              <a:ext uri="{FF2B5EF4-FFF2-40B4-BE49-F238E27FC236}">
                <a16:creationId xmlns:a16="http://schemas.microsoft.com/office/drawing/2014/main" id="{42C1F5E5-820C-EAB8-A619-7858A79D2334}"/>
              </a:ext>
            </a:extLst>
          </p:cNvPr>
          <p:cNvSpPr>
            <a:spLocks noGrp="1"/>
          </p:cNvSpPr>
          <p:nvPr>
            <p:ph type="sldNum" sz="quarter" idx="12"/>
          </p:nvPr>
        </p:nvSpPr>
        <p:spPr/>
        <p:txBody>
          <a:bodyPr/>
          <a:lstStyle/>
          <a:p>
            <a:fld id="{2E8C51FE-49D9-314D-9957-ABBF7DDE8782}" type="slidenum">
              <a:rPr lang="en-US" smtClean="0"/>
              <a:pPr/>
              <a:t>11</a:t>
            </a:fld>
            <a:endParaRPr lang="en-US"/>
          </a:p>
        </p:txBody>
      </p:sp>
      <p:sp>
        <p:nvSpPr>
          <p:cNvPr id="4" name="Title 1">
            <a:extLst>
              <a:ext uri="{FF2B5EF4-FFF2-40B4-BE49-F238E27FC236}">
                <a16:creationId xmlns:a16="http://schemas.microsoft.com/office/drawing/2014/main" id="{88963DD9-F705-B870-8B46-AACC3A48FB3E}"/>
              </a:ext>
            </a:extLst>
          </p:cNvPr>
          <p:cNvSpPr>
            <a:spLocks noGrp="1"/>
          </p:cNvSpPr>
          <p:nvPr>
            <p:ph type="title"/>
          </p:nvPr>
        </p:nvSpPr>
        <p:spPr>
          <a:xfrm>
            <a:off x="1583199" y="429573"/>
            <a:ext cx="9025378" cy="1089529"/>
          </a:xfrm>
          <a:solidFill>
            <a:schemeClr val="bg1"/>
          </a:solidFill>
        </p:spPr>
        <p:txBody>
          <a:bodyPr/>
          <a:lstStyle/>
          <a:p>
            <a:pPr algn="ctr"/>
            <a:r>
              <a:rPr lang="en-US" sz="3600" dirty="0" err="1">
                <a:latin typeface="Avenir Next LT Pro"/>
                <a:cs typeface="Arial"/>
              </a:rPr>
              <a:t>NoDD</a:t>
            </a:r>
            <a:r>
              <a:rPr lang="en-US" sz="3600" dirty="0">
                <a:latin typeface="Avenir Next LT Pro"/>
                <a:cs typeface="Arial"/>
              </a:rPr>
              <a:t> Proposal Submissions by Month</a:t>
            </a:r>
            <a:br>
              <a:rPr lang="en-US" sz="3600" dirty="0">
                <a:latin typeface="Avenir Next LT Pro"/>
                <a:cs typeface="Arial"/>
              </a:rPr>
            </a:br>
            <a:endParaRPr lang="en-US" sz="3600" dirty="0">
              <a:latin typeface="Avenir Next LT Pro"/>
            </a:endParaRPr>
          </a:p>
        </p:txBody>
      </p:sp>
    </p:spTree>
    <p:extLst>
      <p:ext uri="{BB962C8B-B14F-4D97-AF65-F5344CB8AC3E}">
        <p14:creationId xmlns:p14="http://schemas.microsoft.com/office/powerpoint/2010/main" val="1936406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90DC22F1-9165-E3A9-5976-753D50083FD5}"/>
              </a:ext>
            </a:extLst>
          </p:cNvPr>
          <p:cNvGraphicFramePr>
            <a:graphicFrameLocks/>
          </p:cNvGraphicFramePr>
          <p:nvPr>
            <p:extLst>
              <p:ext uri="{D42A27DB-BD31-4B8C-83A1-F6EECF244321}">
                <p14:modId xmlns:p14="http://schemas.microsoft.com/office/powerpoint/2010/main" val="1208186050"/>
              </p:ext>
            </p:extLst>
          </p:nvPr>
        </p:nvGraphicFramePr>
        <p:xfrm>
          <a:off x="1328798" y="1127078"/>
          <a:ext cx="9525434" cy="5333194"/>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92A92B87-4E77-33E7-A969-E22B3A4FA66F}"/>
              </a:ext>
            </a:extLst>
          </p:cNvPr>
          <p:cNvSpPr>
            <a:spLocks noGrp="1"/>
          </p:cNvSpPr>
          <p:nvPr>
            <p:ph type="title"/>
          </p:nvPr>
        </p:nvSpPr>
        <p:spPr>
          <a:xfrm>
            <a:off x="1487211" y="456017"/>
            <a:ext cx="9293149" cy="1200329"/>
          </a:xfrm>
          <a:solidFill>
            <a:schemeClr val="bg1"/>
          </a:solidFill>
        </p:spPr>
        <p:txBody>
          <a:bodyPr/>
          <a:lstStyle/>
          <a:p>
            <a:pPr algn="ctr"/>
            <a:r>
              <a:rPr lang="en-US" dirty="0" err="1">
                <a:latin typeface="Avenir Next LT Pro"/>
                <a:cs typeface="Arial"/>
              </a:rPr>
              <a:t>NoDD</a:t>
            </a:r>
            <a:r>
              <a:rPr lang="en-US" dirty="0">
                <a:latin typeface="Avenir Next LT Pro"/>
                <a:cs typeface="Arial"/>
              </a:rPr>
              <a:t> Submission rates – all programs</a:t>
            </a:r>
            <a:br>
              <a:rPr lang="en-US" dirty="0">
                <a:latin typeface="Avenir Next LT Pro"/>
                <a:cs typeface="Arial"/>
              </a:rPr>
            </a:br>
            <a:endParaRPr lang="en-US" dirty="0">
              <a:latin typeface="Avenir Next LT Pro"/>
              <a:cs typeface="Arial"/>
            </a:endParaRPr>
          </a:p>
        </p:txBody>
      </p:sp>
      <p:sp>
        <p:nvSpPr>
          <p:cNvPr id="4" name="Slide Number Placeholder 3">
            <a:extLst>
              <a:ext uri="{FF2B5EF4-FFF2-40B4-BE49-F238E27FC236}">
                <a16:creationId xmlns:a16="http://schemas.microsoft.com/office/drawing/2014/main" id="{B5C686A3-D1CF-0D4F-DE67-BF35C153DECE}"/>
              </a:ext>
            </a:extLst>
          </p:cNvPr>
          <p:cNvSpPr>
            <a:spLocks noGrp="1"/>
          </p:cNvSpPr>
          <p:nvPr>
            <p:ph type="sldNum" sz="quarter" idx="12"/>
          </p:nvPr>
        </p:nvSpPr>
        <p:spPr>
          <a:xfrm>
            <a:off x="9355319" y="6422339"/>
            <a:ext cx="2743200" cy="365125"/>
          </a:xfrm>
        </p:spPr>
        <p:txBody>
          <a:bodyPr/>
          <a:lstStyle/>
          <a:p>
            <a:fld id="{2E8C51FE-49D9-314D-9957-ABBF7DDE8782}" type="slidenum">
              <a:rPr lang="en-US" smtClean="0"/>
              <a:pPr/>
              <a:t>12</a:t>
            </a:fld>
            <a:endParaRPr lang="en-US"/>
          </a:p>
        </p:txBody>
      </p:sp>
    </p:spTree>
    <p:extLst>
      <p:ext uri="{BB962C8B-B14F-4D97-AF65-F5344CB8AC3E}">
        <p14:creationId xmlns:p14="http://schemas.microsoft.com/office/powerpoint/2010/main" val="513507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6FED040A-9CD2-38F4-14EB-D079BCF83C5E}"/>
              </a:ext>
            </a:extLst>
          </p:cNvPr>
          <p:cNvGraphicFramePr>
            <a:graphicFrameLocks/>
          </p:cNvGraphicFramePr>
          <p:nvPr>
            <p:extLst>
              <p:ext uri="{D42A27DB-BD31-4B8C-83A1-F6EECF244321}">
                <p14:modId xmlns:p14="http://schemas.microsoft.com/office/powerpoint/2010/main" val="1484299617"/>
              </p:ext>
            </p:extLst>
          </p:nvPr>
        </p:nvGraphicFramePr>
        <p:xfrm>
          <a:off x="1160510" y="824352"/>
          <a:ext cx="9855380" cy="574057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2A92B87-4E77-33E7-A969-E22B3A4FA66F}"/>
              </a:ext>
            </a:extLst>
          </p:cNvPr>
          <p:cNvSpPr>
            <a:spLocks noGrp="1"/>
          </p:cNvSpPr>
          <p:nvPr>
            <p:ph type="title"/>
          </p:nvPr>
        </p:nvSpPr>
        <p:spPr>
          <a:xfrm>
            <a:off x="458584" y="428561"/>
            <a:ext cx="11259694" cy="1200329"/>
          </a:xfrm>
          <a:solidFill>
            <a:schemeClr val="bg1"/>
          </a:solidFill>
        </p:spPr>
        <p:txBody>
          <a:bodyPr/>
          <a:lstStyle/>
          <a:p>
            <a:pPr algn="ctr"/>
            <a:r>
              <a:rPr lang="en-US" dirty="0">
                <a:latin typeface="Avenir Next LT Pro"/>
                <a:cs typeface="Arial"/>
              </a:rPr>
              <a:t>Metric: 80% of Proposals will have a notification time of 180 days or less</a:t>
            </a:r>
          </a:p>
        </p:txBody>
      </p:sp>
      <p:sp>
        <p:nvSpPr>
          <p:cNvPr id="5" name="TextBox 1">
            <a:extLst>
              <a:ext uri="{FF2B5EF4-FFF2-40B4-BE49-F238E27FC236}">
                <a16:creationId xmlns:a16="http://schemas.microsoft.com/office/drawing/2014/main" id="{FB1D91BE-906B-6E37-09FA-E1CBFF064851}"/>
              </a:ext>
            </a:extLst>
          </p:cNvPr>
          <p:cNvSpPr txBox="1"/>
          <p:nvPr/>
        </p:nvSpPr>
        <p:spPr>
          <a:xfrm>
            <a:off x="10552689" y="2178506"/>
            <a:ext cx="1605104" cy="1513612"/>
          </a:xfrm>
          <a:prstGeom prst="rect">
            <a:avLst/>
          </a:prstGeom>
        </p:spPr>
        <p:txBody>
          <a:bodyPr wrap="non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dirty="0">
                <a:latin typeface="Avenir Next LT Pro"/>
              </a:rPr>
              <a:t>Proposal</a:t>
            </a:r>
            <a:endParaRPr lang="en-US" sz="1400" dirty="0">
              <a:latin typeface="Avenir Next LT Pro"/>
              <a:cs typeface="Calibri"/>
            </a:endParaRPr>
          </a:p>
          <a:p>
            <a:pPr algn="ctr"/>
            <a:r>
              <a:rPr lang="en-US" sz="1400" dirty="0">
                <a:latin typeface="Avenir Next LT Pro"/>
              </a:rPr>
              <a:t> submitted  after</a:t>
            </a:r>
            <a:endParaRPr lang="en-US" sz="1400" dirty="0">
              <a:latin typeface="Avenir Next LT Pro"/>
              <a:cs typeface="Calibri"/>
            </a:endParaRPr>
          </a:p>
          <a:p>
            <a:pPr algn="ctr"/>
            <a:r>
              <a:rPr lang="en-US" sz="1400" dirty="0">
                <a:latin typeface="Avenir Next LT Pro"/>
              </a:rPr>
              <a:t> this date</a:t>
            </a:r>
            <a:endParaRPr lang="en-US" sz="1400" dirty="0">
              <a:latin typeface="Avenir Next LT Pro"/>
              <a:cs typeface="Calibri"/>
            </a:endParaRPr>
          </a:p>
          <a:p>
            <a:pPr algn="ctr"/>
            <a:r>
              <a:rPr lang="en-US" sz="1400" dirty="0">
                <a:latin typeface="Avenir Next LT Pro"/>
              </a:rPr>
              <a:t>cannot </a:t>
            </a:r>
            <a:endParaRPr lang="en-US" sz="1400" dirty="0">
              <a:latin typeface="Avenir Next LT Pro"/>
              <a:cs typeface="Calibri"/>
            </a:endParaRPr>
          </a:p>
          <a:p>
            <a:pPr algn="ctr"/>
            <a:r>
              <a:rPr lang="en-US" sz="1400" dirty="0">
                <a:latin typeface="Avenir Next LT Pro"/>
              </a:rPr>
              <a:t>yet be assessed </a:t>
            </a:r>
            <a:endParaRPr lang="en-US" sz="1400" dirty="0">
              <a:latin typeface="Avenir Next LT Pro"/>
              <a:cs typeface="Calibri"/>
            </a:endParaRPr>
          </a:p>
          <a:p>
            <a:pPr algn="ctr"/>
            <a:r>
              <a:rPr lang="en-US" sz="1400" dirty="0">
                <a:latin typeface="Avenir Next LT Pro"/>
              </a:rPr>
              <a:t>for 80% notification</a:t>
            </a:r>
            <a:endParaRPr lang="en-US" sz="1400" dirty="0">
              <a:latin typeface="Avenir Next LT Pro"/>
              <a:cs typeface="Calibri"/>
            </a:endParaRPr>
          </a:p>
        </p:txBody>
      </p:sp>
      <p:sp>
        <p:nvSpPr>
          <p:cNvPr id="7" name="Slide Number Placeholder 3">
            <a:extLst>
              <a:ext uri="{FF2B5EF4-FFF2-40B4-BE49-F238E27FC236}">
                <a16:creationId xmlns:a16="http://schemas.microsoft.com/office/drawing/2014/main" id="{4F407B34-2B15-0F37-5D09-CA21223AE7A8}"/>
              </a:ext>
            </a:extLst>
          </p:cNvPr>
          <p:cNvSpPr>
            <a:spLocks noGrp="1"/>
          </p:cNvSpPr>
          <p:nvPr>
            <p:ph type="sldNum" sz="quarter" idx="12"/>
          </p:nvPr>
        </p:nvSpPr>
        <p:spPr>
          <a:xfrm>
            <a:off x="9355319" y="6422339"/>
            <a:ext cx="2743200" cy="365125"/>
          </a:xfrm>
        </p:spPr>
        <p:txBody>
          <a:bodyPr/>
          <a:lstStyle/>
          <a:p>
            <a:fld id="{2E8C51FE-49D9-314D-9957-ABBF7DDE8782}" type="slidenum">
              <a:rPr lang="en-US" smtClean="0"/>
              <a:pPr/>
              <a:t>13</a:t>
            </a:fld>
            <a:endParaRPr lang="en-US"/>
          </a:p>
        </p:txBody>
      </p:sp>
      <p:cxnSp>
        <p:nvCxnSpPr>
          <p:cNvPr id="6" name="Straight Arrow Connector 5">
            <a:extLst>
              <a:ext uri="{FF2B5EF4-FFF2-40B4-BE49-F238E27FC236}">
                <a16:creationId xmlns:a16="http://schemas.microsoft.com/office/drawing/2014/main" id="{D68ED2E7-7461-8C0C-9268-40B9A405D328}"/>
              </a:ext>
            </a:extLst>
          </p:cNvPr>
          <p:cNvCxnSpPr/>
          <p:nvPr/>
        </p:nvCxnSpPr>
        <p:spPr>
          <a:xfrm flipH="1">
            <a:off x="10037152" y="3642213"/>
            <a:ext cx="1289538" cy="55098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6790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1A874-797D-FC82-C9CD-D1AC7B29B563}"/>
              </a:ext>
            </a:extLst>
          </p:cNvPr>
          <p:cNvSpPr>
            <a:spLocks noGrp="1"/>
          </p:cNvSpPr>
          <p:nvPr>
            <p:ph type="title"/>
          </p:nvPr>
        </p:nvSpPr>
        <p:spPr>
          <a:xfrm>
            <a:off x="871693" y="145356"/>
            <a:ext cx="10445841" cy="1200329"/>
          </a:xfrm>
        </p:spPr>
        <p:txBody>
          <a:bodyPr/>
          <a:lstStyle/>
          <a:p>
            <a:pPr algn="ctr"/>
            <a:r>
              <a:rPr lang="en-US">
                <a:latin typeface="Avenir Next LT Pro"/>
              </a:rPr>
              <a:t>Career stage of proposers (decade past terminal degree) – all NoDD programs</a:t>
            </a:r>
          </a:p>
        </p:txBody>
      </p:sp>
      <p:graphicFrame>
        <p:nvGraphicFramePr>
          <p:cNvPr id="6" name="Chart 5">
            <a:extLst>
              <a:ext uri="{FF2B5EF4-FFF2-40B4-BE49-F238E27FC236}">
                <a16:creationId xmlns:a16="http://schemas.microsoft.com/office/drawing/2014/main" id="{B866F61A-A64B-AA04-1C51-FFEBB60A1D26}"/>
              </a:ext>
            </a:extLst>
          </p:cNvPr>
          <p:cNvGraphicFramePr>
            <a:graphicFrameLocks/>
          </p:cNvGraphicFramePr>
          <p:nvPr>
            <p:extLst>
              <p:ext uri="{D42A27DB-BD31-4B8C-83A1-F6EECF244321}">
                <p14:modId xmlns:p14="http://schemas.microsoft.com/office/powerpoint/2010/main" val="928005362"/>
              </p:ext>
            </p:extLst>
          </p:nvPr>
        </p:nvGraphicFramePr>
        <p:xfrm>
          <a:off x="899973" y="1353024"/>
          <a:ext cx="10416268" cy="518535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EDDC4263-DC45-1C0C-CD9B-492E826D635A}"/>
              </a:ext>
            </a:extLst>
          </p:cNvPr>
          <p:cNvSpPr txBox="1"/>
          <p:nvPr/>
        </p:nvSpPr>
        <p:spPr>
          <a:xfrm>
            <a:off x="896158" y="1353293"/>
            <a:ext cx="6075766" cy="369332"/>
          </a:xfrm>
          <a:prstGeom prst="rect">
            <a:avLst/>
          </a:prstGeom>
          <a:noFill/>
        </p:spPr>
        <p:txBody>
          <a:bodyPr wrap="none" rtlCol="0">
            <a:spAutoFit/>
          </a:bodyPr>
          <a:lstStyle/>
          <a:p>
            <a:r>
              <a:rPr lang="en-US">
                <a:latin typeface="Avenir Next LT Pro"/>
              </a:rPr>
              <a:t>Normalized to 100%. ROSES 2023 data as of 1 Nov 2023</a:t>
            </a:r>
          </a:p>
        </p:txBody>
      </p:sp>
      <p:sp>
        <p:nvSpPr>
          <p:cNvPr id="9" name="TextBox 8">
            <a:extLst>
              <a:ext uri="{FF2B5EF4-FFF2-40B4-BE49-F238E27FC236}">
                <a16:creationId xmlns:a16="http://schemas.microsoft.com/office/drawing/2014/main" id="{955149E5-CA86-4C73-6C03-30893C6B24C1}"/>
              </a:ext>
            </a:extLst>
          </p:cNvPr>
          <p:cNvSpPr txBox="1"/>
          <p:nvPr/>
        </p:nvSpPr>
        <p:spPr>
          <a:xfrm>
            <a:off x="2815734" y="6538385"/>
            <a:ext cx="6562053" cy="369332"/>
          </a:xfrm>
          <a:prstGeom prst="rect">
            <a:avLst/>
          </a:prstGeom>
          <a:noFill/>
        </p:spPr>
        <p:txBody>
          <a:bodyPr wrap="none" rtlCol="0">
            <a:spAutoFit/>
          </a:bodyPr>
          <a:lstStyle/>
          <a:p>
            <a:r>
              <a:rPr lang="en-US">
                <a:latin typeface="Avenir Next LT Pro"/>
              </a:rPr>
              <a:t>(e.g., D3= third decade, or 21-30 years past terminal degree)</a:t>
            </a:r>
          </a:p>
        </p:txBody>
      </p:sp>
      <p:sp>
        <p:nvSpPr>
          <p:cNvPr id="4" name="Slide Number Placeholder 3">
            <a:extLst>
              <a:ext uri="{FF2B5EF4-FFF2-40B4-BE49-F238E27FC236}">
                <a16:creationId xmlns:a16="http://schemas.microsoft.com/office/drawing/2014/main" id="{BD66422E-AF57-5A05-5335-7F164F2BB2E3}"/>
              </a:ext>
            </a:extLst>
          </p:cNvPr>
          <p:cNvSpPr>
            <a:spLocks noGrp="1"/>
          </p:cNvSpPr>
          <p:nvPr>
            <p:ph type="sldNum" sz="quarter" idx="12"/>
          </p:nvPr>
        </p:nvSpPr>
        <p:spPr>
          <a:xfrm>
            <a:off x="9355319" y="6422339"/>
            <a:ext cx="2743200" cy="365125"/>
          </a:xfrm>
        </p:spPr>
        <p:txBody>
          <a:bodyPr/>
          <a:lstStyle/>
          <a:p>
            <a:fld id="{2E8C51FE-49D9-314D-9957-ABBF7DDE8782}" type="slidenum">
              <a:rPr lang="en-US" smtClean="0"/>
              <a:pPr/>
              <a:t>14</a:t>
            </a:fld>
            <a:endParaRPr lang="en-US"/>
          </a:p>
        </p:txBody>
      </p:sp>
    </p:spTree>
    <p:extLst>
      <p:ext uri="{BB962C8B-B14F-4D97-AF65-F5344CB8AC3E}">
        <p14:creationId xmlns:p14="http://schemas.microsoft.com/office/powerpoint/2010/main" val="227436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1A874-797D-FC82-C9CD-D1AC7B29B563}"/>
              </a:ext>
            </a:extLst>
          </p:cNvPr>
          <p:cNvSpPr>
            <a:spLocks noGrp="1"/>
          </p:cNvSpPr>
          <p:nvPr>
            <p:ph type="title"/>
          </p:nvPr>
        </p:nvSpPr>
        <p:spPr>
          <a:xfrm>
            <a:off x="2692788" y="126059"/>
            <a:ext cx="6816649" cy="1200329"/>
          </a:xfrm>
        </p:spPr>
        <p:txBody>
          <a:bodyPr/>
          <a:lstStyle/>
          <a:p>
            <a:pPr algn="ctr"/>
            <a:r>
              <a:rPr lang="en-US">
                <a:latin typeface="Avenir Next LT Pro"/>
                <a:cs typeface="Arial"/>
              </a:rPr>
              <a:t>Institution type of proposers – all </a:t>
            </a:r>
            <a:r>
              <a:rPr lang="en-US" err="1">
                <a:latin typeface="Avenir Next LT Pro"/>
                <a:cs typeface="Arial"/>
              </a:rPr>
              <a:t>NoDD</a:t>
            </a:r>
            <a:r>
              <a:rPr lang="en-US">
                <a:latin typeface="Avenir Next LT Pro"/>
                <a:cs typeface="Arial"/>
              </a:rPr>
              <a:t> programs</a:t>
            </a:r>
            <a:endParaRPr lang="en-US">
              <a:cs typeface="Arial"/>
            </a:endParaRPr>
          </a:p>
        </p:txBody>
      </p:sp>
      <p:sp>
        <p:nvSpPr>
          <p:cNvPr id="5" name="TextBox 4">
            <a:extLst>
              <a:ext uri="{FF2B5EF4-FFF2-40B4-BE49-F238E27FC236}">
                <a16:creationId xmlns:a16="http://schemas.microsoft.com/office/drawing/2014/main" id="{3498B5FC-BC68-A681-4126-DC893E22CCF1}"/>
              </a:ext>
            </a:extLst>
          </p:cNvPr>
          <p:cNvSpPr txBox="1"/>
          <p:nvPr/>
        </p:nvSpPr>
        <p:spPr>
          <a:xfrm>
            <a:off x="1279954" y="1323292"/>
            <a:ext cx="6126614" cy="369332"/>
          </a:xfrm>
          <a:prstGeom prst="rect">
            <a:avLst/>
          </a:prstGeom>
          <a:noFill/>
        </p:spPr>
        <p:txBody>
          <a:bodyPr wrap="none" rtlCol="0">
            <a:spAutoFit/>
          </a:bodyPr>
          <a:lstStyle/>
          <a:p>
            <a:r>
              <a:rPr lang="en-US">
                <a:latin typeface="Avenir Next LT Pro"/>
              </a:rPr>
              <a:t>Normalized to 100%. ROSES 2023 data as of 1 Nov 2023</a:t>
            </a:r>
          </a:p>
        </p:txBody>
      </p:sp>
      <p:sp>
        <p:nvSpPr>
          <p:cNvPr id="6" name="Slide Number Placeholder 3">
            <a:extLst>
              <a:ext uri="{FF2B5EF4-FFF2-40B4-BE49-F238E27FC236}">
                <a16:creationId xmlns:a16="http://schemas.microsoft.com/office/drawing/2014/main" id="{5708EDC1-9C80-D708-61AE-4180FB649884}"/>
              </a:ext>
            </a:extLst>
          </p:cNvPr>
          <p:cNvSpPr>
            <a:spLocks noGrp="1"/>
          </p:cNvSpPr>
          <p:nvPr>
            <p:ph type="sldNum" sz="quarter" idx="12"/>
          </p:nvPr>
        </p:nvSpPr>
        <p:spPr>
          <a:xfrm>
            <a:off x="9355319" y="6422339"/>
            <a:ext cx="2743200" cy="365125"/>
          </a:xfrm>
        </p:spPr>
        <p:txBody>
          <a:bodyPr/>
          <a:lstStyle/>
          <a:p>
            <a:fld id="{2E8C51FE-49D9-314D-9957-ABBF7DDE8782}" type="slidenum">
              <a:rPr lang="en-US" smtClean="0"/>
              <a:pPr/>
              <a:t>15</a:t>
            </a:fld>
            <a:endParaRPr lang="en-US"/>
          </a:p>
        </p:txBody>
      </p:sp>
      <p:graphicFrame>
        <p:nvGraphicFramePr>
          <p:cNvPr id="7" name="Chart 6">
            <a:extLst>
              <a:ext uri="{FF2B5EF4-FFF2-40B4-BE49-F238E27FC236}">
                <a16:creationId xmlns:a16="http://schemas.microsoft.com/office/drawing/2014/main" id="{565E3A2F-C17A-7C0F-806B-26D7304F6A79}"/>
              </a:ext>
            </a:extLst>
          </p:cNvPr>
          <p:cNvGraphicFramePr>
            <a:graphicFrameLocks/>
          </p:cNvGraphicFramePr>
          <p:nvPr>
            <p:extLst>
              <p:ext uri="{D42A27DB-BD31-4B8C-83A1-F6EECF244321}">
                <p14:modId xmlns:p14="http://schemas.microsoft.com/office/powerpoint/2010/main" val="2874231585"/>
              </p:ext>
            </p:extLst>
          </p:nvPr>
        </p:nvGraphicFramePr>
        <p:xfrm>
          <a:off x="1283368" y="1785939"/>
          <a:ext cx="9618799" cy="47585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3384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4767FA-2D69-4492-B048-6FED8BB23BD1}"/>
              </a:ext>
            </a:extLst>
          </p:cNvPr>
          <p:cNvPicPr>
            <a:picLocks noChangeAspect="1"/>
          </p:cNvPicPr>
          <p:nvPr/>
        </p:nvPicPr>
        <p:blipFill rotWithShape="1">
          <a:blip r:embed="rId2"/>
          <a:srcRect l="76193" t="23693" r="4452" b="18619"/>
          <a:stretch/>
        </p:blipFill>
        <p:spPr>
          <a:xfrm>
            <a:off x="0" y="0"/>
            <a:ext cx="12303760" cy="6876286"/>
          </a:xfrm>
          <a:prstGeom prst="rect">
            <a:avLst/>
          </a:prstGeom>
        </p:spPr>
      </p:pic>
      <p:graphicFrame>
        <p:nvGraphicFramePr>
          <p:cNvPr id="2" name="Table 2">
            <a:extLst>
              <a:ext uri="{FF2B5EF4-FFF2-40B4-BE49-F238E27FC236}">
                <a16:creationId xmlns:a16="http://schemas.microsoft.com/office/drawing/2014/main" id="{5DFE0853-002C-F4DC-72EF-55C4BEAEDB50}"/>
              </a:ext>
            </a:extLst>
          </p:cNvPr>
          <p:cNvGraphicFramePr>
            <a:graphicFrameLocks noGrp="1"/>
          </p:cNvGraphicFramePr>
          <p:nvPr>
            <p:extLst>
              <p:ext uri="{D42A27DB-BD31-4B8C-83A1-F6EECF244321}">
                <p14:modId xmlns:p14="http://schemas.microsoft.com/office/powerpoint/2010/main" val="2581328902"/>
              </p:ext>
            </p:extLst>
          </p:nvPr>
        </p:nvGraphicFramePr>
        <p:xfrm>
          <a:off x="509954" y="562219"/>
          <a:ext cx="11167959" cy="6083420"/>
        </p:xfrm>
        <a:graphic>
          <a:graphicData uri="http://schemas.openxmlformats.org/drawingml/2006/table">
            <a:tbl>
              <a:tblPr firstRow="1" bandRow="1">
                <a:tableStyleId>{5C22544A-7EE6-4342-B048-85BDC9FD1C3A}</a:tableStyleId>
              </a:tblPr>
              <a:tblGrid>
                <a:gridCol w="773955">
                  <a:extLst>
                    <a:ext uri="{9D8B030D-6E8A-4147-A177-3AD203B41FA5}">
                      <a16:colId xmlns:a16="http://schemas.microsoft.com/office/drawing/2014/main" val="252855304"/>
                    </a:ext>
                  </a:extLst>
                </a:gridCol>
                <a:gridCol w="4250269">
                  <a:extLst>
                    <a:ext uri="{9D8B030D-6E8A-4147-A177-3AD203B41FA5}">
                      <a16:colId xmlns:a16="http://schemas.microsoft.com/office/drawing/2014/main" val="34352277"/>
                    </a:ext>
                  </a:extLst>
                </a:gridCol>
                <a:gridCol w="963950">
                  <a:extLst>
                    <a:ext uri="{9D8B030D-6E8A-4147-A177-3AD203B41FA5}">
                      <a16:colId xmlns:a16="http://schemas.microsoft.com/office/drawing/2014/main" val="3910800730"/>
                    </a:ext>
                  </a:extLst>
                </a:gridCol>
                <a:gridCol w="1048583">
                  <a:extLst>
                    <a:ext uri="{9D8B030D-6E8A-4147-A177-3AD203B41FA5}">
                      <a16:colId xmlns:a16="http://schemas.microsoft.com/office/drawing/2014/main" val="3540943195"/>
                    </a:ext>
                  </a:extLst>
                </a:gridCol>
                <a:gridCol w="1098518">
                  <a:extLst>
                    <a:ext uri="{9D8B030D-6E8A-4147-A177-3AD203B41FA5}">
                      <a16:colId xmlns:a16="http://schemas.microsoft.com/office/drawing/2014/main" val="738705638"/>
                    </a:ext>
                  </a:extLst>
                </a:gridCol>
                <a:gridCol w="951006">
                  <a:extLst>
                    <a:ext uri="{9D8B030D-6E8A-4147-A177-3AD203B41FA5}">
                      <a16:colId xmlns:a16="http://schemas.microsoft.com/office/drawing/2014/main" val="2581244886"/>
                    </a:ext>
                  </a:extLst>
                </a:gridCol>
                <a:gridCol w="1119180">
                  <a:extLst>
                    <a:ext uri="{9D8B030D-6E8A-4147-A177-3AD203B41FA5}">
                      <a16:colId xmlns:a16="http://schemas.microsoft.com/office/drawing/2014/main" val="2736211491"/>
                    </a:ext>
                  </a:extLst>
                </a:gridCol>
                <a:gridCol w="962498">
                  <a:extLst>
                    <a:ext uri="{9D8B030D-6E8A-4147-A177-3AD203B41FA5}">
                      <a16:colId xmlns:a16="http://schemas.microsoft.com/office/drawing/2014/main" val="547491487"/>
                    </a:ext>
                  </a:extLst>
                </a:gridCol>
              </a:tblGrid>
              <a:tr h="450755">
                <a:tc>
                  <a:txBody>
                    <a:bodyPr/>
                    <a:lstStyle/>
                    <a:p>
                      <a:r>
                        <a:rPr lang="en-US" sz="1200" dirty="0">
                          <a:latin typeface="Avenir Next LT Pro"/>
                        </a:rPr>
                        <a:t>Center</a:t>
                      </a:r>
                    </a:p>
                  </a:txBody>
                  <a:tcPr/>
                </a:tc>
                <a:tc>
                  <a:txBody>
                    <a:bodyPr/>
                    <a:lstStyle/>
                    <a:p>
                      <a:r>
                        <a:rPr lang="en-US" sz="1200" dirty="0">
                          <a:latin typeface="Avenir Next LT Pro"/>
                        </a:rPr>
                        <a:t>ISFM</a:t>
                      </a:r>
                    </a:p>
                  </a:txBody>
                  <a:tcPr/>
                </a:tc>
                <a:tc>
                  <a:txBody>
                    <a:bodyPr/>
                    <a:lstStyle/>
                    <a:p>
                      <a:r>
                        <a:rPr lang="en-US" sz="1200" dirty="0">
                          <a:latin typeface="Avenir Next LT Pro"/>
                        </a:rPr>
                        <a:t>FY23 ($)</a:t>
                      </a:r>
                    </a:p>
                  </a:txBody>
                  <a:tcPr/>
                </a:tc>
                <a:tc>
                  <a:txBody>
                    <a:bodyPr/>
                    <a:lstStyle/>
                    <a:p>
                      <a:r>
                        <a:rPr lang="en-US" sz="1200" dirty="0">
                          <a:latin typeface="Avenir Next LT Pro"/>
                        </a:rPr>
                        <a:t>FY24 ($)</a:t>
                      </a:r>
                    </a:p>
                  </a:txBody>
                  <a:tcPr/>
                </a:tc>
                <a:tc>
                  <a:txBody>
                    <a:bodyPr/>
                    <a:lstStyle/>
                    <a:p>
                      <a:r>
                        <a:rPr lang="en-US" sz="1200" dirty="0">
                          <a:latin typeface="Avenir Next LT Pro"/>
                        </a:rPr>
                        <a:t>Duration</a:t>
                      </a:r>
                    </a:p>
                  </a:txBody>
                  <a:tcPr/>
                </a:tc>
                <a:tc>
                  <a:txBody>
                    <a:bodyPr/>
                    <a:lstStyle/>
                    <a:p>
                      <a:r>
                        <a:rPr lang="en-US" sz="1200" dirty="0">
                          <a:latin typeface="Avenir Next LT Pro"/>
                        </a:rPr>
                        <a:t>Last Review</a:t>
                      </a:r>
                    </a:p>
                  </a:txBody>
                  <a:tcPr/>
                </a:tc>
                <a:tc>
                  <a:txBody>
                    <a:bodyPr/>
                    <a:lstStyle/>
                    <a:p>
                      <a:r>
                        <a:rPr lang="en-US" sz="1200" dirty="0">
                          <a:latin typeface="Avenir Next LT Pro"/>
                        </a:rPr>
                        <a:t>Next Review</a:t>
                      </a:r>
                    </a:p>
                  </a:txBody>
                  <a:tcPr/>
                </a:tc>
                <a:tc>
                  <a:txBody>
                    <a:bodyPr/>
                    <a:lstStyle/>
                    <a:p>
                      <a:r>
                        <a:rPr lang="en-US" sz="1200" dirty="0">
                          <a:latin typeface="Avenir Next LT Pro"/>
                        </a:rPr>
                        <a:t>Other Div</a:t>
                      </a:r>
                    </a:p>
                  </a:txBody>
                  <a:tcPr/>
                </a:tc>
                <a:extLst>
                  <a:ext uri="{0D108BD9-81ED-4DB2-BD59-A6C34878D82A}">
                    <a16:rowId xmlns:a16="http://schemas.microsoft.com/office/drawing/2014/main" val="1203750435"/>
                  </a:ext>
                </a:extLst>
              </a:tr>
              <a:tr h="272825">
                <a:tc>
                  <a:txBody>
                    <a:bodyPr/>
                    <a:lstStyle/>
                    <a:p>
                      <a:r>
                        <a:rPr lang="en-US" sz="1200" dirty="0">
                          <a:latin typeface="Avenir Next LT Pro"/>
                        </a:rPr>
                        <a:t>ARC</a:t>
                      </a:r>
                    </a:p>
                  </a:txBody>
                  <a:tcPr/>
                </a:tc>
                <a:tc>
                  <a:txBody>
                    <a:bodyPr/>
                    <a:lstStyle/>
                    <a:p>
                      <a:r>
                        <a:rPr lang="en-US" sz="1200" dirty="0">
                          <a:latin typeface="Avenir Next LT Pro"/>
                        </a:rPr>
                        <a:t>Mars Climate Modeling Center (MCMC)</a:t>
                      </a:r>
                    </a:p>
                  </a:txBody>
                  <a:tcPr/>
                </a:tc>
                <a:tc>
                  <a:txBody>
                    <a:bodyPr/>
                    <a:lstStyle/>
                    <a:p>
                      <a:r>
                        <a:rPr lang="en-US" sz="1200" dirty="0">
                          <a:latin typeface="Avenir Next LT Pro"/>
                        </a:rPr>
                        <a:t>1,280,000</a:t>
                      </a:r>
                    </a:p>
                  </a:txBody>
                  <a:tcPr/>
                </a:tc>
                <a:tc>
                  <a:txBody>
                    <a:bodyPr/>
                    <a:lstStyle/>
                    <a:p>
                      <a:r>
                        <a:rPr lang="en-US" sz="1200" dirty="0">
                          <a:latin typeface="Avenir Next LT Pro"/>
                        </a:rPr>
                        <a:t>1,280,000</a:t>
                      </a:r>
                    </a:p>
                  </a:txBody>
                  <a:tcPr/>
                </a:tc>
                <a:tc>
                  <a:txBody>
                    <a:bodyPr/>
                    <a:lstStyle/>
                    <a:p>
                      <a:r>
                        <a:rPr lang="en-US" sz="1200" dirty="0">
                          <a:latin typeface="Avenir Next LT Pro"/>
                        </a:rPr>
                        <a:t>10/21-9/24</a:t>
                      </a:r>
                    </a:p>
                  </a:txBody>
                  <a:tcPr/>
                </a:tc>
                <a:tc>
                  <a:txBody>
                    <a:bodyPr/>
                    <a:lstStyle/>
                    <a:p>
                      <a:r>
                        <a:rPr lang="en-US" sz="1200" dirty="0">
                          <a:latin typeface="Avenir Next LT Pro"/>
                        </a:rPr>
                        <a:t>6/23</a:t>
                      </a:r>
                    </a:p>
                  </a:txBody>
                  <a:tcPr/>
                </a:tc>
                <a:tc>
                  <a:txBody>
                    <a:bodyPr/>
                    <a:lstStyle/>
                    <a:p>
                      <a:r>
                        <a:rPr lang="en-US" sz="1200" dirty="0">
                          <a:latin typeface="Avenir Next LT Pro"/>
                        </a:rPr>
                        <a:t>9/24</a:t>
                      </a:r>
                    </a:p>
                  </a:txBody>
                  <a:tcPr/>
                </a:tc>
                <a:tc>
                  <a:txBody>
                    <a:bodyPr/>
                    <a:lstStyle/>
                    <a:p>
                      <a:endParaRPr lang="en-US" sz="1200" dirty="0">
                        <a:latin typeface="Avenir Next LT Pro"/>
                      </a:endParaRPr>
                    </a:p>
                  </a:txBody>
                  <a:tcPr/>
                </a:tc>
                <a:extLst>
                  <a:ext uri="{0D108BD9-81ED-4DB2-BD59-A6C34878D82A}">
                    <a16:rowId xmlns:a16="http://schemas.microsoft.com/office/drawing/2014/main" val="4215441717"/>
                  </a:ext>
                </a:extLst>
              </a:tr>
              <a:tr h="450755">
                <a:tc>
                  <a:txBody>
                    <a:bodyPr/>
                    <a:lstStyle/>
                    <a:p>
                      <a:r>
                        <a:rPr lang="en-US" sz="1200" dirty="0">
                          <a:latin typeface="Avenir Next LT Pro"/>
                        </a:rPr>
                        <a:t>ARC</a:t>
                      </a:r>
                    </a:p>
                  </a:txBody>
                  <a:tcPr/>
                </a:tc>
                <a:tc>
                  <a:txBody>
                    <a:bodyPr/>
                    <a:lstStyle/>
                    <a:p>
                      <a:r>
                        <a:rPr lang="en-US" sz="1200" dirty="0">
                          <a:latin typeface="Avenir Next LT Pro"/>
                        </a:rPr>
                        <a:t>Habitable Environments and Biosignatures / Center for Life Detection (HEB/CLD)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venir Next LT Pro"/>
                          <a:ea typeface="Times" panose="02020603050405020304" pitchFamily="18" charset="0"/>
                          <a:cs typeface="Arial"/>
                        </a:rPr>
                        <a:t>1,602,303</a:t>
                      </a:r>
                    </a:p>
                  </a:txBody>
                  <a:tcPr/>
                </a:tc>
                <a:tc>
                  <a:txBody>
                    <a:bodyPr/>
                    <a:lstStyle/>
                    <a:p>
                      <a:r>
                        <a:rPr lang="en-US" sz="1200" dirty="0">
                          <a:latin typeface="Avenir Next LT Pro"/>
                        </a:rPr>
                        <a:t>1,599,780</a:t>
                      </a:r>
                    </a:p>
                  </a:txBody>
                  <a:tcPr/>
                </a:tc>
                <a:tc>
                  <a:txBody>
                    <a:bodyPr/>
                    <a:lstStyle/>
                    <a:p>
                      <a:r>
                        <a:rPr lang="en-US" sz="1200" dirty="0">
                          <a:latin typeface="Avenir Next LT Pro"/>
                        </a:rPr>
                        <a:t>10/21-9/24</a:t>
                      </a:r>
                    </a:p>
                  </a:txBody>
                  <a:tcPr/>
                </a:tc>
                <a:tc>
                  <a:txBody>
                    <a:bodyPr/>
                    <a:lstStyle/>
                    <a:p>
                      <a:r>
                        <a:rPr lang="en-US" sz="1200" dirty="0">
                          <a:latin typeface="Avenir Next LT Pro"/>
                        </a:rPr>
                        <a:t>6/23</a:t>
                      </a:r>
                    </a:p>
                  </a:txBody>
                  <a:tcPr/>
                </a:tc>
                <a:tc>
                  <a:txBody>
                    <a:bodyPr/>
                    <a:lstStyle/>
                    <a:p>
                      <a:r>
                        <a:rPr lang="en-US" sz="1200" dirty="0">
                          <a:latin typeface="Avenir Next LT Pro"/>
                        </a:rPr>
                        <a:t>9/24</a:t>
                      </a:r>
                    </a:p>
                  </a:txBody>
                  <a:tcPr/>
                </a:tc>
                <a:tc>
                  <a:txBody>
                    <a:bodyPr/>
                    <a:lstStyle/>
                    <a:p>
                      <a:r>
                        <a:rPr lang="en-US" sz="1200" dirty="0">
                          <a:latin typeface="Avenir Next LT Pro"/>
                        </a:rPr>
                        <a:t>BPSD</a:t>
                      </a:r>
                    </a:p>
                  </a:txBody>
                  <a:tcPr/>
                </a:tc>
                <a:extLst>
                  <a:ext uri="{0D108BD9-81ED-4DB2-BD59-A6C34878D82A}">
                    <a16:rowId xmlns:a16="http://schemas.microsoft.com/office/drawing/2014/main" val="3392867988"/>
                  </a:ext>
                </a:extLst>
              </a:tr>
              <a:tr h="450755">
                <a:tc>
                  <a:txBody>
                    <a:bodyPr/>
                    <a:lstStyle/>
                    <a:p>
                      <a:r>
                        <a:rPr lang="en-US" sz="1200" dirty="0">
                          <a:latin typeface="Avenir Next LT Pro"/>
                        </a:rPr>
                        <a:t>ARC</a:t>
                      </a:r>
                    </a:p>
                  </a:txBody>
                  <a:tcPr/>
                </a:tc>
                <a:tc>
                  <a:txBody>
                    <a:bodyPr/>
                    <a:lstStyle/>
                    <a:p>
                      <a:r>
                        <a:rPr lang="en-US" sz="1200" dirty="0">
                          <a:latin typeface="Avenir Next LT Pro"/>
                        </a:rPr>
                        <a:t>Evolutionary Processes that Drove the Emergence and Early Distribution of Life (EPDEL)</a:t>
                      </a:r>
                    </a:p>
                  </a:txBody>
                  <a:tcPr/>
                </a:tc>
                <a:tc>
                  <a:txBody>
                    <a:bodyPr/>
                    <a:lstStyle/>
                    <a:p>
                      <a:r>
                        <a:rPr lang="en-US" sz="1200" dirty="0">
                          <a:latin typeface="Avenir Next LT Pro"/>
                        </a:rPr>
                        <a:t>782,000</a:t>
                      </a:r>
                    </a:p>
                  </a:txBody>
                  <a:tcPr/>
                </a:tc>
                <a:tc>
                  <a:txBody>
                    <a:bodyPr/>
                    <a:lstStyle/>
                    <a:p>
                      <a:r>
                        <a:rPr lang="en-US" sz="1200" dirty="0">
                          <a:latin typeface="Avenir Next LT Pro"/>
                        </a:rPr>
                        <a:t>782,000</a:t>
                      </a:r>
                    </a:p>
                  </a:txBody>
                  <a:tcPr/>
                </a:tc>
                <a:tc>
                  <a:txBody>
                    <a:bodyPr/>
                    <a:lstStyle/>
                    <a:p>
                      <a:r>
                        <a:rPr lang="en-US" sz="1200" dirty="0">
                          <a:latin typeface="Avenir Next LT Pro"/>
                        </a:rPr>
                        <a:t>10/21-9/24</a:t>
                      </a:r>
                    </a:p>
                  </a:txBody>
                  <a:tcPr/>
                </a:tc>
                <a:tc>
                  <a:txBody>
                    <a:bodyPr/>
                    <a:lstStyle/>
                    <a:p>
                      <a:r>
                        <a:rPr lang="en-US" sz="1200" dirty="0">
                          <a:latin typeface="Avenir Next LT Pro"/>
                        </a:rPr>
                        <a:t>6/23</a:t>
                      </a:r>
                    </a:p>
                  </a:txBody>
                  <a:tcPr/>
                </a:tc>
                <a:tc>
                  <a:txBody>
                    <a:bodyPr/>
                    <a:lstStyle/>
                    <a:p>
                      <a:r>
                        <a:rPr lang="en-US" sz="1200" dirty="0">
                          <a:latin typeface="Avenir Next LT Pro"/>
                        </a:rPr>
                        <a:t>9/24</a:t>
                      </a:r>
                    </a:p>
                  </a:txBody>
                  <a:tcPr/>
                </a:tc>
                <a:tc>
                  <a:txBody>
                    <a:bodyPr/>
                    <a:lstStyle/>
                    <a:p>
                      <a:r>
                        <a:rPr lang="en-US" sz="1200" dirty="0">
                          <a:latin typeface="Avenir Next LT Pro"/>
                        </a:rPr>
                        <a:t>BPSD</a:t>
                      </a:r>
                    </a:p>
                  </a:txBody>
                  <a:tcPr/>
                </a:tc>
                <a:extLst>
                  <a:ext uri="{0D108BD9-81ED-4DB2-BD59-A6C34878D82A}">
                    <a16:rowId xmlns:a16="http://schemas.microsoft.com/office/drawing/2014/main" val="4204158662"/>
                  </a:ext>
                </a:extLst>
              </a:tr>
              <a:tr h="272825">
                <a:tc>
                  <a:txBody>
                    <a:bodyPr/>
                    <a:lstStyle/>
                    <a:p>
                      <a:r>
                        <a:rPr lang="en-US" sz="1200" dirty="0">
                          <a:latin typeface="Avenir Next LT Pro"/>
                        </a:rPr>
                        <a:t>ARC</a:t>
                      </a:r>
                    </a:p>
                  </a:txBody>
                  <a:tcPr/>
                </a:tc>
                <a:tc>
                  <a:txBody>
                    <a:bodyPr/>
                    <a:lstStyle/>
                    <a:p>
                      <a:r>
                        <a:rPr lang="en-US" sz="1200" dirty="0">
                          <a:latin typeface="Avenir Next LT Pro"/>
                        </a:rPr>
                        <a:t>NASA Center for Optical Constants (NCOC)</a:t>
                      </a:r>
                    </a:p>
                  </a:txBody>
                  <a:tcPr/>
                </a:tc>
                <a:tc>
                  <a:txBody>
                    <a:bodyPr/>
                    <a:lstStyle/>
                    <a:p>
                      <a:r>
                        <a:rPr lang="en-US" sz="1200" dirty="0">
                          <a:latin typeface="Avenir Next LT Pro"/>
                        </a:rPr>
                        <a:t>297,200</a:t>
                      </a:r>
                    </a:p>
                  </a:txBody>
                  <a:tcPr/>
                </a:tc>
                <a:tc>
                  <a:txBody>
                    <a:bodyPr/>
                    <a:lstStyle/>
                    <a:p>
                      <a:r>
                        <a:rPr lang="en-US" sz="1200" dirty="0">
                          <a:latin typeface="Avenir Next LT Pro"/>
                        </a:rPr>
                        <a:t>297,200</a:t>
                      </a:r>
                    </a:p>
                  </a:txBody>
                  <a:tcPr/>
                </a:tc>
                <a:tc>
                  <a:txBody>
                    <a:bodyPr/>
                    <a:lstStyle/>
                    <a:p>
                      <a:r>
                        <a:rPr lang="en-US" sz="1200" dirty="0">
                          <a:latin typeface="Avenir Next LT Pro"/>
                        </a:rPr>
                        <a:t>10/21-9/24</a:t>
                      </a:r>
                    </a:p>
                  </a:txBody>
                  <a:tcPr/>
                </a:tc>
                <a:tc>
                  <a:txBody>
                    <a:bodyPr/>
                    <a:lstStyle/>
                    <a:p>
                      <a:r>
                        <a:rPr lang="en-US" sz="1200" dirty="0">
                          <a:latin typeface="Avenir Next LT Pro"/>
                        </a:rPr>
                        <a:t>6/23</a:t>
                      </a:r>
                    </a:p>
                  </a:txBody>
                  <a:tcPr/>
                </a:tc>
                <a:tc>
                  <a:txBody>
                    <a:bodyPr/>
                    <a:lstStyle/>
                    <a:p>
                      <a:r>
                        <a:rPr lang="en-US" sz="1200" dirty="0">
                          <a:latin typeface="Avenir Next LT Pro"/>
                        </a:rPr>
                        <a:t>9/24</a:t>
                      </a:r>
                    </a:p>
                  </a:txBody>
                  <a:tcPr/>
                </a:tc>
                <a:tc>
                  <a:txBody>
                    <a:bodyPr/>
                    <a:lstStyle/>
                    <a:p>
                      <a:endParaRPr lang="en-US" sz="1200" dirty="0">
                        <a:latin typeface="Avenir Next LT Pro"/>
                      </a:endParaRPr>
                    </a:p>
                  </a:txBody>
                  <a:tcPr/>
                </a:tc>
                <a:extLst>
                  <a:ext uri="{0D108BD9-81ED-4DB2-BD59-A6C34878D82A}">
                    <a16:rowId xmlns:a16="http://schemas.microsoft.com/office/drawing/2014/main" val="3990171814"/>
                  </a:ext>
                </a:extLst>
              </a:tr>
              <a:tr h="450755">
                <a:tc>
                  <a:txBody>
                    <a:bodyPr/>
                    <a:lstStyle/>
                    <a:p>
                      <a:r>
                        <a:rPr lang="en-US" sz="1200" dirty="0">
                          <a:latin typeface="Avenir Next LT Pro"/>
                        </a:rPr>
                        <a:t>ARC</a:t>
                      </a:r>
                    </a:p>
                  </a:txBody>
                  <a:tcPr/>
                </a:tc>
                <a:tc>
                  <a:txBody>
                    <a:bodyPr/>
                    <a:lstStyle/>
                    <a:p>
                      <a:r>
                        <a:rPr lang="en-US" sz="1200" dirty="0">
                          <a:latin typeface="Avenir Next LT Pro"/>
                        </a:rPr>
                        <a:t>Astrobiologically Important Organics during Early Planetary System Formation and Evolution</a:t>
                      </a:r>
                    </a:p>
                  </a:txBody>
                  <a:tcPr/>
                </a:tc>
                <a:tc>
                  <a:txBody>
                    <a:bodyPr/>
                    <a:lstStyle/>
                    <a:p>
                      <a:r>
                        <a:rPr lang="en-US" sz="1200" dirty="0">
                          <a:latin typeface="Avenir Next LT Pro"/>
                        </a:rPr>
                        <a:t>300,000</a:t>
                      </a:r>
                    </a:p>
                  </a:txBody>
                  <a:tcPr/>
                </a:tc>
                <a:tc>
                  <a:txBody>
                    <a:bodyPr/>
                    <a:lstStyle/>
                    <a:p>
                      <a:r>
                        <a:rPr lang="en-US" sz="1200" dirty="0">
                          <a:latin typeface="Avenir Next LT Pro"/>
                        </a:rPr>
                        <a:t>300,000</a:t>
                      </a:r>
                    </a:p>
                  </a:txBody>
                  <a:tcPr/>
                </a:tc>
                <a:tc>
                  <a:txBody>
                    <a:bodyPr/>
                    <a:lstStyle/>
                    <a:p>
                      <a:r>
                        <a:rPr lang="en-US" sz="1200" dirty="0">
                          <a:latin typeface="Avenir Next LT Pro"/>
                        </a:rPr>
                        <a:t>10/21-9/24</a:t>
                      </a:r>
                    </a:p>
                  </a:txBody>
                  <a:tcPr/>
                </a:tc>
                <a:tc>
                  <a:txBody>
                    <a:bodyPr/>
                    <a:lstStyle/>
                    <a:p>
                      <a:r>
                        <a:rPr lang="en-US" sz="1200" dirty="0">
                          <a:latin typeface="Avenir Next LT Pro"/>
                        </a:rPr>
                        <a:t>6/23</a:t>
                      </a:r>
                    </a:p>
                  </a:txBody>
                  <a:tcPr/>
                </a:tc>
                <a:tc>
                  <a:txBody>
                    <a:bodyPr/>
                    <a:lstStyle/>
                    <a:p>
                      <a:r>
                        <a:rPr lang="en-US" sz="1200" dirty="0">
                          <a:latin typeface="Avenir Next LT Pro"/>
                        </a:rPr>
                        <a:t>9/24</a:t>
                      </a:r>
                    </a:p>
                  </a:txBody>
                  <a:tcPr/>
                </a:tc>
                <a:tc>
                  <a:txBody>
                    <a:bodyPr/>
                    <a:lstStyle/>
                    <a:p>
                      <a:endParaRPr lang="en-US" sz="1200" dirty="0">
                        <a:latin typeface="Avenir Next LT Pro"/>
                      </a:endParaRPr>
                    </a:p>
                  </a:txBody>
                  <a:tcPr/>
                </a:tc>
                <a:extLst>
                  <a:ext uri="{0D108BD9-81ED-4DB2-BD59-A6C34878D82A}">
                    <a16:rowId xmlns:a16="http://schemas.microsoft.com/office/drawing/2014/main" val="1254969730"/>
                  </a:ext>
                </a:extLst>
              </a:tr>
              <a:tr h="284687">
                <a:tc>
                  <a:txBody>
                    <a:bodyPr/>
                    <a:lstStyle/>
                    <a:p>
                      <a:r>
                        <a:rPr lang="en-US" sz="1200" dirty="0">
                          <a:latin typeface="Avenir Next LT Pro"/>
                        </a:rPr>
                        <a:t>GSFC</a:t>
                      </a:r>
                    </a:p>
                  </a:txBody>
                  <a:tcPr/>
                </a:tc>
                <a:tc>
                  <a:txBody>
                    <a:bodyPr/>
                    <a:lstStyle/>
                    <a:p>
                      <a:r>
                        <a:rPr lang="en-US" sz="1200" dirty="0">
                          <a:latin typeface="Avenir Next LT Pro"/>
                        </a:rPr>
                        <a:t>Planetary Geodesy</a:t>
                      </a:r>
                    </a:p>
                  </a:txBody>
                  <a:tcPr/>
                </a:tc>
                <a:tc>
                  <a:txBody>
                    <a:bodyPr/>
                    <a:lstStyle/>
                    <a:p>
                      <a:r>
                        <a:rPr lang="en-US" sz="1200" dirty="0">
                          <a:latin typeface="Avenir Next LT Pro"/>
                        </a:rPr>
                        <a:t>545,000</a:t>
                      </a:r>
                    </a:p>
                  </a:txBody>
                  <a:tcPr/>
                </a:tc>
                <a:tc>
                  <a:txBody>
                    <a:bodyPr/>
                    <a:lstStyle/>
                    <a:p>
                      <a:r>
                        <a:rPr lang="en-US" sz="1200" dirty="0">
                          <a:latin typeface="Avenir Next LT Pro"/>
                        </a:rPr>
                        <a:t>545,000</a:t>
                      </a:r>
                    </a:p>
                  </a:txBody>
                  <a:tcPr/>
                </a:tc>
                <a:tc>
                  <a:txBody>
                    <a:bodyPr/>
                    <a:lstStyle/>
                    <a:p>
                      <a:r>
                        <a:rPr lang="en-US" sz="1200" dirty="0">
                          <a:latin typeface="Avenir Next LT Pro"/>
                        </a:rPr>
                        <a:t>10/21-9/26</a:t>
                      </a:r>
                    </a:p>
                  </a:txBody>
                  <a:tcPr/>
                </a:tc>
                <a:tc>
                  <a:txBody>
                    <a:bodyPr/>
                    <a:lstStyle/>
                    <a:p>
                      <a:r>
                        <a:rPr lang="en-US" sz="1200" dirty="0">
                          <a:latin typeface="Avenir Next LT Pro"/>
                        </a:rPr>
                        <a:t>9/22</a:t>
                      </a:r>
                    </a:p>
                  </a:txBody>
                  <a:tcPr/>
                </a:tc>
                <a:tc>
                  <a:txBody>
                    <a:bodyPr/>
                    <a:lstStyle/>
                    <a:p>
                      <a:r>
                        <a:rPr lang="en-US" sz="1200" dirty="0">
                          <a:latin typeface="Avenir Next LT Pro"/>
                        </a:rPr>
                        <a:t>4/24</a:t>
                      </a:r>
                    </a:p>
                  </a:txBody>
                  <a:tcPr/>
                </a:tc>
                <a:tc>
                  <a:txBody>
                    <a:bodyPr/>
                    <a:lstStyle/>
                    <a:p>
                      <a:endParaRPr lang="en-US" sz="1200" dirty="0">
                        <a:latin typeface="Avenir Next LT Pro"/>
                      </a:endParaRPr>
                    </a:p>
                  </a:txBody>
                  <a:tcPr/>
                </a:tc>
                <a:extLst>
                  <a:ext uri="{0D108BD9-81ED-4DB2-BD59-A6C34878D82A}">
                    <a16:rowId xmlns:a16="http://schemas.microsoft.com/office/drawing/2014/main" val="2555196939"/>
                  </a:ext>
                </a:extLst>
              </a:tr>
              <a:tr h="272825">
                <a:tc>
                  <a:txBody>
                    <a:bodyPr/>
                    <a:lstStyle/>
                    <a:p>
                      <a:r>
                        <a:rPr lang="en-US" sz="1200" dirty="0">
                          <a:latin typeface="Avenir Next LT Pro"/>
                        </a:rPr>
                        <a:t>GSFC</a:t>
                      </a:r>
                    </a:p>
                  </a:txBody>
                  <a:tcPr/>
                </a:tc>
                <a:tc>
                  <a:txBody>
                    <a:bodyPr/>
                    <a:lstStyle/>
                    <a:p>
                      <a:r>
                        <a:rPr lang="en-US" sz="1200" dirty="0">
                          <a:latin typeface="Avenir Next LT Pro"/>
                        </a:rPr>
                        <a:t>Fundamental Laboratory Research (</a:t>
                      </a:r>
                      <a:r>
                        <a:rPr lang="en-US" sz="1200" err="1">
                          <a:latin typeface="Avenir Next LT Pro"/>
                        </a:rPr>
                        <a:t>FLaRe</a:t>
                      </a:r>
                      <a:r>
                        <a:rPr lang="en-US" sz="1200" dirty="0">
                          <a:latin typeface="Avenir Next LT Pro"/>
                        </a:rPr>
                        <a:t>)</a:t>
                      </a:r>
                    </a:p>
                  </a:txBody>
                  <a:tcPr/>
                </a:tc>
                <a:tc>
                  <a:txBody>
                    <a:bodyPr/>
                    <a:lstStyle/>
                    <a:p>
                      <a:r>
                        <a:rPr lang="en-US" sz="1200" dirty="0">
                          <a:latin typeface="Avenir Next LT Pro"/>
                        </a:rPr>
                        <a:t>4,100,000</a:t>
                      </a:r>
                    </a:p>
                  </a:txBody>
                  <a:tcPr/>
                </a:tc>
                <a:tc>
                  <a:txBody>
                    <a:bodyPr/>
                    <a:lstStyle/>
                    <a:p>
                      <a:r>
                        <a:rPr lang="en-US" sz="1200" dirty="0">
                          <a:latin typeface="Avenir Next LT Pro"/>
                        </a:rPr>
                        <a:t>4,299,423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Next LT Pro"/>
                        </a:rPr>
                        <a:t>10/21-9/26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Next LT Pro"/>
                        </a:rPr>
                        <a:t>9/22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Next LT Pro"/>
                        </a:rPr>
                        <a:t>4/24</a:t>
                      </a:r>
                    </a:p>
                  </a:txBody>
                  <a:tcPr/>
                </a:tc>
                <a:tc>
                  <a:txBody>
                    <a:bodyPr/>
                    <a:lstStyle/>
                    <a:p>
                      <a:endParaRPr lang="en-US" sz="1200" dirty="0">
                        <a:latin typeface="Avenir Next LT Pro"/>
                      </a:endParaRPr>
                    </a:p>
                  </a:txBody>
                  <a:tcPr/>
                </a:tc>
                <a:extLst>
                  <a:ext uri="{0D108BD9-81ED-4DB2-BD59-A6C34878D82A}">
                    <a16:rowId xmlns:a16="http://schemas.microsoft.com/office/drawing/2014/main" val="3268825248"/>
                  </a:ext>
                </a:extLst>
              </a:tr>
              <a:tr h="272825">
                <a:tc>
                  <a:txBody>
                    <a:bodyPr/>
                    <a:lstStyle/>
                    <a:p>
                      <a:r>
                        <a:rPr lang="en-US" sz="1200" dirty="0">
                          <a:latin typeface="Avenir Next LT Pro"/>
                        </a:rPr>
                        <a:t>GSFC</a:t>
                      </a:r>
                    </a:p>
                  </a:txBody>
                  <a:tcPr/>
                </a:tc>
                <a:tc>
                  <a:txBody>
                    <a:bodyPr/>
                    <a:lstStyle/>
                    <a:p>
                      <a:r>
                        <a:rPr lang="en-US" sz="1200" dirty="0">
                          <a:latin typeface="Avenir Next LT Pro"/>
                        </a:rPr>
                        <a:t>The Goddard Instrument Field Team (GIFT)</a:t>
                      </a:r>
                    </a:p>
                  </a:txBody>
                  <a:tcPr/>
                </a:tc>
                <a:tc>
                  <a:txBody>
                    <a:bodyPr/>
                    <a:lstStyle/>
                    <a:p>
                      <a:r>
                        <a:rPr lang="en-US" sz="1200" dirty="0">
                          <a:latin typeface="Avenir Next LT Pro"/>
                        </a:rPr>
                        <a:t>778,989</a:t>
                      </a:r>
                    </a:p>
                  </a:txBody>
                  <a:tcPr/>
                </a:tc>
                <a:tc>
                  <a:txBody>
                    <a:bodyPr/>
                    <a:lstStyle/>
                    <a:p>
                      <a:r>
                        <a:rPr lang="en-US" sz="1200" dirty="0">
                          <a:latin typeface="Avenir Next LT Pro"/>
                        </a:rPr>
                        <a:t>778,989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Next LT Pro"/>
                        </a:rPr>
                        <a:t>10/21-9/26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Next LT Pro"/>
                        </a:rPr>
                        <a:t>9/22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Next LT Pro"/>
                        </a:rPr>
                        <a:t>4/24</a:t>
                      </a:r>
                    </a:p>
                  </a:txBody>
                  <a:tcPr/>
                </a:tc>
                <a:tc>
                  <a:txBody>
                    <a:bodyPr/>
                    <a:lstStyle/>
                    <a:p>
                      <a:endParaRPr lang="en-US" sz="1200" dirty="0">
                        <a:latin typeface="Avenir Next LT Pro"/>
                      </a:endParaRPr>
                    </a:p>
                  </a:txBody>
                  <a:tcPr/>
                </a:tc>
                <a:extLst>
                  <a:ext uri="{0D108BD9-81ED-4DB2-BD59-A6C34878D82A}">
                    <a16:rowId xmlns:a16="http://schemas.microsoft.com/office/drawing/2014/main" val="3713247064"/>
                  </a:ext>
                </a:extLst>
              </a:tr>
              <a:tr h="272825">
                <a:tc>
                  <a:txBody>
                    <a:bodyPr/>
                    <a:lstStyle/>
                    <a:p>
                      <a:r>
                        <a:rPr lang="en-US" sz="1200" dirty="0">
                          <a:latin typeface="Avenir Next LT Pro"/>
                        </a:rPr>
                        <a:t>GSFC</a:t>
                      </a:r>
                    </a:p>
                  </a:txBody>
                  <a:tcPr/>
                </a:tc>
                <a:tc>
                  <a:txBody>
                    <a:bodyPr/>
                    <a:lstStyle/>
                    <a:p>
                      <a:r>
                        <a:rPr lang="en-US" sz="1200" dirty="0">
                          <a:latin typeface="Avenir Next LT Pro"/>
                        </a:rPr>
                        <a:t>Sellers Exoplanet Environments Collaboration (SEEC)</a:t>
                      </a:r>
                    </a:p>
                  </a:txBody>
                  <a:tcPr/>
                </a:tc>
                <a:tc>
                  <a:txBody>
                    <a:bodyPr/>
                    <a:lstStyle/>
                    <a:p>
                      <a:r>
                        <a:rPr lang="en-US" sz="1200" dirty="0">
                          <a:latin typeface="Avenir Next LT Pro"/>
                        </a:rPr>
                        <a:t>2,454,177</a:t>
                      </a:r>
                    </a:p>
                  </a:txBody>
                  <a:tcPr/>
                </a:tc>
                <a:tc>
                  <a:txBody>
                    <a:bodyPr/>
                    <a:lstStyle/>
                    <a:p>
                      <a:r>
                        <a:rPr lang="en-US" sz="1200" dirty="0">
                          <a:latin typeface="Avenir Next LT Pro"/>
                        </a:rPr>
                        <a:t>2,458,000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Next LT Pro"/>
                        </a:rPr>
                        <a:t>10/21-9/26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Next LT Pro"/>
                        </a:rPr>
                        <a:t>9/22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Next LT Pro"/>
                        </a:rPr>
                        <a:t>4/24</a:t>
                      </a:r>
                    </a:p>
                  </a:txBody>
                  <a:tcPr/>
                </a:tc>
                <a:tc>
                  <a:txBody>
                    <a:bodyPr/>
                    <a:lstStyle/>
                    <a:p>
                      <a:r>
                        <a:rPr lang="en-US" sz="1200" dirty="0">
                          <a:latin typeface="Avenir Next LT Pro"/>
                        </a:rPr>
                        <a:t>APD/HSD</a:t>
                      </a:r>
                    </a:p>
                  </a:txBody>
                  <a:tcPr/>
                </a:tc>
                <a:extLst>
                  <a:ext uri="{0D108BD9-81ED-4DB2-BD59-A6C34878D82A}">
                    <a16:rowId xmlns:a16="http://schemas.microsoft.com/office/drawing/2014/main" val="3823457172"/>
                  </a:ext>
                </a:extLst>
              </a:tr>
              <a:tr h="450755">
                <a:tc>
                  <a:txBody>
                    <a:bodyPr/>
                    <a:lstStyle/>
                    <a:p>
                      <a:r>
                        <a:rPr lang="en-US" sz="1200" dirty="0">
                          <a:latin typeface="Avenir Next LT Pro"/>
                        </a:rPr>
                        <a:t>GSFC</a:t>
                      </a:r>
                    </a:p>
                  </a:txBody>
                  <a:tcPr/>
                </a:tc>
                <a:tc>
                  <a:txBody>
                    <a:bodyPr/>
                    <a:lstStyle/>
                    <a:p>
                      <a:r>
                        <a:rPr lang="en-US" sz="1200" dirty="0">
                          <a:latin typeface="Avenir Next LT Pro"/>
                        </a:rPr>
                        <a:t>Exosphere-Ionosphere-Magnetosphere Modeling (EIMM)</a:t>
                      </a:r>
                    </a:p>
                  </a:txBody>
                  <a:tcPr/>
                </a:tc>
                <a:tc>
                  <a:txBody>
                    <a:bodyPr/>
                    <a:lstStyle/>
                    <a:p>
                      <a:r>
                        <a:rPr lang="en-US" sz="1200" dirty="0">
                          <a:latin typeface="Avenir Next LT Pro"/>
                        </a:rPr>
                        <a:t>1,125,000</a:t>
                      </a:r>
                    </a:p>
                  </a:txBody>
                  <a:tcPr/>
                </a:tc>
                <a:tc>
                  <a:txBody>
                    <a:bodyPr/>
                    <a:lstStyle/>
                    <a:p>
                      <a:r>
                        <a:rPr lang="en-US" sz="1200" dirty="0">
                          <a:latin typeface="Avenir Next LT Pro"/>
                        </a:rPr>
                        <a:t>1,125,000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Next LT Pro"/>
                        </a:rPr>
                        <a:t>10/21-9/26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Next LT Pro"/>
                        </a:rPr>
                        <a:t>9/22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Next LT Pro"/>
                        </a:rPr>
                        <a:t>4/24</a:t>
                      </a:r>
                    </a:p>
                  </a:txBody>
                  <a:tcPr/>
                </a:tc>
                <a:tc>
                  <a:txBody>
                    <a:bodyPr/>
                    <a:lstStyle/>
                    <a:p>
                      <a:r>
                        <a:rPr lang="en-US" sz="1200" dirty="0">
                          <a:latin typeface="Avenir Next LT Pro"/>
                        </a:rPr>
                        <a:t>HSD</a:t>
                      </a:r>
                    </a:p>
                  </a:txBody>
                  <a:tcPr/>
                </a:tc>
                <a:extLst>
                  <a:ext uri="{0D108BD9-81ED-4DB2-BD59-A6C34878D82A}">
                    <a16:rowId xmlns:a16="http://schemas.microsoft.com/office/drawing/2014/main" val="2973396007"/>
                  </a:ext>
                </a:extLst>
              </a:tr>
              <a:tr h="450755">
                <a:tc>
                  <a:txBody>
                    <a:bodyPr/>
                    <a:lstStyle/>
                    <a:p>
                      <a:r>
                        <a:rPr lang="en-US" sz="1200" dirty="0">
                          <a:latin typeface="Avenir Next LT Pro"/>
                        </a:rPr>
                        <a:t>GSFC</a:t>
                      </a:r>
                    </a:p>
                  </a:txBody>
                  <a:tcPr/>
                </a:tc>
                <a:tc>
                  <a:txBody>
                    <a:bodyPr/>
                    <a:lstStyle/>
                    <a:p>
                      <a:r>
                        <a:rPr lang="en-US" sz="1200" dirty="0">
                          <a:latin typeface="Avenir Next LT Pro"/>
                        </a:rPr>
                        <a:t>(R3D) Resolving Orbital and Climate Keys of Earth and Extraterrestrial Environments with Dynamics</a:t>
                      </a:r>
                    </a:p>
                  </a:txBody>
                  <a:tcPr/>
                </a:tc>
                <a:tc>
                  <a:txBody>
                    <a:bodyPr/>
                    <a:lstStyle/>
                    <a:p>
                      <a:r>
                        <a:rPr lang="en-US" sz="1200" dirty="0">
                          <a:latin typeface="Avenir Next LT Pro"/>
                        </a:rPr>
                        <a:t>199,423</a:t>
                      </a:r>
                    </a:p>
                  </a:txBody>
                  <a:tcPr/>
                </a:tc>
                <a:tc>
                  <a:txBody>
                    <a:bodyPr/>
                    <a:lstStyle/>
                    <a:p>
                      <a:r>
                        <a:rPr lang="en-US" sz="1200" dirty="0">
                          <a:latin typeface="Avenir Next LT Pro"/>
                        </a:rPr>
                        <a:t>N/A</a:t>
                      </a:r>
                    </a:p>
                  </a:txBody>
                  <a:tcPr/>
                </a:tc>
                <a:tc>
                  <a:txBody>
                    <a:bodyPr/>
                    <a:lstStyle/>
                    <a:p>
                      <a:r>
                        <a:rPr lang="en-US" sz="1200" dirty="0">
                          <a:latin typeface="Avenir Next LT Pro"/>
                        </a:rPr>
                        <a:t>10/21-9/23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Next LT Pro"/>
                        </a:rPr>
                        <a:t>9/22</a:t>
                      </a:r>
                    </a:p>
                  </a:txBody>
                  <a:tcPr/>
                </a:tc>
                <a:tc>
                  <a:txBody>
                    <a:bodyPr/>
                    <a:lstStyle/>
                    <a:p>
                      <a:r>
                        <a:rPr lang="en-US" sz="1200" dirty="0">
                          <a:latin typeface="Avenir Next LT Pro"/>
                        </a:rPr>
                        <a:t>N/A</a:t>
                      </a:r>
                    </a:p>
                  </a:txBody>
                  <a:tcPr/>
                </a:tc>
                <a:tc>
                  <a:txBody>
                    <a:bodyPr/>
                    <a:lstStyle/>
                    <a:p>
                      <a:endParaRPr lang="en-US" sz="1200" dirty="0">
                        <a:latin typeface="Avenir Next LT Pro"/>
                      </a:endParaRPr>
                    </a:p>
                  </a:txBody>
                  <a:tcPr/>
                </a:tc>
                <a:extLst>
                  <a:ext uri="{0D108BD9-81ED-4DB2-BD59-A6C34878D82A}">
                    <a16:rowId xmlns:a16="http://schemas.microsoft.com/office/drawing/2014/main" val="3085343092"/>
                  </a:ext>
                </a:extLst>
              </a:tr>
              <a:tr h="272825">
                <a:tc>
                  <a:txBody>
                    <a:bodyPr/>
                    <a:lstStyle/>
                    <a:p>
                      <a:r>
                        <a:rPr lang="en-US" sz="1200" dirty="0">
                          <a:latin typeface="Avenir Next LT Pro"/>
                        </a:rPr>
                        <a:t>JSC</a:t>
                      </a:r>
                    </a:p>
                  </a:txBody>
                  <a:tcPr/>
                </a:tc>
                <a:tc>
                  <a:txBody>
                    <a:bodyPr/>
                    <a:lstStyle/>
                    <a:p>
                      <a:r>
                        <a:rPr lang="en-US" sz="1200" dirty="0">
                          <a:latin typeface="Avenir Next LT Pro"/>
                        </a:rPr>
                        <a:t>Coordinated Analysis (CA)</a:t>
                      </a:r>
                    </a:p>
                  </a:txBody>
                  <a:tcPr/>
                </a:tc>
                <a:tc>
                  <a:txBody>
                    <a:bodyPr/>
                    <a:lstStyle/>
                    <a:p>
                      <a:r>
                        <a:rPr lang="en-US" sz="1200" dirty="0">
                          <a:effectLst/>
                          <a:latin typeface="Avenir Next LT Pro"/>
                          <a:ea typeface="Times" panose="02020603050405020304" pitchFamily="18" charset="0"/>
                          <a:cs typeface="Arial"/>
                        </a:rPr>
                        <a:t>1,950,000</a:t>
                      </a:r>
                      <a:endParaRPr lang="en-US" sz="1200">
                        <a:latin typeface="Avenir Next LT Pro"/>
                        <a:cs typeface="Arial"/>
                      </a:endParaRPr>
                    </a:p>
                  </a:txBody>
                  <a:tcPr/>
                </a:tc>
                <a:tc>
                  <a:txBody>
                    <a:bodyPr/>
                    <a:lstStyle/>
                    <a:p>
                      <a:r>
                        <a:rPr lang="en-US" sz="1200" dirty="0">
                          <a:effectLst/>
                          <a:latin typeface="Avenir Next LT Pro"/>
                          <a:ea typeface="Times" panose="02020603050405020304" pitchFamily="18" charset="0"/>
                          <a:cs typeface="Arial"/>
                        </a:rPr>
                        <a:t>1,950,000</a:t>
                      </a:r>
                      <a:endParaRPr lang="en-US" sz="1200">
                        <a:latin typeface="Avenir Next LT Pro"/>
                        <a:cs typeface="Arial"/>
                      </a:endParaRPr>
                    </a:p>
                  </a:txBody>
                  <a:tcPr/>
                </a:tc>
                <a:tc>
                  <a:txBody>
                    <a:bodyPr/>
                    <a:lstStyle/>
                    <a:p>
                      <a:r>
                        <a:rPr lang="en-US" sz="1200" dirty="0">
                          <a:latin typeface="Avenir Next LT Pro"/>
                        </a:rPr>
                        <a:t>10/21-9/25</a:t>
                      </a:r>
                    </a:p>
                  </a:txBody>
                  <a:tcPr/>
                </a:tc>
                <a:tc>
                  <a:txBody>
                    <a:bodyPr/>
                    <a:lstStyle/>
                    <a:p>
                      <a:r>
                        <a:rPr lang="en-US" sz="1200" dirty="0">
                          <a:latin typeface="Avenir Next LT Pro"/>
                        </a:rPr>
                        <a:t>11/23</a:t>
                      </a:r>
                    </a:p>
                  </a:txBody>
                  <a:tcPr/>
                </a:tc>
                <a:tc>
                  <a:txBody>
                    <a:bodyPr/>
                    <a:lstStyle/>
                    <a:p>
                      <a:r>
                        <a:rPr lang="en-US" sz="1200" dirty="0">
                          <a:latin typeface="Avenir Next LT Pro"/>
                        </a:rPr>
                        <a:t>9/25</a:t>
                      </a:r>
                    </a:p>
                  </a:txBody>
                  <a:tcPr/>
                </a:tc>
                <a:tc>
                  <a:txBody>
                    <a:bodyPr/>
                    <a:lstStyle/>
                    <a:p>
                      <a:endParaRPr lang="en-US" sz="1200" dirty="0">
                        <a:latin typeface="Avenir Next LT Pro"/>
                      </a:endParaRPr>
                    </a:p>
                  </a:txBody>
                  <a:tcPr/>
                </a:tc>
                <a:extLst>
                  <a:ext uri="{0D108BD9-81ED-4DB2-BD59-A6C34878D82A}">
                    <a16:rowId xmlns:a16="http://schemas.microsoft.com/office/drawing/2014/main" val="1516906311"/>
                  </a:ext>
                </a:extLst>
              </a:tr>
              <a:tr h="296549">
                <a:tc>
                  <a:txBody>
                    <a:bodyPr/>
                    <a:lstStyle/>
                    <a:p>
                      <a:r>
                        <a:rPr lang="en-US" sz="1200" dirty="0">
                          <a:latin typeface="Avenir Next LT Pro"/>
                        </a:rPr>
                        <a:t>JSC</a:t>
                      </a:r>
                    </a:p>
                  </a:txBody>
                  <a:tcPr/>
                </a:tc>
                <a:tc>
                  <a:txBody>
                    <a:bodyPr/>
                    <a:lstStyle/>
                    <a:p>
                      <a:r>
                        <a:rPr lang="en-US" sz="1200" dirty="0">
                          <a:latin typeface="Avenir Next LT Pro"/>
                        </a:rPr>
                        <a:t>Geo-Cosmochemistry (GC)</a:t>
                      </a:r>
                    </a:p>
                  </a:txBody>
                  <a:tcPr/>
                </a:tc>
                <a:tc>
                  <a:txBody>
                    <a:bodyPr/>
                    <a:lstStyle/>
                    <a:p>
                      <a:r>
                        <a:rPr lang="en-US" sz="1200" dirty="0">
                          <a:effectLst/>
                          <a:latin typeface="Avenir Next LT Pro"/>
                          <a:ea typeface="Times" panose="02020603050405020304" pitchFamily="18" charset="0"/>
                          <a:cs typeface="Arial"/>
                        </a:rPr>
                        <a:t>2,199,938</a:t>
                      </a:r>
                      <a:endParaRPr lang="en-US" sz="1200">
                        <a:latin typeface="Avenir Next LT Pro"/>
                        <a:cs typeface="Arial"/>
                      </a:endParaRPr>
                    </a:p>
                  </a:txBody>
                  <a:tcPr/>
                </a:tc>
                <a:tc>
                  <a:txBody>
                    <a:bodyPr/>
                    <a:lstStyle/>
                    <a:p>
                      <a:r>
                        <a:rPr lang="en-US" sz="1200" dirty="0">
                          <a:effectLst/>
                          <a:latin typeface="Avenir Next LT Pro"/>
                          <a:ea typeface="Times" panose="02020603050405020304" pitchFamily="18" charset="0"/>
                          <a:cs typeface="Arial"/>
                        </a:rPr>
                        <a:t>2,199,938</a:t>
                      </a:r>
                      <a:endParaRPr lang="en-US" sz="1200">
                        <a:latin typeface="Avenir Next LT Pro"/>
                        <a:cs typeface="Arial"/>
                      </a:endParaRPr>
                    </a:p>
                  </a:txBody>
                  <a:tcPr/>
                </a:tc>
                <a:tc>
                  <a:txBody>
                    <a:bodyPr/>
                    <a:lstStyle/>
                    <a:p>
                      <a:r>
                        <a:rPr lang="en-US" sz="1200" dirty="0">
                          <a:latin typeface="Avenir Next LT Pro"/>
                        </a:rPr>
                        <a:t>10/21-9/25</a:t>
                      </a:r>
                    </a:p>
                  </a:txBody>
                  <a:tcPr/>
                </a:tc>
                <a:tc>
                  <a:txBody>
                    <a:bodyPr/>
                    <a:lstStyle/>
                    <a:p>
                      <a:r>
                        <a:rPr lang="en-US" sz="1200" dirty="0">
                          <a:latin typeface="Avenir Next LT Pro"/>
                        </a:rPr>
                        <a:t>11/23</a:t>
                      </a:r>
                    </a:p>
                  </a:txBody>
                  <a:tcPr/>
                </a:tc>
                <a:tc>
                  <a:txBody>
                    <a:bodyPr/>
                    <a:lstStyle/>
                    <a:p>
                      <a:r>
                        <a:rPr lang="en-US" sz="1200" dirty="0">
                          <a:latin typeface="Avenir Next LT Pro"/>
                        </a:rPr>
                        <a:t>9/25</a:t>
                      </a:r>
                    </a:p>
                  </a:txBody>
                  <a:tcPr/>
                </a:tc>
                <a:tc>
                  <a:txBody>
                    <a:bodyPr/>
                    <a:lstStyle/>
                    <a:p>
                      <a:endParaRPr lang="en-US" sz="1200" dirty="0">
                        <a:latin typeface="Avenir Next LT Pro"/>
                      </a:endParaRPr>
                    </a:p>
                  </a:txBody>
                  <a:tcPr/>
                </a:tc>
                <a:extLst>
                  <a:ext uri="{0D108BD9-81ED-4DB2-BD59-A6C34878D82A}">
                    <a16:rowId xmlns:a16="http://schemas.microsoft.com/office/drawing/2014/main" val="4230927626"/>
                  </a:ext>
                </a:extLst>
              </a:tr>
              <a:tr h="296549">
                <a:tc>
                  <a:txBody>
                    <a:bodyPr/>
                    <a:lstStyle/>
                    <a:p>
                      <a:r>
                        <a:rPr lang="en-US" sz="1200" dirty="0">
                          <a:latin typeface="Avenir Next LT Pro"/>
                        </a:rPr>
                        <a:t>JSC</a:t>
                      </a:r>
                    </a:p>
                  </a:txBody>
                  <a:tcPr/>
                </a:tc>
                <a:tc>
                  <a:txBody>
                    <a:bodyPr/>
                    <a:lstStyle/>
                    <a:p>
                      <a:r>
                        <a:rPr lang="en-US" sz="1200" dirty="0">
                          <a:latin typeface="Avenir Next LT Pro"/>
                        </a:rPr>
                        <a:t>Planetary Process Simulation (PPS)</a:t>
                      </a:r>
                    </a:p>
                  </a:txBody>
                  <a:tcPr/>
                </a:tc>
                <a:tc>
                  <a:txBody>
                    <a:bodyPr/>
                    <a:lstStyle/>
                    <a:p>
                      <a:r>
                        <a:rPr lang="en-US" sz="1200" dirty="0">
                          <a:effectLst/>
                          <a:latin typeface="Avenir Next LT Pro"/>
                          <a:ea typeface="Times" panose="02020603050405020304" pitchFamily="18" charset="0"/>
                          <a:cs typeface="Arial"/>
                        </a:rPr>
                        <a:t>1,320,657</a:t>
                      </a:r>
                      <a:endParaRPr lang="en-US" sz="1200">
                        <a:latin typeface="Avenir Next LT Pro"/>
                        <a:cs typeface="Arial"/>
                      </a:endParaRPr>
                    </a:p>
                  </a:txBody>
                  <a:tcPr/>
                </a:tc>
                <a:tc>
                  <a:txBody>
                    <a:bodyPr/>
                    <a:lstStyle/>
                    <a:p>
                      <a:r>
                        <a:rPr lang="en-US" sz="1200" dirty="0">
                          <a:effectLst/>
                          <a:latin typeface="Avenir Next LT Pro"/>
                          <a:ea typeface="Times" panose="02020603050405020304" pitchFamily="18" charset="0"/>
                          <a:cs typeface="Arial"/>
                        </a:rPr>
                        <a:t>1,320,657</a:t>
                      </a:r>
                      <a:endParaRPr lang="en-US" sz="1200">
                        <a:latin typeface="Avenir Next LT Pro"/>
                        <a:cs typeface="Arial"/>
                      </a:endParaRPr>
                    </a:p>
                  </a:txBody>
                  <a:tcPr/>
                </a:tc>
                <a:tc>
                  <a:txBody>
                    <a:bodyPr/>
                    <a:lstStyle/>
                    <a:p>
                      <a:r>
                        <a:rPr lang="en-US" sz="1200" dirty="0">
                          <a:latin typeface="Avenir Next LT Pro"/>
                        </a:rPr>
                        <a:t>10/21-9/25</a:t>
                      </a:r>
                    </a:p>
                  </a:txBody>
                  <a:tcPr/>
                </a:tc>
                <a:tc>
                  <a:txBody>
                    <a:bodyPr/>
                    <a:lstStyle/>
                    <a:p>
                      <a:r>
                        <a:rPr lang="en-US" sz="1200" dirty="0">
                          <a:latin typeface="Avenir Next LT Pro"/>
                        </a:rPr>
                        <a:t>11/23</a:t>
                      </a:r>
                    </a:p>
                  </a:txBody>
                  <a:tcPr/>
                </a:tc>
                <a:tc>
                  <a:txBody>
                    <a:bodyPr/>
                    <a:lstStyle/>
                    <a:p>
                      <a:r>
                        <a:rPr lang="en-US" sz="1200" dirty="0">
                          <a:latin typeface="Avenir Next LT Pro"/>
                        </a:rPr>
                        <a:t>9/25</a:t>
                      </a:r>
                    </a:p>
                  </a:txBody>
                  <a:tcPr/>
                </a:tc>
                <a:tc>
                  <a:txBody>
                    <a:bodyPr/>
                    <a:lstStyle/>
                    <a:p>
                      <a:endParaRPr lang="en-US" sz="1200" dirty="0">
                        <a:latin typeface="Avenir Next LT Pro"/>
                      </a:endParaRPr>
                    </a:p>
                  </a:txBody>
                  <a:tcPr/>
                </a:tc>
                <a:extLst>
                  <a:ext uri="{0D108BD9-81ED-4DB2-BD59-A6C34878D82A}">
                    <a16:rowId xmlns:a16="http://schemas.microsoft.com/office/drawing/2014/main" val="167068098"/>
                  </a:ext>
                </a:extLst>
              </a:tr>
              <a:tr h="272825">
                <a:tc>
                  <a:txBody>
                    <a:bodyPr/>
                    <a:lstStyle/>
                    <a:p>
                      <a:r>
                        <a:rPr lang="en-US" sz="1200" dirty="0">
                          <a:latin typeface="Avenir Next LT Pro"/>
                        </a:rPr>
                        <a:t>JSC</a:t>
                      </a:r>
                    </a:p>
                  </a:txBody>
                  <a:tcPr/>
                </a:tc>
                <a:tc>
                  <a:txBody>
                    <a:bodyPr/>
                    <a:lstStyle/>
                    <a:p>
                      <a:r>
                        <a:rPr lang="en-US" sz="1200" dirty="0">
                          <a:latin typeface="Avenir Next LT Pro"/>
                        </a:rPr>
                        <a:t>Organic Geochemistry (OG)</a:t>
                      </a:r>
                    </a:p>
                  </a:txBody>
                  <a:tcPr/>
                </a:tc>
                <a:tc>
                  <a:txBody>
                    <a:bodyPr/>
                    <a:lstStyle/>
                    <a:p>
                      <a:r>
                        <a:rPr lang="en-US" sz="1200" dirty="0">
                          <a:effectLst/>
                          <a:latin typeface="Avenir Next LT Pro"/>
                          <a:ea typeface="Times" panose="02020603050405020304" pitchFamily="18" charset="0"/>
                          <a:cs typeface="Arial"/>
                        </a:rPr>
                        <a:t>500,862</a:t>
                      </a:r>
                      <a:endParaRPr lang="en-US" sz="1200">
                        <a:latin typeface="Avenir Next LT Pro"/>
                        <a:cs typeface="Arial"/>
                      </a:endParaRPr>
                    </a:p>
                  </a:txBody>
                  <a:tcPr/>
                </a:tc>
                <a:tc>
                  <a:txBody>
                    <a:bodyPr/>
                    <a:lstStyle/>
                    <a:p>
                      <a:r>
                        <a:rPr lang="en-US" sz="1200" dirty="0">
                          <a:effectLst/>
                          <a:latin typeface="Avenir Next LT Pro"/>
                          <a:ea typeface="Times" panose="02020603050405020304" pitchFamily="18" charset="0"/>
                          <a:cs typeface="Arial"/>
                        </a:rPr>
                        <a:t>500,862</a:t>
                      </a:r>
                      <a:endParaRPr lang="en-US" sz="1200">
                        <a:latin typeface="Avenir Next LT Pro"/>
                        <a:cs typeface="Arial"/>
                      </a:endParaRPr>
                    </a:p>
                  </a:txBody>
                  <a:tcPr/>
                </a:tc>
                <a:tc>
                  <a:txBody>
                    <a:bodyPr/>
                    <a:lstStyle/>
                    <a:p>
                      <a:r>
                        <a:rPr lang="en-US" sz="1200" dirty="0">
                          <a:latin typeface="Avenir Next LT Pro"/>
                        </a:rPr>
                        <a:t>10/21-9/25</a:t>
                      </a:r>
                    </a:p>
                  </a:txBody>
                  <a:tcPr/>
                </a:tc>
                <a:tc>
                  <a:txBody>
                    <a:bodyPr/>
                    <a:lstStyle/>
                    <a:p>
                      <a:r>
                        <a:rPr lang="en-US" sz="1200" dirty="0">
                          <a:latin typeface="Avenir Next LT Pro"/>
                        </a:rPr>
                        <a:t>11/23</a:t>
                      </a:r>
                    </a:p>
                  </a:txBody>
                  <a:tcPr/>
                </a:tc>
                <a:tc>
                  <a:txBody>
                    <a:bodyPr/>
                    <a:lstStyle/>
                    <a:p>
                      <a:r>
                        <a:rPr lang="en-US" sz="1200" dirty="0">
                          <a:latin typeface="Avenir Next LT Pro"/>
                        </a:rPr>
                        <a:t>9/25</a:t>
                      </a:r>
                    </a:p>
                  </a:txBody>
                  <a:tcPr/>
                </a:tc>
                <a:tc>
                  <a:txBody>
                    <a:bodyPr/>
                    <a:lstStyle/>
                    <a:p>
                      <a:endParaRPr lang="en-US" sz="1200" dirty="0">
                        <a:latin typeface="Avenir Next LT Pro"/>
                      </a:endParaRPr>
                    </a:p>
                  </a:txBody>
                  <a:tcPr/>
                </a:tc>
                <a:extLst>
                  <a:ext uri="{0D108BD9-81ED-4DB2-BD59-A6C34878D82A}">
                    <a16:rowId xmlns:a16="http://schemas.microsoft.com/office/drawing/2014/main" val="3170054451"/>
                  </a:ext>
                </a:extLst>
              </a:tr>
              <a:tr h="272825">
                <a:tc>
                  <a:txBody>
                    <a:bodyPr/>
                    <a:lstStyle/>
                    <a:p>
                      <a:r>
                        <a:rPr lang="en-US" sz="1200" dirty="0">
                          <a:latin typeface="Avenir Next LT Pro"/>
                        </a:rPr>
                        <a:t>JSC</a:t>
                      </a:r>
                    </a:p>
                  </a:txBody>
                  <a:tcPr/>
                </a:tc>
                <a:tc>
                  <a:txBody>
                    <a:bodyPr/>
                    <a:lstStyle/>
                    <a:p>
                      <a:r>
                        <a:rPr lang="en-US" sz="1200" dirty="0">
                          <a:latin typeface="Avenir Next LT Pro"/>
                        </a:rPr>
                        <a:t>Mission Enabling (ME)</a:t>
                      </a:r>
                    </a:p>
                  </a:txBody>
                  <a:tcPr/>
                </a:tc>
                <a:tc>
                  <a:txBody>
                    <a:bodyPr/>
                    <a:lstStyle/>
                    <a:p>
                      <a:r>
                        <a:rPr lang="en-US" sz="1200" dirty="0">
                          <a:effectLst/>
                          <a:latin typeface="Avenir Next LT Pro"/>
                          <a:ea typeface="Times" panose="02020603050405020304" pitchFamily="18" charset="0"/>
                          <a:cs typeface="Arial"/>
                        </a:rPr>
                        <a:t>1,092,143</a:t>
                      </a:r>
                      <a:endParaRPr lang="en-US" sz="1200">
                        <a:latin typeface="Avenir Next LT Pro"/>
                        <a:cs typeface="Arial"/>
                      </a:endParaRPr>
                    </a:p>
                  </a:txBody>
                  <a:tcPr/>
                </a:tc>
                <a:tc>
                  <a:txBody>
                    <a:bodyPr/>
                    <a:lstStyle/>
                    <a:p>
                      <a:r>
                        <a:rPr lang="en-US" sz="1200" dirty="0">
                          <a:effectLst/>
                          <a:latin typeface="Avenir Next LT Pro"/>
                          <a:ea typeface="Times" panose="02020603050405020304" pitchFamily="18" charset="0"/>
                          <a:cs typeface="Arial"/>
                        </a:rPr>
                        <a:t>1,092,143</a:t>
                      </a:r>
                      <a:endParaRPr lang="en-US" sz="1200">
                        <a:latin typeface="Avenir Next LT Pro"/>
                        <a:cs typeface="Arial"/>
                      </a:endParaRPr>
                    </a:p>
                  </a:txBody>
                  <a:tcPr/>
                </a:tc>
                <a:tc>
                  <a:txBody>
                    <a:bodyPr/>
                    <a:lstStyle/>
                    <a:p>
                      <a:r>
                        <a:rPr lang="en-US" sz="1200" dirty="0">
                          <a:latin typeface="Avenir Next LT Pro"/>
                        </a:rPr>
                        <a:t>10/21-9/25</a:t>
                      </a:r>
                    </a:p>
                  </a:txBody>
                  <a:tcPr/>
                </a:tc>
                <a:tc>
                  <a:txBody>
                    <a:bodyPr/>
                    <a:lstStyle/>
                    <a:p>
                      <a:r>
                        <a:rPr lang="en-US" sz="1200" dirty="0">
                          <a:latin typeface="Avenir Next LT Pro"/>
                        </a:rPr>
                        <a:t>11/23</a:t>
                      </a:r>
                    </a:p>
                  </a:txBody>
                  <a:tcPr/>
                </a:tc>
                <a:tc>
                  <a:txBody>
                    <a:bodyPr/>
                    <a:lstStyle/>
                    <a:p>
                      <a:r>
                        <a:rPr lang="en-US" sz="1200" dirty="0">
                          <a:latin typeface="Avenir Next LT Pro"/>
                        </a:rPr>
                        <a:t>9/25</a:t>
                      </a:r>
                    </a:p>
                  </a:txBody>
                  <a:tcPr/>
                </a:tc>
                <a:tc>
                  <a:txBody>
                    <a:bodyPr/>
                    <a:lstStyle/>
                    <a:p>
                      <a:endParaRPr lang="en-US" sz="1200" dirty="0">
                        <a:latin typeface="Avenir Next LT Pro"/>
                      </a:endParaRPr>
                    </a:p>
                  </a:txBody>
                  <a:tcPr/>
                </a:tc>
                <a:extLst>
                  <a:ext uri="{0D108BD9-81ED-4DB2-BD59-A6C34878D82A}">
                    <a16:rowId xmlns:a16="http://schemas.microsoft.com/office/drawing/2014/main" val="1787940977"/>
                  </a:ext>
                </a:extLst>
              </a:tr>
              <a:tr h="272825">
                <a:tc>
                  <a:txBody>
                    <a:bodyPr/>
                    <a:lstStyle/>
                    <a:p>
                      <a:r>
                        <a:rPr lang="en-US" sz="1200" dirty="0">
                          <a:latin typeface="Avenir Next LT Pro"/>
                        </a:rPr>
                        <a:t>MSFC</a:t>
                      </a:r>
                    </a:p>
                  </a:txBody>
                  <a:tcPr/>
                </a:tc>
                <a:tc>
                  <a:txBody>
                    <a:bodyPr/>
                    <a:lstStyle/>
                    <a:p>
                      <a:r>
                        <a:rPr lang="en-US" sz="1200" dirty="0">
                          <a:latin typeface="Avenir Next LT Pro"/>
                        </a:rPr>
                        <a:t>Marshall Interdisciplinary Planetary Science (MIPS)</a:t>
                      </a:r>
                    </a:p>
                  </a:txBody>
                  <a:tcPr/>
                </a:tc>
                <a:tc>
                  <a:txBody>
                    <a:bodyPr/>
                    <a:lstStyle/>
                    <a:p>
                      <a:r>
                        <a:rPr lang="en-US" sz="1200" dirty="0">
                          <a:effectLst/>
                          <a:latin typeface="Avenir Next LT Pro"/>
                          <a:ea typeface="Times" panose="02020603050405020304" pitchFamily="18" charset="0"/>
                          <a:cs typeface="Arial"/>
                        </a:rPr>
                        <a:t>630,000</a:t>
                      </a:r>
                      <a:endParaRPr lang="en-US" sz="1200">
                        <a:latin typeface="Avenir Next LT Pro"/>
                        <a:cs typeface="Arial"/>
                      </a:endParaRPr>
                    </a:p>
                  </a:txBody>
                  <a:tcPr/>
                </a:tc>
                <a:tc>
                  <a:txBody>
                    <a:bodyPr/>
                    <a:lstStyle/>
                    <a:p>
                      <a:r>
                        <a:rPr lang="en-US" sz="1200" dirty="0">
                          <a:effectLst/>
                          <a:latin typeface="Avenir Next LT Pro"/>
                          <a:ea typeface="Times" panose="02020603050405020304" pitchFamily="18" charset="0"/>
                          <a:cs typeface="Arial"/>
                        </a:rPr>
                        <a:t>630,000</a:t>
                      </a:r>
                      <a:endParaRPr lang="en-US" sz="1200">
                        <a:latin typeface="Avenir Next LT Pro"/>
                        <a:cs typeface="Arial"/>
                      </a:endParaRPr>
                    </a:p>
                  </a:txBody>
                  <a:tcPr/>
                </a:tc>
                <a:tc>
                  <a:txBody>
                    <a:bodyPr/>
                    <a:lstStyle/>
                    <a:p>
                      <a:r>
                        <a:rPr lang="en-US" sz="1200" dirty="0">
                          <a:latin typeface="Avenir Next LT Pro"/>
                        </a:rPr>
                        <a:t>10/21-9/25</a:t>
                      </a:r>
                    </a:p>
                  </a:txBody>
                  <a:tcPr/>
                </a:tc>
                <a:tc>
                  <a:txBody>
                    <a:bodyPr/>
                    <a:lstStyle/>
                    <a:p>
                      <a:r>
                        <a:rPr lang="en-US" sz="1200" dirty="0">
                          <a:latin typeface="Avenir Next LT Pro"/>
                        </a:rPr>
                        <a:t>11/23</a:t>
                      </a:r>
                    </a:p>
                  </a:txBody>
                  <a:tcPr/>
                </a:tc>
                <a:tc>
                  <a:txBody>
                    <a:bodyPr/>
                    <a:lstStyle/>
                    <a:p>
                      <a:r>
                        <a:rPr lang="en-US" sz="1200" dirty="0">
                          <a:latin typeface="Avenir Next LT Pro"/>
                        </a:rPr>
                        <a:t>9/25</a:t>
                      </a:r>
                    </a:p>
                  </a:txBody>
                  <a:tcPr/>
                </a:tc>
                <a:tc>
                  <a:txBody>
                    <a:bodyPr/>
                    <a:lstStyle/>
                    <a:p>
                      <a:endParaRPr lang="en-US" sz="1200" dirty="0">
                        <a:latin typeface="Avenir Next LT Pro"/>
                      </a:endParaRPr>
                    </a:p>
                  </a:txBody>
                  <a:tcPr/>
                </a:tc>
                <a:extLst>
                  <a:ext uri="{0D108BD9-81ED-4DB2-BD59-A6C34878D82A}">
                    <a16:rowId xmlns:a16="http://schemas.microsoft.com/office/drawing/2014/main" val="515422130"/>
                  </a:ext>
                </a:extLst>
              </a:tr>
            </a:tbl>
          </a:graphicData>
        </a:graphic>
      </p:graphicFrame>
      <p:sp>
        <p:nvSpPr>
          <p:cNvPr id="3" name="TextBox 2">
            <a:extLst>
              <a:ext uri="{FF2B5EF4-FFF2-40B4-BE49-F238E27FC236}">
                <a16:creationId xmlns:a16="http://schemas.microsoft.com/office/drawing/2014/main" id="{C683E0E5-6598-DE58-2AA6-18FCDE2FE82B}"/>
              </a:ext>
            </a:extLst>
          </p:cNvPr>
          <p:cNvSpPr txBox="1"/>
          <p:nvPr/>
        </p:nvSpPr>
        <p:spPr>
          <a:xfrm>
            <a:off x="1906696" y="82062"/>
            <a:ext cx="838338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FFFFFF"/>
                </a:solidFill>
                <a:latin typeface="Avenir Next LT Pro"/>
                <a:cs typeface="Calibri"/>
              </a:rPr>
              <a:t>Internal Scientist Funding Model (ISFM) Work Packages</a:t>
            </a:r>
            <a:endParaRPr lang="en-US" sz="2400" dirty="0" err="1">
              <a:solidFill>
                <a:srgbClr val="FFFFFF"/>
              </a:solidFill>
              <a:latin typeface="Avenir Next LT Pro"/>
            </a:endParaRPr>
          </a:p>
        </p:txBody>
      </p:sp>
      <p:sp>
        <p:nvSpPr>
          <p:cNvPr id="6" name="Slide Number Placeholder 3">
            <a:extLst>
              <a:ext uri="{FF2B5EF4-FFF2-40B4-BE49-F238E27FC236}">
                <a16:creationId xmlns:a16="http://schemas.microsoft.com/office/drawing/2014/main" id="{3916D354-834B-F4AF-3A8C-D4C2FCE60AD3}"/>
              </a:ext>
            </a:extLst>
          </p:cNvPr>
          <p:cNvSpPr>
            <a:spLocks noGrp="1"/>
          </p:cNvSpPr>
          <p:nvPr>
            <p:ph type="sldNum" sz="quarter" idx="12"/>
          </p:nvPr>
        </p:nvSpPr>
        <p:spPr>
          <a:xfrm>
            <a:off x="9355319" y="6422339"/>
            <a:ext cx="2743200" cy="365125"/>
          </a:xfrm>
        </p:spPr>
        <p:txBody>
          <a:bodyPr/>
          <a:lstStyle/>
          <a:p>
            <a:fld id="{2E8C51FE-49D9-314D-9957-ABBF7DDE8782}" type="slidenum">
              <a:rPr lang="en-US" smtClean="0"/>
              <a:pPr/>
              <a:t>16</a:t>
            </a:fld>
            <a:endParaRPr lang="en-US"/>
          </a:p>
        </p:txBody>
      </p:sp>
    </p:spTree>
    <p:extLst>
      <p:ext uri="{BB962C8B-B14F-4D97-AF65-F5344CB8AC3E}">
        <p14:creationId xmlns:p14="http://schemas.microsoft.com/office/powerpoint/2010/main" val="465766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3AB2-24FB-8E4E-5FC1-3E1B2B2BBF2C}"/>
              </a:ext>
            </a:extLst>
          </p:cNvPr>
          <p:cNvSpPr>
            <a:spLocks noGrp="1"/>
          </p:cNvSpPr>
          <p:nvPr>
            <p:ph type="title"/>
          </p:nvPr>
        </p:nvSpPr>
        <p:spPr/>
        <p:txBody>
          <a:bodyPr/>
          <a:lstStyle/>
          <a:p>
            <a:r>
              <a:rPr lang="en-US">
                <a:latin typeface="Avenir Next LT Pro"/>
                <a:cs typeface="Arial"/>
              </a:rPr>
              <a:t>R &amp; A General Updates</a:t>
            </a:r>
            <a:endParaRPr lang="en-US">
              <a:latin typeface="Avenir Next LT Pro"/>
            </a:endParaRPr>
          </a:p>
        </p:txBody>
      </p:sp>
      <p:sp>
        <p:nvSpPr>
          <p:cNvPr id="3" name="Slide Number Placeholder 2">
            <a:extLst>
              <a:ext uri="{FF2B5EF4-FFF2-40B4-BE49-F238E27FC236}">
                <a16:creationId xmlns:a16="http://schemas.microsoft.com/office/drawing/2014/main" id="{B070FDA0-B26B-B49E-D876-AA262328790C}"/>
              </a:ext>
            </a:extLst>
          </p:cNvPr>
          <p:cNvSpPr>
            <a:spLocks noGrp="1"/>
          </p:cNvSpPr>
          <p:nvPr>
            <p:ph type="sldNum" sz="quarter" idx="12"/>
          </p:nvPr>
        </p:nvSpPr>
        <p:spPr/>
        <p:txBody>
          <a:bodyPr/>
          <a:lstStyle/>
          <a:p>
            <a:fld id="{2E8C51FE-49D9-314D-9957-ABBF7DDE8782}" type="slidenum">
              <a:rPr lang="en-US" smtClean="0"/>
              <a:pPr/>
              <a:t>17</a:t>
            </a:fld>
            <a:endParaRPr lang="en-US"/>
          </a:p>
        </p:txBody>
      </p:sp>
    </p:spTree>
    <p:extLst>
      <p:ext uri="{BB962C8B-B14F-4D97-AF65-F5344CB8AC3E}">
        <p14:creationId xmlns:p14="http://schemas.microsoft.com/office/powerpoint/2010/main" val="59025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8C51A5-D615-1C46-93E5-172C68964AA4}"/>
              </a:ext>
            </a:extLst>
          </p:cNvPr>
          <p:cNvSpPr>
            <a:spLocks noGrp="1"/>
          </p:cNvSpPr>
          <p:nvPr>
            <p:ph type="title"/>
          </p:nvPr>
        </p:nvSpPr>
        <p:spPr>
          <a:xfrm>
            <a:off x="2327445" y="546988"/>
            <a:ext cx="9385158" cy="646331"/>
          </a:xfrm>
        </p:spPr>
        <p:txBody>
          <a:bodyPr/>
          <a:lstStyle/>
          <a:p>
            <a:r>
              <a:rPr lang="en-US">
                <a:latin typeface="Avenir Next LT Pro"/>
                <a:cs typeface="Arial"/>
              </a:rPr>
              <a:t>Reminders to the community</a:t>
            </a:r>
            <a:endParaRPr lang="en-US">
              <a:latin typeface="Avenir Next LT Pro"/>
            </a:endParaRPr>
          </a:p>
        </p:txBody>
      </p:sp>
      <p:sp>
        <p:nvSpPr>
          <p:cNvPr id="4" name="Slide Number Placeholder 3">
            <a:extLst>
              <a:ext uri="{FF2B5EF4-FFF2-40B4-BE49-F238E27FC236}">
                <a16:creationId xmlns:a16="http://schemas.microsoft.com/office/drawing/2014/main" id="{F9A2E6C8-1BAE-B94B-AC5D-40185132743A}"/>
              </a:ext>
            </a:extLst>
          </p:cNvPr>
          <p:cNvSpPr>
            <a:spLocks noGrp="1"/>
          </p:cNvSpPr>
          <p:nvPr>
            <p:ph type="sldNum" sz="quarter" idx="12"/>
          </p:nvPr>
        </p:nvSpPr>
        <p:spPr/>
        <p:txBody>
          <a:bodyPr/>
          <a:lstStyle/>
          <a:p>
            <a:fld id="{2E8C51FE-49D9-314D-9957-ABBF7DDE8782}" type="slidenum">
              <a:rPr lang="en-US" smtClean="0"/>
              <a:t>18</a:t>
            </a:fld>
            <a:endParaRPr lang="en-US"/>
          </a:p>
        </p:txBody>
      </p:sp>
      <p:sp>
        <p:nvSpPr>
          <p:cNvPr id="3" name="Content Placeholder 2">
            <a:extLst>
              <a:ext uri="{FF2B5EF4-FFF2-40B4-BE49-F238E27FC236}">
                <a16:creationId xmlns:a16="http://schemas.microsoft.com/office/drawing/2014/main" id="{AF176FD4-3C33-404E-9C2A-05300811429D}"/>
              </a:ext>
            </a:extLst>
          </p:cNvPr>
          <p:cNvSpPr>
            <a:spLocks noGrp="1"/>
          </p:cNvSpPr>
          <p:nvPr>
            <p:ph idx="1"/>
          </p:nvPr>
        </p:nvSpPr>
        <p:spPr>
          <a:xfrm>
            <a:off x="1868741" y="1559623"/>
            <a:ext cx="10047030" cy="3362972"/>
          </a:xfrm>
        </p:spPr>
        <p:txBody>
          <a:bodyPr vert="horz" wrap="square" lIns="91440" tIns="45720" rIns="91440" bIns="45720" rtlCol="0" anchor="t">
            <a:spAutoFit/>
          </a:bodyPr>
          <a:lstStyle/>
          <a:p>
            <a:pPr marL="342900" indent="-342900">
              <a:buFont typeface="Arial" panose="020B0604020202020204" pitchFamily="34" charset="0"/>
              <a:buChar char="•"/>
            </a:pPr>
            <a:r>
              <a:rPr lang="en-US" sz="2400">
                <a:latin typeface="Avenir Next LT Pro"/>
                <a:cs typeface="Arial"/>
              </a:rPr>
              <a:t>Remember rules on duplicate and resubmitted proposals (see C.1).</a:t>
            </a:r>
            <a:endParaRPr lang="en-US">
              <a:latin typeface="Avenir Next LT Pro"/>
            </a:endParaRPr>
          </a:p>
          <a:p>
            <a:pPr marL="342900" indent="-342900">
              <a:buChar char="•"/>
            </a:pPr>
            <a:r>
              <a:rPr lang="en-US" sz="2400">
                <a:latin typeface="Avenir Next LT Pro"/>
                <a:cs typeface="Arial"/>
              </a:rPr>
              <a:t>Compliance checking scripts are now available to all at: </a:t>
            </a:r>
            <a:r>
              <a:rPr lang="en-US" sz="2000">
                <a:latin typeface="Avenir Next LT Pro"/>
                <a:cs typeface="Arial"/>
                <a:hlinkClick r:id="rId3"/>
              </a:rPr>
              <a:t>https://github.com/nasa/ROSES-Compliance-Checking-Tools/blob/main/README.md</a:t>
            </a:r>
            <a:endParaRPr lang="en-US" sz="2000">
              <a:latin typeface="Avenir Next LT Pro"/>
              <a:cs typeface="Arial"/>
            </a:endParaRPr>
          </a:p>
          <a:p>
            <a:pPr marL="800100" lvl="1" indent="-342900">
              <a:buFont typeface="Wingdings" panose="020B0604020202020204" pitchFamily="34" charset="0"/>
              <a:buChar char="§"/>
            </a:pPr>
            <a:r>
              <a:rPr lang="en-US" sz="2400">
                <a:latin typeface="Avenir Next LT Pro"/>
                <a:cs typeface="Arial"/>
              </a:rPr>
              <a:t>The scripts come with no guarantee!</a:t>
            </a:r>
          </a:p>
          <a:p>
            <a:pPr marL="342900" indent="-342900">
              <a:buFont typeface="Arial" panose="020B0604020202020204" pitchFamily="34" charset="0"/>
              <a:buChar char="•"/>
            </a:pPr>
            <a:r>
              <a:rPr lang="en-US" sz="2400">
                <a:latin typeface="Avenir Next LT Pro"/>
                <a:cs typeface="Arial"/>
              </a:rPr>
              <a:t>Please turn in your progress reports.</a:t>
            </a:r>
          </a:p>
          <a:p>
            <a:pPr marL="342900" indent="-342900">
              <a:buFont typeface="Arial" panose="020B0604020202020204" pitchFamily="34" charset="0"/>
              <a:buChar char="•"/>
            </a:pPr>
            <a:r>
              <a:rPr lang="en-US" sz="2400">
                <a:latin typeface="Avenir Next LT Pro"/>
                <a:cs typeface="Arial"/>
              </a:rPr>
              <a:t>Reviewers wanted!</a:t>
            </a:r>
          </a:p>
          <a:p>
            <a:pPr lvl="1"/>
            <a:r>
              <a:rPr lang="en-US" sz="2400" u="sng">
                <a:latin typeface="Avenir Next LT Pro"/>
                <a:cs typeface="Arial"/>
                <a:hlinkClick r:id="rId4"/>
              </a:rPr>
              <a:t>https://science.nasa.gov/researchers/volunteer-review-panel</a:t>
            </a:r>
            <a:r>
              <a:rPr lang="en-US" sz="2400" u="sng">
                <a:latin typeface="Avenir Next LT Pro"/>
                <a:cs typeface="Arial"/>
              </a:rPr>
              <a:t>s</a:t>
            </a:r>
            <a:endParaRPr lang="en-US" sz="2400">
              <a:latin typeface="Avenir Next LT Pro"/>
              <a:cs typeface="Arial"/>
            </a:endParaRPr>
          </a:p>
        </p:txBody>
      </p:sp>
    </p:spTree>
    <p:extLst>
      <p:ext uri="{BB962C8B-B14F-4D97-AF65-F5344CB8AC3E}">
        <p14:creationId xmlns:p14="http://schemas.microsoft.com/office/powerpoint/2010/main" val="162585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C882C-6204-17FA-A04E-8D4002A5CEAE}"/>
              </a:ext>
            </a:extLst>
          </p:cNvPr>
          <p:cNvSpPr>
            <a:spLocks noGrp="1"/>
          </p:cNvSpPr>
          <p:nvPr>
            <p:ph type="title"/>
          </p:nvPr>
        </p:nvSpPr>
        <p:spPr>
          <a:xfrm>
            <a:off x="2587563" y="523316"/>
            <a:ext cx="10396977" cy="1089529"/>
          </a:xfrm>
        </p:spPr>
        <p:txBody>
          <a:bodyPr/>
          <a:lstStyle/>
          <a:p>
            <a:r>
              <a:rPr lang="en-US" sz="3600">
                <a:latin typeface="Avenir Next LT Pro"/>
                <a:cs typeface="Arial"/>
              </a:rPr>
              <a:t>Effective immediately: </a:t>
            </a:r>
            <a:br>
              <a:rPr lang="en-US" sz="3600">
                <a:latin typeface="Avenir Next LT Pro"/>
                <a:cs typeface="Arial"/>
              </a:rPr>
            </a:br>
            <a:r>
              <a:rPr lang="en-US" sz="3600">
                <a:latin typeface="Avenir Next LT Pro"/>
                <a:cs typeface="Arial"/>
              </a:rPr>
              <a:t>New TWSC solicitation</a:t>
            </a:r>
            <a:endParaRPr lang="en-US" sz="3600">
              <a:latin typeface="Avenir Next LT Pro"/>
            </a:endParaRPr>
          </a:p>
        </p:txBody>
      </p:sp>
      <p:sp>
        <p:nvSpPr>
          <p:cNvPr id="4" name="Slide Number Placeholder 3">
            <a:extLst>
              <a:ext uri="{FF2B5EF4-FFF2-40B4-BE49-F238E27FC236}">
                <a16:creationId xmlns:a16="http://schemas.microsoft.com/office/drawing/2014/main" id="{DC46CBE3-52CF-8D73-6DFF-EEC37BA9DE1E}"/>
              </a:ext>
            </a:extLst>
          </p:cNvPr>
          <p:cNvSpPr>
            <a:spLocks noGrp="1"/>
          </p:cNvSpPr>
          <p:nvPr>
            <p:ph type="sldNum" sz="quarter" idx="12"/>
          </p:nvPr>
        </p:nvSpPr>
        <p:spPr/>
        <p:txBody>
          <a:bodyPr/>
          <a:lstStyle/>
          <a:p>
            <a:fld id="{2E8C51FE-49D9-314D-9957-ABBF7DDE8782}" type="slidenum">
              <a:rPr lang="en-US" smtClean="0"/>
              <a:pPr/>
              <a:t>19</a:t>
            </a:fld>
            <a:endParaRPr lang="en-US"/>
          </a:p>
        </p:txBody>
      </p:sp>
      <p:sp>
        <p:nvSpPr>
          <p:cNvPr id="6" name="Content Placeholder 5">
            <a:extLst>
              <a:ext uri="{FF2B5EF4-FFF2-40B4-BE49-F238E27FC236}">
                <a16:creationId xmlns:a16="http://schemas.microsoft.com/office/drawing/2014/main" id="{93E01E3B-70A4-0A76-63C5-BC8EE28FFCD8}"/>
              </a:ext>
            </a:extLst>
          </p:cNvPr>
          <p:cNvSpPr>
            <a:spLocks noGrp="1"/>
          </p:cNvSpPr>
          <p:nvPr>
            <p:ph idx="1"/>
          </p:nvPr>
        </p:nvSpPr>
        <p:spPr>
          <a:xfrm>
            <a:off x="1838565" y="1942567"/>
            <a:ext cx="9484454" cy="3983142"/>
          </a:xfrm>
        </p:spPr>
        <p:txBody>
          <a:bodyPr vert="horz" wrap="square" lIns="91440" tIns="45720" rIns="91440" bIns="45720" rtlCol="0" anchor="t">
            <a:spAutoFit/>
          </a:bodyPr>
          <a:lstStyle/>
          <a:p>
            <a:r>
              <a:rPr lang="en-US" b="1">
                <a:latin typeface="Avenir Next LT Pro"/>
                <a:cs typeface="Arial"/>
                <a:hlinkClick r:id="rId2"/>
              </a:rPr>
              <a:t>Topical Workshops, Symposiums, and Conferences (TWSC-24) in Space and Earth Sciences and Technology</a:t>
            </a:r>
            <a:endParaRPr lang="en-US" b="1">
              <a:latin typeface="Avenir Next LT Pro"/>
            </a:endParaRPr>
          </a:p>
          <a:p>
            <a:endParaRPr lang="en-US">
              <a:latin typeface="Avenir Next LT Pro"/>
              <a:cs typeface="Arial"/>
            </a:endParaRPr>
          </a:p>
          <a:p>
            <a:r>
              <a:rPr lang="en-US">
                <a:latin typeface="Avenir Next LT Pro"/>
                <a:cs typeface="Arial"/>
              </a:rPr>
              <a:t>TWSC is no longer in ROSES!</a:t>
            </a:r>
            <a:endParaRPr lang="en-US">
              <a:latin typeface="Avenir Next LT Pro"/>
            </a:endParaRPr>
          </a:p>
          <a:p>
            <a:pPr marL="285750" indent="-285750">
              <a:buChar char="•"/>
            </a:pPr>
            <a:r>
              <a:rPr lang="en-US">
                <a:latin typeface="Avenir Next LT Pro"/>
                <a:cs typeface="Arial"/>
              </a:rPr>
              <a:t>Listed in the ROSES-2023 Appendix tables, and will be for future ROSES years as well.</a:t>
            </a:r>
            <a:endParaRPr lang="en-US">
              <a:latin typeface="Avenir Next LT Pro"/>
            </a:endParaRPr>
          </a:p>
          <a:p>
            <a:pPr marL="285750" indent="-285750">
              <a:buChar char="•"/>
            </a:pPr>
            <a:r>
              <a:rPr lang="en-US">
                <a:latin typeface="Avenir Next LT Pro"/>
                <a:cs typeface="Arial"/>
              </a:rPr>
              <a:t>3-year open period reduces the administrative burden both for internally for SMD and for the public</a:t>
            </a:r>
            <a:endParaRPr lang="en-US">
              <a:latin typeface="Avenir Next LT Pro"/>
            </a:endParaRPr>
          </a:p>
          <a:p>
            <a:pPr marL="742950" lvl="1" indent="-285750">
              <a:buFont typeface="Courier New" panose="020B0604020202020204" pitchFamily="34" charset="0"/>
              <a:buChar char="o"/>
            </a:pPr>
            <a:r>
              <a:rPr lang="en-US">
                <a:latin typeface="Avenir Next LT Pro"/>
                <a:cs typeface="Arial"/>
              </a:rPr>
              <a:t>TWSC does not change year-to-year</a:t>
            </a:r>
            <a:endParaRPr lang="en-US">
              <a:latin typeface="Avenir Next LT Pro"/>
            </a:endParaRPr>
          </a:p>
          <a:p>
            <a:pPr marL="742950" lvl="1" indent="-285750">
              <a:buFont typeface="Courier New" panose="020B0604020202020204" pitchFamily="34" charset="0"/>
              <a:buChar char="o"/>
            </a:pPr>
            <a:r>
              <a:rPr lang="en-US">
                <a:latin typeface="Avenir Next LT Pro"/>
                <a:cs typeface="Arial"/>
              </a:rPr>
              <a:t>As its own, stand-alone NRA, all the information for proposers can be put into one place</a:t>
            </a:r>
            <a:endParaRPr lang="en-US">
              <a:latin typeface="Avenir Next LT Pro"/>
            </a:endParaRPr>
          </a:p>
          <a:p>
            <a:pPr marL="742950" lvl="1" indent="-285750">
              <a:buFont typeface="Courier New" panose="020B0604020202020204" pitchFamily="34" charset="0"/>
              <a:buChar char="o"/>
            </a:pPr>
            <a:r>
              <a:rPr lang="en-US">
                <a:latin typeface="Avenir Next LT Pro"/>
                <a:cs typeface="Arial"/>
              </a:rPr>
              <a:t>Reduces the burden on repeat proposers as well as the SMD staff managing the elements</a:t>
            </a:r>
            <a:endParaRPr lang="en-US">
              <a:latin typeface="Avenir Next LT Pro"/>
            </a:endParaRPr>
          </a:p>
        </p:txBody>
      </p:sp>
    </p:spTree>
    <p:extLst>
      <p:ext uri="{BB962C8B-B14F-4D97-AF65-F5344CB8AC3E}">
        <p14:creationId xmlns:p14="http://schemas.microsoft.com/office/powerpoint/2010/main" val="87022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E3482-2A9D-D0C2-F18C-A16E25AF12C0}"/>
              </a:ext>
            </a:extLst>
          </p:cNvPr>
          <p:cNvSpPr>
            <a:spLocks noGrp="1"/>
          </p:cNvSpPr>
          <p:nvPr>
            <p:ph type="title"/>
          </p:nvPr>
        </p:nvSpPr>
        <p:spPr/>
        <p:txBody>
          <a:bodyPr/>
          <a:lstStyle/>
          <a:p>
            <a:r>
              <a:rPr lang="en-US">
                <a:latin typeface="Avenir Next LT Pro"/>
              </a:rPr>
              <a:t>Overview</a:t>
            </a:r>
          </a:p>
        </p:txBody>
      </p:sp>
      <p:sp>
        <p:nvSpPr>
          <p:cNvPr id="3" name="Content Placeholder 2">
            <a:extLst>
              <a:ext uri="{FF2B5EF4-FFF2-40B4-BE49-F238E27FC236}">
                <a16:creationId xmlns:a16="http://schemas.microsoft.com/office/drawing/2014/main" id="{4EE75C06-EC82-765F-6804-BB4A21CA0679}"/>
              </a:ext>
            </a:extLst>
          </p:cNvPr>
          <p:cNvSpPr>
            <a:spLocks noGrp="1"/>
          </p:cNvSpPr>
          <p:nvPr>
            <p:ph idx="1"/>
          </p:nvPr>
        </p:nvSpPr>
        <p:spPr>
          <a:xfrm>
            <a:off x="1005840" y="2271860"/>
            <a:ext cx="10619923" cy="2451953"/>
          </a:xfrm>
        </p:spPr>
        <p:txBody>
          <a:bodyPr vert="horz" lIns="91440" tIns="45720" rIns="91440" bIns="45720" rtlCol="0" anchor="t">
            <a:spAutoFit/>
          </a:bodyPr>
          <a:lstStyle/>
          <a:p>
            <a:pPr marL="285750" indent="-285750">
              <a:buChar char="•"/>
            </a:pPr>
            <a:r>
              <a:rPr lang="en-US" sz="2400">
                <a:latin typeface="Avenir Book"/>
                <a:cs typeface="Arial"/>
              </a:rPr>
              <a:t>Planetary Research Staffing Update</a:t>
            </a:r>
            <a:endParaRPr lang="en-US" sz="2400">
              <a:latin typeface="Avenir Book"/>
            </a:endParaRPr>
          </a:p>
          <a:p>
            <a:pPr marL="285750" indent="-285750">
              <a:buChar char="•"/>
            </a:pPr>
            <a:r>
              <a:rPr lang="en-US" sz="2400">
                <a:latin typeface="Avenir Book"/>
                <a:cs typeface="Arial"/>
              </a:rPr>
              <a:t>Research &amp; Analysis (R &amp; A) by the Numbers</a:t>
            </a:r>
            <a:endParaRPr lang="en-US" sz="2400">
              <a:latin typeface="Avenir Book"/>
            </a:endParaRPr>
          </a:p>
          <a:p>
            <a:pPr marL="285750" indent="-285750">
              <a:buChar char="•"/>
            </a:pPr>
            <a:r>
              <a:rPr lang="en-US" sz="2400">
                <a:latin typeface="Avenir Book"/>
                <a:cs typeface="Arial"/>
              </a:rPr>
              <a:t>R &amp; A General Updates</a:t>
            </a:r>
            <a:endParaRPr lang="en-US" sz="2400">
              <a:latin typeface="Avenir Book"/>
            </a:endParaRPr>
          </a:p>
          <a:p>
            <a:pPr marL="285750" indent="-285750">
              <a:buChar char="•"/>
            </a:pPr>
            <a:r>
              <a:rPr lang="en-US" sz="2400">
                <a:latin typeface="Avenir Book"/>
                <a:cs typeface="Arial"/>
              </a:rPr>
              <a:t>Data Tidbits</a:t>
            </a:r>
            <a:endParaRPr lang="en-US" sz="2000">
              <a:latin typeface="Avenir Book"/>
              <a:cs typeface="Arial"/>
            </a:endParaRPr>
          </a:p>
          <a:p>
            <a:pPr marL="285750" indent="-285750">
              <a:buChar char="•"/>
            </a:pPr>
            <a:r>
              <a:rPr lang="en-US" sz="2400">
                <a:latin typeface="Avenir Book"/>
                <a:cs typeface="Arial"/>
              </a:rPr>
              <a:t>Upcoming ROSES-2024 changes, then </a:t>
            </a:r>
            <a:r>
              <a:rPr lang="en-US" sz="2400" b="1">
                <a:latin typeface="Avenir Book"/>
                <a:cs typeface="Arial"/>
              </a:rPr>
              <a:t>Discussion</a:t>
            </a:r>
            <a:endParaRPr lang="en-US" sz="2000">
              <a:latin typeface="Avenir Book"/>
              <a:cs typeface="Arial"/>
            </a:endParaRPr>
          </a:p>
        </p:txBody>
      </p:sp>
      <p:sp>
        <p:nvSpPr>
          <p:cNvPr id="4" name="Slide Number Placeholder 3">
            <a:extLst>
              <a:ext uri="{FF2B5EF4-FFF2-40B4-BE49-F238E27FC236}">
                <a16:creationId xmlns:a16="http://schemas.microsoft.com/office/drawing/2014/main" id="{8A2C45B9-D26D-97D3-2EC5-BD4F10643B0E}"/>
              </a:ext>
            </a:extLst>
          </p:cNvPr>
          <p:cNvSpPr>
            <a:spLocks noGrp="1"/>
          </p:cNvSpPr>
          <p:nvPr>
            <p:ph type="sldNum" sz="quarter" idx="12"/>
          </p:nvPr>
        </p:nvSpPr>
        <p:spPr/>
        <p:txBody>
          <a:bodyPr/>
          <a:lstStyle/>
          <a:p>
            <a:fld id="{2E8C51FE-49D9-314D-9957-ABBF7DDE8782}" type="slidenum">
              <a:rPr lang="en-US" smtClean="0"/>
              <a:pPr/>
              <a:t>2</a:t>
            </a:fld>
            <a:endParaRPr lang="en-US"/>
          </a:p>
        </p:txBody>
      </p:sp>
    </p:spTree>
    <p:extLst>
      <p:ext uri="{BB962C8B-B14F-4D97-AF65-F5344CB8AC3E}">
        <p14:creationId xmlns:p14="http://schemas.microsoft.com/office/powerpoint/2010/main" val="2754686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7F6C6-A813-DBB5-1F21-41B3266F80AE}"/>
              </a:ext>
            </a:extLst>
          </p:cNvPr>
          <p:cNvSpPr>
            <a:spLocks noGrp="1"/>
          </p:cNvSpPr>
          <p:nvPr>
            <p:ph type="title"/>
          </p:nvPr>
        </p:nvSpPr>
        <p:spPr>
          <a:xfrm>
            <a:off x="2497755" y="553811"/>
            <a:ext cx="9025378" cy="646331"/>
          </a:xfrm>
        </p:spPr>
        <p:txBody>
          <a:bodyPr/>
          <a:lstStyle/>
          <a:p>
            <a:r>
              <a:rPr lang="en-US">
                <a:latin typeface="Avenir Next LT Pro"/>
                <a:cs typeface="Arial"/>
              </a:rPr>
              <a:t>FYI: Research Initiation Awards (RIA)</a:t>
            </a:r>
          </a:p>
        </p:txBody>
      </p:sp>
      <p:sp>
        <p:nvSpPr>
          <p:cNvPr id="3" name="Content Placeholder 2">
            <a:extLst>
              <a:ext uri="{FF2B5EF4-FFF2-40B4-BE49-F238E27FC236}">
                <a16:creationId xmlns:a16="http://schemas.microsoft.com/office/drawing/2014/main" id="{A74C956E-BB1C-EC98-7978-2222F2C82023}"/>
              </a:ext>
            </a:extLst>
          </p:cNvPr>
          <p:cNvSpPr>
            <a:spLocks noGrp="1"/>
          </p:cNvSpPr>
          <p:nvPr>
            <p:ph idx="1"/>
          </p:nvPr>
        </p:nvSpPr>
        <p:spPr>
          <a:xfrm>
            <a:off x="2085005" y="1325710"/>
            <a:ext cx="9251621" cy="4847481"/>
          </a:xfrm>
        </p:spPr>
        <p:txBody>
          <a:bodyPr vert="horz" lIns="91440" tIns="45720" rIns="91440" bIns="45720" rtlCol="0" anchor="t">
            <a:spAutoFit/>
          </a:bodyPr>
          <a:lstStyle/>
          <a:p>
            <a:r>
              <a:rPr lang="en-US" dirty="0">
                <a:latin typeface="Avenir Next LT Pro"/>
                <a:cs typeface="Arial"/>
              </a:rPr>
              <a:t>Debuted in ROSES-2023 under </a:t>
            </a:r>
            <a:r>
              <a:rPr lang="en-US" dirty="0">
                <a:latin typeface="Avenir Next LT Pro"/>
                <a:cs typeface="Arial"/>
                <a:hlinkClick r:id="rId2"/>
              </a:rPr>
              <a:t>F.22 Research Initiation Awards</a:t>
            </a:r>
            <a:endParaRPr lang="en-US" dirty="0">
              <a:latin typeface="Avenir Next LT Pro"/>
              <a:cs typeface="Arial"/>
            </a:endParaRPr>
          </a:p>
          <a:p>
            <a:r>
              <a:rPr lang="en-US" dirty="0">
                <a:latin typeface="Avenir Next LT Pro"/>
                <a:cs typeface="Arial"/>
              </a:rPr>
              <a:t>RIA aims to broaden the base of investigators involved in the SMD ecosystem</a:t>
            </a:r>
            <a:endParaRPr lang="en-US" dirty="0">
              <a:latin typeface="Avenir Next LT Pro"/>
            </a:endParaRPr>
          </a:p>
          <a:p>
            <a:r>
              <a:rPr lang="en-US" dirty="0">
                <a:latin typeface="Avenir Next LT Pro"/>
                <a:cs typeface="Arial"/>
                <a:sym typeface="Wingdings" pitchFamily="2" charset="2"/>
              </a:rPr>
              <a:t> Still under review, but be on the look out for it under ROSES-2024</a:t>
            </a:r>
            <a:endParaRPr lang="en-US" dirty="0">
              <a:latin typeface="Avenir Next LT Pro"/>
            </a:endParaRPr>
          </a:p>
          <a:p>
            <a:endParaRPr lang="en-US">
              <a:latin typeface="Avenir Next LT Pro"/>
            </a:endParaRPr>
          </a:p>
          <a:p>
            <a:pPr marL="285750" indent="-285750">
              <a:buChar char="•"/>
            </a:pPr>
            <a:r>
              <a:rPr lang="en-US" sz="1600" dirty="0">
                <a:latin typeface="Avenir Next LT Pro"/>
                <a:cs typeface="Arial"/>
              </a:rPr>
              <a:t>An RIA award, including indirect costs, must not exceed $300,000 for a duration of 24 months.</a:t>
            </a:r>
          </a:p>
          <a:p>
            <a:pPr marL="285750" indent="-285750">
              <a:buChar char="•"/>
            </a:pPr>
            <a:r>
              <a:rPr lang="en-US" sz="1600" dirty="0">
                <a:latin typeface="Avenir Next LT Pro"/>
                <a:cs typeface="Arial"/>
              </a:rPr>
              <a:t>Funding for undergraduate students is a required element of the proposed project.</a:t>
            </a:r>
          </a:p>
          <a:p>
            <a:pPr marL="285750" indent="-285750">
              <a:buChar char="•"/>
            </a:pPr>
            <a:r>
              <a:rPr lang="en-US" sz="1600" dirty="0">
                <a:latin typeface="Avenir Next LT Pro"/>
                <a:cs typeface="Arial"/>
              </a:rPr>
              <a:t>RIA awardees may in the future propose for an additional two-year RIA award for a total of four years of support. No further proposals will be accepted.</a:t>
            </a:r>
          </a:p>
          <a:p>
            <a:pPr marL="285750" indent="-285750">
              <a:buChar char="•"/>
            </a:pPr>
            <a:r>
              <a:rPr lang="en-US" sz="1600" dirty="0">
                <a:latin typeface="Avenir Next LT Pro"/>
                <a:cs typeface="Arial"/>
              </a:rPr>
              <a:t>Institutional teaching and service commitments at non-R1s may be high, and therefore RIA program encourages proposers to include requests for funding for teaching buy-outs (to include sabbaticals) and/or summer salary.</a:t>
            </a:r>
          </a:p>
          <a:p>
            <a:pPr marL="285750" indent="-285750">
              <a:buChar char="•"/>
            </a:pPr>
            <a:r>
              <a:rPr lang="en-US" sz="1600" dirty="0">
                <a:latin typeface="Avenir Next LT Pro"/>
                <a:cs typeface="Arial"/>
              </a:rPr>
              <a:t>Proposals are short (6 pages) and contain two sections: a high-level Research Description and a Statement of the Impacts of the RIA.</a:t>
            </a:r>
          </a:p>
          <a:p>
            <a:endParaRPr lang="en-US">
              <a:latin typeface="Avenir Next LT Pro"/>
            </a:endParaRPr>
          </a:p>
        </p:txBody>
      </p:sp>
      <p:sp>
        <p:nvSpPr>
          <p:cNvPr id="5" name="Slide Number Placeholder 3">
            <a:extLst>
              <a:ext uri="{FF2B5EF4-FFF2-40B4-BE49-F238E27FC236}">
                <a16:creationId xmlns:a16="http://schemas.microsoft.com/office/drawing/2014/main" id="{CCC417C3-E4A4-C6DD-E867-98D7C99ED115}"/>
              </a:ext>
            </a:extLst>
          </p:cNvPr>
          <p:cNvSpPr>
            <a:spLocks noGrp="1"/>
          </p:cNvSpPr>
          <p:nvPr>
            <p:ph type="sldNum" sz="quarter" idx="12"/>
          </p:nvPr>
        </p:nvSpPr>
        <p:spPr>
          <a:xfrm>
            <a:off x="9355319" y="6422339"/>
            <a:ext cx="2743200" cy="365125"/>
          </a:xfrm>
        </p:spPr>
        <p:txBody>
          <a:bodyPr/>
          <a:lstStyle/>
          <a:p>
            <a:fld id="{2E8C51FE-49D9-314D-9957-ABBF7DDE8782}" type="slidenum">
              <a:rPr lang="en-US" smtClean="0"/>
              <a:pPr/>
              <a:t>20</a:t>
            </a:fld>
            <a:endParaRPr lang="en-US"/>
          </a:p>
        </p:txBody>
      </p:sp>
    </p:spTree>
    <p:extLst>
      <p:ext uri="{BB962C8B-B14F-4D97-AF65-F5344CB8AC3E}">
        <p14:creationId xmlns:p14="http://schemas.microsoft.com/office/powerpoint/2010/main" val="259442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0C0B7-FE82-0673-CD4A-C7B9134149DF}"/>
              </a:ext>
            </a:extLst>
          </p:cNvPr>
          <p:cNvSpPr>
            <a:spLocks noGrp="1"/>
          </p:cNvSpPr>
          <p:nvPr>
            <p:ph type="title"/>
          </p:nvPr>
        </p:nvSpPr>
        <p:spPr>
          <a:xfrm>
            <a:off x="2328422" y="827145"/>
            <a:ext cx="9590676" cy="1200329"/>
          </a:xfrm>
        </p:spPr>
        <p:txBody>
          <a:bodyPr/>
          <a:lstStyle/>
          <a:p>
            <a:r>
              <a:rPr lang="en-US">
                <a:latin typeface="Avenir Next LT Pro"/>
              </a:rPr>
              <a:t>Updates on New Programs presented at last PAC</a:t>
            </a:r>
          </a:p>
        </p:txBody>
      </p:sp>
      <p:sp>
        <p:nvSpPr>
          <p:cNvPr id="3" name="Content Placeholder 2">
            <a:extLst>
              <a:ext uri="{FF2B5EF4-FFF2-40B4-BE49-F238E27FC236}">
                <a16:creationId xmlns:a16="http://schemas.microsoft.com/office/drawing/2014/main" id="{1278C7AA-52C7-F766-0289-B1E55E4FD264}"/>
              </a:ext>
            </a:extLst>
          </p:cNvPr>
          <p:cNvSpPr>
            <a:spLocks noGrp="1"/>
          </p:cNvSpPr>
          <p:nvPr>
            <p:ph idx="1"/>
          </p:nvPr>
        </p:nvSpPr>
        <p:spPr>
          <a:xfrm>
            <a:off x="2328422" y="2214710"/>
            <a:ext cx="9686369" cy="3039294"/>
          </a:xfrm>
        </p:spPr>
        <p:txBody>
          <a:bodyPr vert="horz" lIns="91440" tIns="45720" rIns="91440" bIns="45720" rtlCol="0" anchor="t">
            <a:spAutoFit/>
          </a:bodyPr>
          <a:lstStyle/>
          <a:p>
            <a:r>
              <a:rPr lang="en-US" sz="2000" dirty="0">
                <a:latin typeface="Avenir Next LT Pro"/>
                <a:cs typeface="Arial"/>
              </a:rPr>
              <a:t>As previously discussed, the growth in R &amp; A is an opportunity to broaden participation and create a more diverse and inclusive community.</a:t>
            </a:r>
          </a:p>
          <a:p>
            <a:endParaRPr lang="en-US" sz="2000">
              <a:latin typeface="Avenir Next LT Pro"/>
              <a:cs typeface="Arial"/>
            </a:endParaRPr>
          </a:p>
          <a:p>
            <a:r>
              <a:rPr lang="en-US" sz="2000" dirty="0">
                <a:latin typeface="Avenir Next LT Pro"/>
                <a:cs typeface="Arial"/>
              </a:rPr>
              <a:t>Proposed New Programs:</a:t>
            </a:r>
          </a:p>
          <a:p>
            <a:pPr marL="742950" lvl="1" indent="-285750">
              <a:buFont typeface="Arial" panose="020B0604020202020204" pitchFamily="34" charset="0"/>
              <a:buChar char="•"/>
            </a:pPr>
            <a:r>
              <a:rPr lang="en-US" sz="2000" dirty="0">
                <a:latin typeface="Avenir Next LT Pro"/>
                <a:cs typeface="Arial"/>
              </a:rPr>
              <a:t>Mission Concept Studies                                  </a:t>
            </a:r>
            <a:r>
              <a:rPr lang="en-US" sz="2000" strike="sngStrike" dirty="0">
                <a:latin typeface="Avenir Next LT Pro"/>
                <a:cs typeface="Arial"/>
              </a:rPr>
              <a:t>FY25</a:t>
            </a:r>
            <a:r>
              <a:rPr lang="en-US" sz="2000" dirty="0">
                <a:latin typeface="Avenir Next LT Pro"/>
                <a:cs typeface="Arial"/>
              </a:rPr>
              <a:t> </a:t>
            </a:r>
            <a:r>
              <a:rPr lang="en-US" sz="2000" dirty="0">
                <a:solidFill>
                  <a:srgbClr val="7030A0"/>
                </a:solidFill>
                <a:latin typeface="Avenir Next LT Pro"/>
                <a:cs typeface="Arial"/>
              </a:rPr>
              <a:t>Delayed 1-2 years</a:t>
            </a:r>
          </a:p>
          <a:p>
            <a:pPr marL="742950" lvl="1" indent="-285750">
              <a:buFont typeface="Arial" panose="020B0604020202020204" pitchFamily="34" charset="0"/>
              <a:buChar char="•"/>
            </a:pPr>
            <a:r>
              <a:rPr lang="en-US" sz="2000" dirty="0">
                <a:latin typeface="Avenir Next LT Pro"/>
                <a:cs typeface="Arial"/>
              </a:rPr>
              <a:t>Postdoctoral Fellowship Program                   </a:t>
            </a:r>
            <a:r>
              <a:rPr lang="en-US" sz="2000" strike="sngStrike" dirty="0">
                <a:latin typeface="Avenir Next LT Pro"/>
                <a:cs typeface="Arial"/>
              </a:rPr>
              <a:t>FY25</a:t>
            </a:r>
            <a:r>
              <a:rPr lang="en-US" sz="2000" dirty="0">
                <a:latin typeface="Avenir Next LT Pro"/>
                <a:cs typeface="Arial"/>
              </a:rPr>
              <a:t> </a:t>
            </a:r>
            <a:r>
              <a:rPr lang="en-US" sz="2000" dirty="0">
                <a:solidFill>
                  <a:srgbClr val="7030A0"/>
                </a:solidFill>
                <a:latin typeface="Avenir Next LT Pro"/>
                <a:cs typeface="Arial"/>
              </a:rPr>
              <a:t>Delayed indefinitely</a:t>
            </a:r>
          </a:p>
          <a:p>
            <a:pPr marL="742950" lvl="1" indent="-285750">
              <a:buFont typeface="Arial" panose="020B0604020202020204" pitchFamily="34" charset="0"/>
              <a:buChar char="•"/>
            </a:pPr>
            <a:r>
              <a:rPr lang="en-US" sz="2000" dirty="0">
                <a:latin typeface="Avenir Next LT Pro"/>
                <a:cs typeface="Arial"/>
              </a:rPr>
              <a:t>Mission: IDEA </a:t>
            </a:r>
            <a:r>
              <a:rPr lang="en-US" sz="2000" dirty="0">
                <a:solidFill>
                  <a:srgbClr val="7030A0"/>
                </a:solidFill>
                <a:latin typeface="Avenir Next LT Pro"/>
                <a:cs typeface="Arial"/>
              </a:rPr>
              <a:t>(next slide) </a:t>
            </a:r>
            <a:r>
              <a:rPr lang="en-US" sz="2000" dirty="0">
                <a:latin typeface="Avenir Next LT Pro"/>
                <a:cs typeface="Arial"/>
              </a:rPr>
              <a:t>                                </a:t>
            </a:r>
            <a:r>
              <a:rPr lang="en-US" sz="2000" dirty="0">
                <a:solidFill>
                  <a:srgbClr val="7030A0"/>
                </a:solidFill>
                <a:latin typeface="Avenir Next LT Pro"/>
                <a:cs typeface="Arial"/>
              </a:rPr>
              <a:t>FY25</a:t>
            </a:r>
          </a:p>
          <a:p>
            <a:endParaRPr lang="en-US" sz="2000">
              <a:latin typeface="Avenir Next LT Pro"/>
            </a:endParaRPr>
          </a:p>
        </p:txBody>
      </p:sp>
      <p:sp>
        <p:nvSpPr>
          <p:cNvPr id="4" name="Slide Number Placeholder 3">
            <a:extLst>
              <a:ext uri="{FF2B5EF4-FFF2-40B4-BE49-F238E27FC236}">
                <a16:creationId xmlns:a16="http://schemas.microsoft.com/office/drawing/2014/main" id="{C44A7485-D0DB-9A2D-C30F-7AAE06BB3D9C}"/>
              </a:ext>
            </a:extLst>
          </p:cNvPr>
          <p:cNvSpPr>
            <a:spLocks noGrp="1"/>
          </p:cNvSpPr>
          <p:nvPr>
            <p:ph type="sldNum" sz="quarter" idx="12"/>
          </p:nvPr>
        </p:nvSpPr>
        <p:spPr/>
        <p:txBody>
          <a:bodyPr/>
          <a:lstStyle/>
          <a:p>
            <a:fld id="{2E8C51FE-49D9-314D-9957-ABBF7DDE8782}" type="slidenum">
              <a:rPr lang="en-US" smtClean="0"/>
              <a:pPr/>
              <a:t>21</a:t>
            </a:fld>
            <a:endParaRPr lang="en-US"/>
          </a:p>
        </p:txBody>
      </p:sp>
    </p:spTree>
    <p:extLst>
      <p:ext uri="{BB962C8B-B14F-4D97-AF65-F5344CB8AC3E}">
        <p14:creationId xmlns:p14="http://schemas.microsoft.com/office/powerpoint/2010/main" val="96092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33774-EE9A-D205-304E-233AB0E83CE5}"/>
              </a:ext>
            </a:extLst>
          </p:cNvPr>
          <p:cNvSpPr>
            <a:spLocks noGrp="1"/>
          </p:cNvSpPr>
          <p:nvPr>
            <p:ph type="title"/>
          </p:nvPr>
        </p:nvSpPr>
        <p:spPr>
          <a:xfrm>
            <a:off x="3047231" y="221658"/>
            <a:ext cx="9025378" cy="646331"/>
          </a:xfrm>
        </p:spPr>
        <p:txBody>
          <a:bodyPr/>
          <a:lstStyle/>
          <a:p>
            <a:r>
              <a:rPr lang="en-US">
                <a:latin typeface="Avenir Next LT Pro"/>
                <a:cs typeface="Calibri Light"/>
              </a:rPr>
              <a:t>Mission: IDEA update</a:t>
            </a:r>
          </a:p>
        </p:txBody>
      </p:sp>
      <p:sp>
        <p:nvSpPr>
          <p:cNvPr id="3" name="Content Placeholder 2">
            <a:extLst>
              <a:ext uri="{FF2B5EF4-FFF2-40B4-BE49-F238E27FC236}">
                <a16:creationId xmlns:a16="http://schemas.microsoft.com/office/drawing/2014/main" id="{15A03C28-D058-5A2A-CEFF-F5160E6794FC}"/>
              </a:ext>
            </a:extLst>
          </p:cNvPr>
          <p:cNvSpPr>
            <a:spLocks noGrp="1"/>
          </p:cNvSpPr>
          <p:nvPr>
            <p:ph idx="1"/>
          </p:nvPr>
        </p:nvSpPr>
        <p:spPr>
          <a:xfrm>
            <a:off x="1856720" y="928146"/>
            <a:ext cx="9974333" cy="5638799"/>
          </a:xfrm>
        </p:spPr>
        <p:txBody>
          <a:bodyPr vert="horz" lIns="91440" tIns="45720" rIns="91440" bIns="45720" rtlCol="0" anchor="t">
            <a:noAutofit/>
          </a:bodyPr>
          <a:lstStyle/>
          <a:p>
            <a:r>
              <a:rPr lang="en-US" sz="2000" u="sng">
                <a:latin typeface="Avenir Next LT Pro"/>
                <a:cs typeface="Calibri"/>
              </a:rPr>
              <a:t>Goal:</a:t>
            </a:r>
            <a:r>
              <a:rPr lang="en-US" sz="2000">
                <a:latin typeface="Avenir Next LT Pro"/>
                <a:cs typeface="Calibri"/>
              </a:rPr>
              <a:t>  Create conditions necessary for effecting cultural change and developing the vibrant, equitable, inclusive community we seek.</a:t>
            </a:r>
          </a:p>
          <a:p>
            <a:endParaRPr lang="en-US" sz="2000">
              <a:latin typeface="Avenir Next LT Pro"/>
              <a:cs typeface="Calibri"/>
            </a:endParaRPr>
          </a:p>
          <a:p>
            <a:r>
              <a:rPr lang="en-US" sz="2000" u="sng">
                <a:latin typeface="Avenir Next LT Pro"/>
                <a:cs typeface="Calibri"/>
              </a:rPr>
              <a:t>Achievements to date:</a:t>
            </a:r>
            <a:r>
              <a:rPr lang="en-US" sz="2000">
                <a:latin typeface="Avenir Next LT Pro"/>
                <a:cs typeface="Calibri"/>
              </a:rPr>
              <a:t>  NASA began a partnership with the National Science Foundation (NSF) exploring an Ideas Lab to enhance collaborative discussions and broaden participation in achieving common research goals. We have a small, cross-agency working group identified.</a:t>
            </a:r>
          </a:p>
          <a:p>
            <a:endParaRPr lang="en-US" sz="2000">
              <a:latin typeface="Avenir Next LT Pro"/>
              <a:cs typeface="Calibri"/>
            </a:endParaRPr>
          </a:p>
          <a:p>
            <a:r>
              <a:rPr lang="en-US" sz="2000" u="sng">
                <a:latin typeface="Avenir Next LT Pro"/>
                <a:cs typeface="Arial"/>
              </a:rPr>
              <a:t>Plans for the next year:</a:t>
            </a:r>
            <a:r>
              <a:rPr lang="en-US" sz="2000">
                <a:latin typeface="Avenir Next LT Pro"/>
                <a:cs typeface="Arial"/>
              </a:rPr>
              <a:t>  NASA and NSF kick off the collaboration in early 2024 (calendar) and develop an Ideas Lab solicitation and a communication plan for making sure the solicitation is communicated widely. Solicitation anticipated late Spring/early Summer. </a:t>
            </a:r>
            <a:endParaRPr lang="en-US" sz="1100">
              <a:latin typeface="Avenir Next LT Pro"/>
              <a:cs typeface="Calibri"/>
            </a:endParaRPr>
          </a:p>
          <a:p>
            <a:pPr marL="0" indent="0">
              <a:buNone/>
            </a:pPr>
            <a:endParaRPr lang="en-US" sz="1100">
              <a:latin typeface="Avenir Next LT Pro"/>
              <a:cs typeface="Calibri"/>
            </a:endParaRPr>
          </a:p>
        </p:txBody>
      </p:sp>
      <p:pic>
        <p:nvPicPr>
          <p:cNvPr id="7" name="Picture 6">
            <a:extLst>
              <a:ext uri="{FF2B5EF4-FFF2-40B4-BE49-F238E27FC236}">
                <a16:creationId xmlns:a16="http://schemas.microsoft.com/office/drawing/2014/main" id="{F70C2D56-5AD6-CCE2-A6A5-A2D27CC28586}"/>
              </a:ext>
            </a:extLst>
          </p:cNvPr>
          <p:cNvPicPr>
            <a:picLocks noChangeAspect="1"/>
          </p:cNvPicPr>
          <p:nvPr/>
        </p:nvPicPr>
        <p:blipFill>
          <a:blip r:embed="rId3"/>
          <a:stretch>
            <a:fillRect/>
          </a:stretch>
        </p:blipFill>
        <p:spPr>
          <a:xfrm>
            <a:off x="6176211" y="4898301"/>
            <a:ext cx="4267199" cy="1378172"/>
          </a:xfrm>
          <a:prstGeom prst="rect">
            <a:avLst/>
          </a:prstGeom>
        </p:spPr>
      </p:pic>
      <p:sp>
        <p:nvSpPr>
          <p:cNvPr id="4" name="TextBox 3">
            <a:extLst>
              <a:ext uri="{FF2B5EF4-FFF2-40B4-BE49-F238E27FC236}">
                <a16:creationId xmlns:a16="http://schemas.microsoft.com/office/drawing/2014/main" id="{CEE3BE86-2167-689C-A432-F16D0376687D}"/>
              </a:ext>
            </a:extLst>
          </p:cNvPr>
          <p:cNvSpPr txBox="1"/>
          <p:nvPr/>
        </p:nvSpPr>
        <p:spPr>
          <a:xfrm>
            <a:off x="6176211" y="6126079"/>
            <a:ext cx="42912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a:cs typeface="Calibri"/>
              </a:rPr>
              <a:t>NASA has previously collaborated with the NSF on Ideas Labs</a:t>
            </a:r>
            <a:endParaRPr lang="en-US" sz="1600" i="1"/>
          </a:p>
        </p:txBody>
      </p:sp>
      <p:sp>
        <p:nvSpPr>
          <p:cNvPr id="6" name="Slide Number Placeholder 3">
            <a:extLst>
              <a:ext uri="{FF2B5EF4-FFF2-40B4-BE49-F238E27FC236}">
                <a16:creationId xmlns:a16="http://schemas.microsoft.com/office/drawing/2014/main" id="{2ECF4304-3C3B-96D5-1874-849483728876}"/>
              </a:ext>
            </a:extLst>
          </p:cNvPr>
          <p:cNvSpPr>
            <a:spLocks noGrp="1"/>
          </p:cNvSpPr>
          <p:nvPr>
            <p:ph type="sldNum" sz="quarter" idx="12"/>
          </p:nvPr>
        </p:nvSpPr>
        <p:spPr>
          <a:xfrm>
            <a:off x="9355319" y="6422339"/>
            <a:ext cx="2743200" cy="365125"/>
          </a:xfrm>
        </p:spPr>
        <p:txBody>
          <a:bodyPr/>
          <a:lstStyle/>
          <a:p>
            <a:fld id="{2E8C51FE-49D9-314D-9957-ABBF7DDE8782}" type="slidenum">
              <a:rPr lang="en-US" smtClean="0"/>
              <a:pPr/>
              <a:t>22</a:t>
            </a:fld>
            <a:endParaRPr lang="en-US"/>
          </a:p>
        </p:txBody>
      </p:sp>
    </p:spTree>
    <p:extLst>
      <p:ext uri="{BB962C8B-B14F-4D97-AF65-F5344CB8AC3E}">
        <p14:creationId xmlns:p14="http://schemas.microsoft.com/office/powerpoint/2010/main" val="54822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A5169-65DB-EBFA-1A58-476E9AB50FE4}"/>
              </a:ext>
            </a:extLst>
          </p:cNvPr>
          <p:cNvSpPr>
            <a:spLocks noGrp="1"/>
          </p:cNvSpPr>
          <p:nvPr>
            <p:ph type="title"/>
          </p:nvPr>
        </p:nvSpPr>
        <p:spPr>
          <a:xfrm>
            <a:off x="831850" y="3174342"/>
            <a:ext cx="10515600" cy="658835"/>
          </a:xfrm>
        </p:spPr>
        <p:txBody>
          <a:bodyPr/>
          <a:lstStyle/>
          <a:p>
            <a:r>
              <a:rPr lang="en-US">
                <a:latin typeface="Avenir Book"/>
                <a:cs typeface="Arial"/>
              </a:rPr>
              <a:t>Data Tidbits</a:t>
            </a:r>
            <a:endParaRPr lang="en-US">
              <a:latin typeface="Avenir Book" panose="02000503020000020003" pitchFamily="2" charset="0"/>
            </a:endParaRPr>
          </a:p>
        </p:txBody>
      </p:sp>
      <p:sp>
        <p:nvSpPr>
          <p:cNvPr id="3" name="Slide Number Placeholder 2">
            <a:extLst>
              <a:ext uri="{FF2B5EF4-FFF2-40B4-BE49-F238E27FC236}">
                <a16:creationId xmlns:a16="http://schemas.microsoft.com/office/drawing/2014/main" id="{8927ACAF-E8F3-17FF-E6FA-9361B860EBC6}"/>
              </a:ext>
            </a:extLst>
          </p:cNvPr>
          <p:cNvSpPr>
            <a:spLocks noGrp="1"/>
          </p:cNvSpPr>
          <p:nvPr>
            <p:ph type="sldNum" sz="quarter" idx="12"/>
          </p:nvPr>
        </p:nvSpPr>
        <p:spPr/>
        <p:txBody>
          <a:bodyPr/>
          <a:lstStyle/>
          <a:p>
            <a:fld id="{2E8C51FE-49D9-314D-9957-ABBF7DDE8782}" type="slidenum">
              <a:rPr lang="en-US" smtClean="0"/>
              <a:pPr/>
              <a:t>23</a:t>
            </a:fld>
            <a:endParaRPr lang="en-US"/>
          </a:p>
        </p:txBody>
      </p:sp>
      <p:sp>
        <p:nvSpPr>
          <p:cNvPr id="7" name="Slide Number Placeholder 3">
            <a:extLst>
              <a:ext uri="{FF2B5EF4-FFF2-40B4-BE49-F238E27FC236}">
                <a16:creationId xmlns:a16="http://schemas.microsoft.com/office/drawing/2014/main" id="{E0A6C020-281D-EE75-95DF-EDD68853B88C}"/>
              </a:ext>
            </a:extLst>
          </p:cNvPr>
          <p:cNvSpPr txBox="1">
            <a:spLocks/>
          </p:cNvSpPr>
          <p:nvPr/>
        </p:nvSpPr>
        <p:spPr>
          <a:xfrm>
            <a:off x="9507719" y="657473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CDC0E7"/>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23</a:t>
            </a:fld>
            <a:endParaRPr lang="en-US"/>
          </a:p>
        </p:txBody>
      </p:sp>
    </p:spTree>
    <p:extLst>
      <p:ext uri="{BB962C8B-B14F-4D97-AF65-F5344CB8AC3E}">
        <p14:creationId xmlns:p14="http://schemas.microsoft.com/office/powerpoint/2010/main" val="118310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8A6BE-4C64-619C-5A16-721965574893}"/>
              </a:ext>
            </a:extLst>
          </p:cNvPr>
          <p:cNvSpPr>
            <a:spLocks noGrp="1"/>
          </p:cNvSpPr>
          <p:nvPr>
            <p:ph type="title"/>
          </p:nvPr>
        </p:nvSpPr>
        <p:spPr/>
        <p:txBody>
          <a:bodyPr/>
          <a:lstStyle/>
          <a:p>
            <a:r>
              <a:rPr lang="en-US">
                <a:latin typeface="Avenir Next LT Pro"/>
                <a:cs typeface="Arial"/>
              </a:rPr>
              <a:t>SMD Yearbook</a:t>
            </a:r>
            <a:endParaRPr lang="en-US">
              <a:latin typeface="Avenir Next LT Pro"/>
            </a:endParaRPr>
          </a:p>
        </p:txBody>
      </p:sp>
      <p:sp>
        <p:nvSpPr>
          <p:cNvPr id="3" name="Content Placeholder 2">
            <a:extLst>
              <a:ext uri="{FF2B5EF4-FFF2-40B4-BE49-F238E27FC236}">
                <a16:creationId xmlns:a16="http://schemas.microsoft.com/office/drawing/2014/main" id="{465C50BD-0D1B-6D8F-090D-44AB0670A411}"/>
              </a:ext>
            </a:extLst>
          </p:cNvPr>
          <p:cNvSpPr>
            <a:spLocks noGrp="1"/>
          </p:cNvSpPr>
          <p:nvPr>
            <p:ph idx="1"/>
          </p:nvPr>
        </p:nvSpPr>
        <p:spPr>
          <a:xfrm>
            <a:off x="4901939" y="2691788"/>
            <a:ext cx="6678104" cy="1154162"/>
          </a:xfrm>
        </p:spPr>
        <p:txBody>
          <a:bodyPr vert="horz" lIns="91440" tIns="45720" rIns="91440" bIns="45720" rtlCol="0" anchor="t">
            <a:spAutoFit/>
          </a:bodyPr>
          <a:lstStyle/>
          <a:p>
            <a:r>
              <a:rPr lang="en-US" sz="2300" dirty="0">
                <a:latin typeface="Avenir Book"/>
                <a:cs typeface="Arial"/>
              </a:rPr>
              <a:t>Yearbook release pending!  Yearbook will contain demographic and programmatic information about the R &amp; A Programs (both Directorate- and Division-level).</a:t>
            </a:r>
          </a:p>
        </p:txBody>
      </p:sp>
      <p:sp>
        <p:nvSpPr>
          <p:cNvPr id="7" name="Slide Number Placeholder 3">
            <a:extLst>
              <a:ext uri="{FF2B5EF4-FFF2-40B4-BE49-F238E27FC236}">
                <a16:creationId xmlns:a16="http://schemas.microsoft.com/office/drawing/2014/main" id="{71B46E5F-E5D6-6329-70E7-12AD79C077ED}"/>
              </a:ext>
            </a:extLst>
          </p:cNvPr>
          <p:cNvSpPr txBox="1">
            <a:spLocks/>
          </p:cNvSpPr>
          <p:nvPr/>
        </p:nvSpPr>
        <p:spPr>
          <a:xfrm>
            <a:off x="9355319" y="6422339"/>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E8C51FE-49D9-314D-9957-ABBF7DDE8782}" type="slidenum">
              <a:rPr lang="en-US" sz="1600" dirty="0" smtClean="0">
                <a:solidFill>
                  <a:srgbClr val="CDC0E7"/>
                </a:solidFill>
              </a:rPr>
              <a:pPr algn="r"/>
              <a:t>24</a:t>
            </a:fld>
            <a:endParaRPr lang="en-US" sz="1600">
              <a:solidFill>
                <a:srgbClr val="CDC0E7"/>
              </a:solidFill>
              <a:cs typeface="Calibri"/>
            </a:endParaRPr>
          </a:p>
        </p:txBody>
      </p:sp>
    </p:spTree>
    <p:extLst>
      <p:ext uri="{BB962C8B-B14F-4D97-AF65-F5344CB8AC3E}">
        <p14:creationId xmlns:p14="http://schemas.microsoft.com/office/powerpoint/2010/main" val="410022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3"/>
          <p:cNvSpPr txBox="1"/>
          <p:nvPr/>
        </p:nvSpPr>
        <p:spPr>
          <a:xfrm>
            <a:off x="34149" y="-83139"/>
            <a:ext cx="6045200" cy="541127"/>
          </a:xfrm>
          <a:prstGeom prst="rect">
            <a:avLst/>
          </a:prstGeom>
          <a:noFill/>
          <a:ln>
            <a:noFill/>
          </a:ln>
        </p:spPr>
        <p:txBody>
          <a:bodyPr spcFirstLastPara="1" wrap="square" lIns="68567" tIns="34267" rIns="68567" bIns="34267" anchor="t" anchorCtr="0">
            <a:spAutoFit/>
          </a:bodyPr>
          <a:lstStyle/>
          <a:p>
            <a:pPr>
              <a:spcBef>
                <a:spcPts val="800"/>
              </a:spcBef>
              <a:buClr>
                <a:srgbClr val="000000"/>
              </a:buClr>
              <a:buSzPts val="1800"/>
            </a:pPr>
            <a:r>
              <a:rPr lang="en-US" sz="2400" dirty="0">
                <a:solidFill>
                  <a:srgbClr val="FFFFFF"/>
                </a:solidFill>
                <a:latin typeface="Avenir Next LT Pro"/>
                <a:ea typeface="Open Sans SemiBold"/>
                <a:cs typeface="Open Sans SemiBold"/>
                <a:sym typeface="Open Sans SemiBold"/>
              </a:rPr>
              <a:t>NASA Open-Source Science Initiative </a:t>
            </a:r>
          </a:p>
        </p:txBody>
      </p:sp>
      <p:sp>
        <p:nvSpPr>
          <p:cNvPr id="396" name="Google Shape;396;p53"/>
          <p:cNvSpPr txBox="1"/>
          <p:nvPr/>
        </p:nvSpPr>
        <p:spPr>
          <a:xfrm>
            <a:off x="34149" y="532934"/>
            <a:ext cx="11657600" cy="590891"/>
          </a:xfrm>
          <a:prstGeom prst="rect">
            <a:avLst/>
          </a:prstGeom>
          <a:noFill/>
          <a:ln>
            <a:noFill/>
          </a:ln>
        </p:spPr>
        <p:txBody>
          <a:bodyPr spcFirstLastPara="1" wrap="square" lIns="91433" tIns="45700" rIns="91433" bIns="45700" anchor="ctr" anchorCtr="0">
            <a:spAutoFit/>
          </a:bodyPr>
          <a:lstStyle/>
          <a:p>
            <a:pPr>
              <a:lnSpc>
                <a:spcPct val="90000"/>
              </a:lnSpc>
              <a:buClr>
                <a:srgbClr val="000000"/>
              </a:buClr>
              <a:buSzPts val="2700"/>
            </a:pPr>
            <a:r>
              <a:rPr lang="en-US" sz="3600" b="1">
                <a:solidFill>
                  <a:schemeClr val="lt1"/>
                </a:solidFill>
                <a:latin typeface="Avenir Next LT Pro"/>
                <a:ea typeface="Arial"/>
                <a:cs typeface="Arial"/>
                <a:sym typeface="Arial"/>
              </a:rPr>
              <a:t>Complete NASA’s open science course!</a:t>
            </a:r>
          </a:p>
        </p:txBody>
      </p:sp>
      <p:sp>
        <p:nvSpPr>
          <p:cNvPr id="397" name="Google Shape;397;p53"/>
          <p:cNvSpPr txBox="1"/>
          <p:nvPr/>
        </p:nvSpPr>
        <p:spPr>
          <a:xfrm>
            <a:off x="7932925" y="2519920"/>
            <a:ext cx="4508800" cy="738650"/>
          </a:xfrm>
          <a:prstGeom prst="rect">
            <a:avLst/>
          </a:prstGeom>
          <a:noFill/>
          <a:ln>
            <a:noFill/>
          </a:ln>
        </p:spPr>
        <p:txBody>
          <a:bodyPr spcFirstLastPara="1" wrap="square" lIns="91433" tIns="91433" rIns="91433" bIns="91433" anchor="t" anchorCtr="0">
            <a:spAutoFit/>
          </a:bodyPr>
          <a:lstStyle/>
          <a:p>
            <a:pPr algn="ctr">
              <a:buClr>
                <a:srgbClr val="000000"/>
              </a:buClr>
              <a:buSzPts val="3500"/>
            </a:pPr>
            <a:r>
              <a:rPr lang="en-US" sz="3600" b="1">
                <a:solidFill>
                  <a:srgbClr val="E69138"/>
                </a:solidFill>
                <a:latin typeface="Avenir Next LT Pro"/>
                <a:ea typeface="Arial"/>
                <a:cs typeface="Arial"/>
                <a:sym typeface="Arial"/>
              </a:rPr>
              <a:t>Enroll now!</a:t>
            </a:r>
          </a:p>
        </p:txBody>
      </p:sp>
      <p:sp>
        <p:nvSpPr>
          <p:cNvPr id="398" name="Google Shape;398;p53"/>
          <p:cNvSpPr txBox="1"/>
          <p:nvPr/>
        </p:nvSpPr>
        <p:spPr>
          <a:xfrm>
            <a:off x="74185" y="1090456"/>
            <a:ext cx="9455200" cy="2956400"/>
          </a:xfrm>
          <a:prstGeom prst="rect">
            <a:avLst/>
          </a:prstGeom>
          <a:noFill/>
          <a:ln>
            <a:noFill/>
          </a:ln>
        </p:spPr>
        <p:txBody>
          <a:bodyPr spcFirstLastPara="1" wrap="square" lIns="91433" tIns="45700" rIns="91433" bIns="45700" anchor="t" anchorCtr="0">
            <a:noAutofit/>
          </a:bodyPr>
          <a:lstStyle/>
          <a:p>
            <a:pPr>
              <a:lnSpc>
                <a:spcPct val="80000"/>
              </a:lnSpc>
              <a:spcBef>
                <a:spcPts val="1067"/>
              </a:spcBef>
              <a:buClr>
                <a:srgbClr val="000000"/>
              </a:buClr>
              <a:buSzPts val="2000"/>
            </a:pPr>
            <a:r>
              <a:rPr lang="en-US" sz="2667">
                <a:solidFill>
                  <a:schemeClr val="lt1"/>
                </a:solidFill>
                <a:latin typeface="Avenir Next LT Pro"/>
                <a:ea typeface="Arial"/>
                <a:cs typeface="Arial"/>
                <a:sym typeface="Arial"/>
              </a:rPr>
              <a:t>Open Science 101: A community-developed introduction to </a:t>
            </a:r>
            <a:r>
              <a:rPr lang="en-US" sz="2667" b="1">
                <a:solidFill>
                  <a:schemeClr val="lt1"/>
                </a:solidFill>
                <a:latin typeface="Avenir Next LT Pro"/>
                <a:ea typeface="Arial"/>
                <a:cs typeface="Arial"/>
                <a:sym typeface="Arial"/>
              </a:rPr>
              <a:t>core open science skills </a:t>
            </a:r>
          </a:p>
          <a:p>
            <a:pPr>
              <a:lnSpc>
                <a:spcPct val="80000"/>
              </a:lnSpc>
              <a:spcBef>
                <a:spcPts val="1067"/>
              </a:spcBef>
              <a:buClr>
                <a:srgbClr val="000000"/>
              </a:buClr>
              <a:buSzPts val="1100"/>
            </a:pPr>
            <a:endParaRPr lang="en-US" sz="1467">
              <a:solidFill>
                <a:schemeClr val="lt1"/>
              </a:solidFill>
              <a:latin typeface="Avenir Next LT Pro"/>
              <a:ea typeface="Arial"/>
              <a:cs typeface="Arial"/>
              <a:sym typeface="Arial"/>
            </a:endParaRPr>
          </a:p>
          <a:p>
            <a:pPr marL="457189" indent="-347125">
              <a:lnSpc>
                <a:spcPct val="115000"/>
              </a:lnSpc>
              <a:buClr>
                <a:schemeClr val="lt1"/>
              </a:buClr>
              <a:buSzPts val="1500"/>
              <a:buFont typeface="Arial"/>
              <a:buChar char="●"/>
            </a:pPr>
            <a:r>
              <a:rPr lang="en-US" sz="2000">
                <a:solidFill>
                  <a:schemeClr val="lt1"/>
                </a:solidFill>
                <a:latin typeface="Avenir Next LT Pro"/>
                <a:ea typeface="Arial"/>
                <a:cs typeface="Arial"/>
                <a:sym typeface="Arial"/>
              </a:rPr>
              <a:t>Know how to write a NASA open science and data management plan</a:t>
            </a:r>
          </a:p>
          <a:p>
            <a:pPr marL="457189" indent="-347125">
              <a:lnSpc>
                <a:spcPct val="115000"/>
              </a:lnSpc>
              <a:buClr>
                <a:schemeClr val="lt1"/>
              </a:buClr>
              <a:buSzPts val="1500"/>
              <a:buFont typeface="Arial"/>
              <a:buChar char="●"/>
            </a:pPr>
            <a:r>
              <a:rPr lang="en-US" sz="2000">
                <a:solidFill>
                  <a:schemeClr val="lt1"/>
                </a:solidFill>
                <a:latin typeface="Avenir Next LT Pro"/>
                <a:ea typeface="Arial"/>
                <a:cs typeface="Arial"/>
                <a:sym typeface="Arial"/>
              </a:rPr>
              <a:t>Learn about tools and best practices</a:t>
            </a:r>
          </a:p>
          <a:p>
            <a:pPr marL="457189" indent="-347125">
              <a:lnSpc>
                <a:spcPct val="115000"/>
              </a:lnSpc>
              <a:buClr>
                <a:schemeClr val="lt1"/>
              </a:buClr>
              <a:buSzPts val="1500"/>
              <a:buFont typeface="Arial"/>
              <a:buChar char="●"/>
            </a:pPr>
            <a:r>
              <a:rPr lang="en-US" sz="2000">
                <a:solidFill>
                  <a:schemeClr val="lt1"/>
                </a:solidFill>
                <a:latin typeface="Avenir Next LT Pro"/>
                <a:ea typeface="Arial"/>
                <a:cs typeface="Arial"/>
                <a:sym typeface="Arial"/>
              </a:rPr>
              <a:t>Increase the impact &amp; visibility of your science</a:t>
            </a:r>
          </a:p>
          <a:p>
            <a:pPr marL="457189" indent="-347125">
              <a:lnSpc>
                <a:spcPct val="115000"/>
              </a:lnSpc>
              <a:buClr>
                <a:schemeClr val="lt1"/>
              </a:buClr>
              <a:buSzPts val="1500"/>
              <a:buFont typeface="Arial"/>
              <a:buChar char="●"/>
            </a:pPr>
            <a:r>
              <a:rPr lang="en-US" sz="2000">
                <a:solidFill>
                  <a:schemeClr val="lt1"/>
                </a:solidFill>
                <a:latin typeface="Avenir Next LT Pro"/>
                <a:ea typeface="Arial"/>
                <a:cs typeface="Arial"/>
                <a:sym typeface="Arial"/>
              </a:rPr>
              <a:t>Earn your digital NASA open science badge</a:t>
            </a:r>
          </a:p>
          <a:p>
            <a:pPr>
              <a:lnSpc>
                <a:spcPct val="80000"/>
              </a:lnSpc>
              <a:spcBef>
                <a:spcPts val="1333"/>
              </a:spcBef>
              <a:buClr>
                <a:srgbClr val="000000"/>
              </a:buClr>
              <a:buSzPts val="2000"/>
            </a:pPr>
            <a:endParaRPr lang="en-US" sz="2667">
              <a:solidFill>
                <a:schemeClr val="lt1"/>
              </a:solidFill>
              <a:latin typeface="Avenir Next LT Pro"/>
              <a:ea typeface="Arial"/>
              <a:cs typeface="Arial"/>
              <a:sym typeface="Arial"/>
            </a:endParaRPr>
          </a:p>
        </p:txBody>
      </p:sp>
      <p:pic>
        <p:nvPicPr>
          <p:cNvPr id="399" name="Google Shape;399;p53">
            <a:hlinkClick r:id="rId3"/>
          </p:cNvPr>
          <p:cNvPicPr preferRelativeResize="0"/>
          <p:nvPr/>
        </p:nvPicPr>
        <p:blipFill rotWithShape="1">
          <a:blip r:embed="rId4">
            <a:alphaModFix/>
          </a:blip>
          <a:srcRect l="7335" t="6918" r="8062" b="7982"/>
          <a:stretch/>
        </p:blipFill>
        <p:spPr>
          <a:xfrm>
            <a:off x="8752475" y="3363951"/>
            <a:ext cx="3270651" cy="3289675"/>
          </a:xfrm>
          <a:prstGeom prst="rect">
            <a:avLst/>
          </a:prstGeom>
          <a:noFill/>
          <a:ln>
            <a:noFill/>
          </a:ln>
        </p:spPr>
      </p:pic>
      <p:pic>
        <p:nvPicPr>
          <p:cNvPr id="400" name="Google Shape;400;p53"/>
          <p:cNvPicPr preferRelativeResize="0"/>
          <p:nvPr/>
        </p:nvPicPr>
        <p:blipFill rotWithShape="1">
          <a:blip r:embed="rId5">
            <a:alphaModFix/>
          </a:blip>
          <a:srcRect/>
          <a:stretch/>
        </p:blipFill>
        <p:spPr>
          <a:xfrm>
            <a:off x="-5" y="6665728"/>
            <a:ext cx="549433" cy="192267"/>
          </a:xfrm>
          <a:prstGeom prst="rect">
            <a:avLst/>
          </a:prstGeom>
          <a:noFill/>
          <a:ln>
            <a:noFill/>
          </a:ln>
        </p:spPr>
      </p:pic>
      <p:sp>
        <p:nvSpPr>
          <p:cNvPr id="401" name="Google Shape;401;p53"/>
          <p:cNvSpPr txBox="1"/>
          <p:nvPr/>
        </p:nvSpPr>
        <p:spPr>
          <a:xfrm>
            <a:off x="804913" y="5364424"/>
            <a:ext cx="2045600" cy="1388251"/>
          </a:xfrm>
          <a:prstGeom prst="rect">
            <a:avLst/>
          </a:prstGeom>
          <a:noFill/>
          <a:ln>
            <a:noFill/>
          </a:ln>
        </p:spPr>
        <p:txBody>
          <a:bodyPr spcFirstLastPara="1" wrap="square" lIns="91433" tIns="91433" rIns="91433" bIns="91433" anchor="t" anchorCtr="0">
            <a:spAutoFit/>
          </a:bodyPr>
          <a:lstStyle/>
          <a:p>
            <a:pPr>
              <a:lnSpc>
                <a:spcPct val="115000"/>
              </a:lnSpc>
              <a:buClr>
                <a:srgbClr val="000000"/>
              </a:buClr>
              <a:buSzPts val="1700"/>
            </a:pPr>
            <a:r>
              <a:rPr lang="en-US" sz="2267">
                <a:solidFill>
                  <a:schemeClr val="lt1"/>
                </a:solidFill>
                <a:latin typeface="Avenir Next LT Pro"/>
                <a:ea typeface="Arial"/>
                <a:cs typeface="Arial"/>
                <a:sym typeface="Arial"/>
              </a:rPr>
              <a:t>Self-Paced Online Course</a:t>
            </a:r>
            <a:endParaRPr lang="en-US" sz="1467">
              <a:solidFill>
                <a:schemeClr val="lt1"/>
              </a:solidFill>
              <a:latin typeface="Avenir Next LT Pro"/>
              <a:ea typeface="Arial"/>
              <a:cs typeface="Arial"/>
              <a:sym typeface="Arial"/>
            </a:endParaRPr>
          </a:p>
        </p:txBody>
      </p:sp>
      <p:sp>
        <p:nvSpPr>
          <p:cNvPr id="402" name="Google Shape;402;p53"/>
          <p:cNvSpPr txBox="1"/>
          <p:nvPr/>
        </p:nvSpPr>
        <p:spPr>
          <a:xfrm>
            <a:off x="5216441" y="5510535"/>
            <a:ext cx="3461600" cy="987051"/>
          </a:xfrm>
          <a:prstGeom prst="rect">
            <a:avLst/>
          </a:prstGeom>
          <a:noFill/>
          <a:ln>
            <a:noFill/>
          </a:ln>
        </p:spPr>
        <p:txBody>
          <a:bodyPr spcFirstLastPara="1" wrap="square" lIns="91433" tIns="91433" rIns="91433" bIns="91433" anchor="t" anchorCtr="0">
            <a:spAutoFit/>
          </a:bodyPr>
          <a:lstStyle/>
          <a:p>
            <a:pPr algn="ctr">
              <a:lnSpc>
                <a:spcPct val="115000"/>
              </a:lnSpc>
              <a:buClr>
                <a:srgbClr val="000000"/>
              </a:buClr>
              <a:buSzPts val="1700"/>
            </a:pPr>
            <a:r>
              <a:rPr lang="en-US" sz="2267">
                <a:solidFill>
                  <a:schemeClr val="lt1"/>
                </a:solidFill>
                <a:latin typeface="Avenir Next LT Pro"/>
                <a:ea typeface="Arial"/>
                <a:cs typeface="Arial"/>
                <a:sym typeface="Arial"/>
              </a:rPr>
              <a:t>Online &amp; In-person Workshops</a:t>
            </a:r>
          </a:p>
        </p:txBody>
      </p:sp>
      <p:pic>
        <p:nvPicPr>
          <p:cNvPr id="403" name="Google Shape;403;p53" descr="Graphical user interface, diagram&#10;&#10;Description automatically generated with medium confidence"/>
          <p:cNvPicPr preferRelativeResize="0"/>
          <p:nvPr/>
        </p:nvPicPr>
        <p:blipFill rotWithShape="1">
          <a:blip r:embed="rId6">
            <a:alphaModFix/>
          </a:blip>
          <a:srcRect/>
          <a:stretch/>
        </p:blipFill>
        <p:spPr>
          <a:xfrm>
            <a:off x="2360307" y="4217403"/>
            <a:ext cx="1702000" cy="1702000"/>
          </a:xfrm>
          <a:prstGeom prst="ellipse">
            <a:avLst/>
          </a:prstGeom>
          <a:noFill/>
          <a:ln>
            <a:noFill/>
          </a:ln>
        </p:spPr>
      </p:pic>
      <p:pic>
        <p:nvPicPr>
          <p:cNvPr id="404" name="Google Shape;404;p53" descr="Graphical user interface&#10;&#10;Description automatically generated with medium confidence"/>
          <p:cNvPicPr preferRelativeResize="0"/>
          <p:nvPr/>
        </p:nvPicPr>
        <p:blipFill rotWithShape="1">
          <a:blip r:embed="rId7">
            <a:alphaModFix/>
          </a:blip>
          <a:srcRect/>
          <a:stretch/>
        </p:blipFill>
        <p:spPr>
          <a:xfrm>
            <a:off x="3922251" y="5534871"/>
            <a:ext cx="1823600" cy="1139600"/>
          </a:xfrm>
          <a:prstGeom prst="ellipse">
            <a:avLst/>
          </a:prstGeom>
          <a:noFill/>
          <a:ln>
            <a:noFill/>
          </a:ln>
        </p:spPr>
      </p:pic>
      <p:pic>
        <p:nvPicPr>
          <p:cNvPr id="405" name="Google Shape;405;p53" descr="Graphical user interface&#10;&#10;Description automatically generated"/>
          <p:cNvPicPr preferRelativeResize="0"/>
          <p:nvPr/>
        </p:nvPicPr>
        <p:blipFill rotWithShape="1">
          <a:blip r:embed="rId8">
            <a:alphaModFix/>
          </a:blip>
          <a:srcRect l="10743" t="23901" r="43188" b="16614"/>
          <a:stretch/>
        </p:blipFill>
        <p:spPr>
          <a:xfrm>
            <a:off x="5162259" y="3758639"/>
            <a:ext cx="2187200" cy="1882800"/>
          </a:xfrm>
          <a:prstGeom prst="ellipse">
            <a:avLst/>
          </a:prstGeom>
          <a:noFill/>
          <a:ln>
            <a:noFill/>
          </a:ln>
        </p:spPr>
      </p:pic>
      <p:sp>
        <p:nvSpPr>
          <p:cNvPr id="406" name="Google Shape;406;p53"/>
          <p:cNvSpPr txBox="1"/>
          <p:nvPr/>
        </p:nvSpPr>
        <p:spPr>
          <a:xfrm>
            <a:off x="523236" y="6571034"/>
            <a:ext cx="1959600" cy="318060"/>
          </a:xfrm>
          <a:prstGeom prst="rect">
            <a:avLst/>
          </a:prstGeom>
          <a:noFill/>
          <a:ln>
            <a:noFill/>
          </a:ln>
        </p:spPr>
        <p:txBody>
          <a:bodyPr spcFirstLastPara="1" wrap="square" lIns="91433" tIns="45700" rIns="91433" bIns="45700" anchor="t" anchorCtr="0">
            <a:spAutoFit/>
          </a:bodyPr>
          <a:lstStyle/>
          <a:p>
            <a:r>
              <a:rPr lang="en" sz="1467">
                <a:solidFill>
                  <a:schemeClr val="lt1"/>
                </a:solidFill>
                <a:latin typeface="Arial"/>
                <a:ea typeface="Arial"/>
                <a:cs typeface="Arial"/>
                <a:sym typeface="Arial"/>
              </a:rPr>
              <a:t>Images by Freepik</a:t>
            </a:r>
            <a:endParaRPr sz="1467">
              <a:solidFill>
                <a:schemeClr val="lt1"/>
              </a:solidFill>
              <a:latin typeface="Arial"/>
              <a:ea typeface="Arial"/>
              <a:cs typeface="Arial"/>
              <a:sym typeface="Arial"/>
            </a:endParaRPr>
          </a:p>
        </p:txBody>
      </p:sp>
    </p:spTree>
    <p:extLst>
      <p:ext uri="{BB962C8B-B14F-4D97-AF65-F5344CB8AC3E}">
        <p14:creationId xmlns:p14="http://schemas.microsoft.com/office/powerpoint/2010/main" val="38964877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55"/>
          <p:cNvSpPr txBox="1"/>
          <p:nvPr/>
        </p:nvSpPr>
        <p:spPr>
          <a:xfrm>
            <a:off x="290467" y="562167"/>
            <a:ext cx="11771600" cy="718170"/>
          </a:xfrm>
          <a:prstGeom prst="rect">
            <a:avLst/>
          </a:prstGeom>
          <a:noFill/>
          <a:ln>
            <a:noFill/>
          </a:ln>
        </p:spPr>
        <p:txBody>
          <a:bodyPr spcFirstLastPara="1" wrap="square" lIns="121900" tIns="121900" rIns="121900" bIns="121900" anchor="t" anchorCtr="0">
            <a:spAutoFit/>
          </a:bodyPr>
          <a:lstStyle/>
          <a:p>
            <a:r>
              <a:rPr lang="en-US" sz="3067" b="1">
                <a:solidFill>
                  <a:srgbClr val="B096CB"/>
                </a:solidFill>
                <a:latin typeface="Avenir Next LT Pro"/>
              </a:rPr>
              <a:t>Additional Resources</a:t>
            </a:r>
            <a:endParaRPr lang="en-US" sz="1867">
              <a:solidFill>
                <a:srgbClr val="000000"/>
              </a:solidFill>
              <a:latin typeface="Avenir Next LT Pro"/>
              <a:ea typeface="Arial"/>
              <a:cs typeface="Arial"/>
              <a:sym typeface="Arial"/>
            </a:endParaRPr>
          </a:p>
        </p:txBody>
      </p:sp>
      <p:sp>
        <p:nvSpPr>
          <p:cNvPr id="418" name="Google Shape;418;p55"/>
          <p:cNvSpPr txBox="1"/>
          <p:nvPr/>
        </p:nvSpPr>
        <p:spPr>
          <a:xfrm>
            <a:off x="290467" y="1346201"/>
            <a:ext cx="5976400" cy="615513"/>
          </a:xfrm>
          <a:prstGeom prst="rect">
            <a:avLst/>
          </a:prstGeom>
          <a:noFill/>
          <a:ln>
            <a:noFill/>
          </a:ln>
        </p:spPr>
        <p:txBody>
          <a:bodyPr spcFirstLastPara="1" wrap="square" lIns="121900" tIns="121900" rIns="121900" bIns="121900" anchor="t" anchorCtr="0">
            <a:spAutoFit/>
          </a:bodyPr>
          <a:lstStyle/>
          <a:p>
            <a:r>
              <a:rPr lang="en-US" sz="2400" b="1">
                <a:solidFill>
                  <a:srgbClr val="B096CB"/>
                </a:solidFill>
                <a:latin typeface="Avenir Next LT Pro"/>
                <a:ea typeface="Arial"/>
                <a:cs typeface="Arial"/>
                <a:sym typeface="Arial"/>
              </a:rPr>
              <a:t>SMD Open-Source Science Guidance</a:t>
            </a:r>
            <a:endParaRPr lang="en-US" sz="2400">
              <a:solidFill>
                <a:schemeClr val="lt1"/>
              </a:solidFill>
              <a:latin typeface="Avenir Next LT Pro"/>
              <a:ea typeface="Arial"/>
              <a:cs typeface="Arial"/>
              <a:sym typeface="Arial"/>
            </a:endParaRPr>
          </a:p>
        </p:txBody>
      </p:sp>
      <p:sp>
        <p:nvSpPr>
          <p:cNvPr id="419" name="Google Shape;419;p55"/>
          <p:cNvSpPr txBox="1"/>
          <p:nvPr/>
        </p:nvSpPr>
        <p:spPr>
          <a:xfrm>
            <a:off x="1102567" y="6021133"/>
            <a:ext cx="8390400" cy="782225"/>
          </a:xfrm>
          <a:prstGeom prst="rect">
            <a:avLst/>
          </a:prstGeom>
          <a:noFill/>
          <a:ln>
            <a:noFill/>
          </a:ln>
        </p:spPr>
        <p:txBody>
          <a:bodyPr spcFirstLastPara="1" wrap="square" lIns="121900" tIns="121900" rIns="121900" bIns="121900" anchor="t" anchorCtr="0">
            <a:spAutoFit/>
          </a:bodyPr>
          <a:lstStyle/>
          <a:p>
            <a:pPr>
              <a:spcBef>
                <a:spcPts val="1333"/>
              </a:spcBef>
            </a:pPr>
            <a:r>
              <a:rPr lang="en-US" sz="2133" u="sng">
                <a:solidFill>
                  <a:schemeClr val="accent5"/>
                </a:solidFill>
                <a:latin typeface="Avenir Next LT Pro"/>
                <a:hlinkClick r:id="rId3">
                  <a:extLst>
                    <a:ext uri="{A12FA001-AC4F-418D-AE19-62706E023703}">
                      <ahyp:hlinkClr xmlns:ahyp="http://schemas.microsoft.com/office/drawing/2018/hyperlinkcolor" val="tx"/>
                    </a:ext>
                  </a:extLst>
                </a:hlinkClick>
              </a:rPr>
              <a:t>SPD-41a FAQ</a:t>
            </a:r>
            <a:r>
              <a:rPr lang="en-US" sz="2400">
                <a:latin typeface="Avenir Next LT Pro"/>
              </a:rPr>
              <a:t> </a:t>
            </a:r>
            <a:r>
              <a:rPr lang="en-US" sz="2400">
                <a:solidFill>
                  <a:schemeClr val="lt1"/>
                </a:solidFill>
                <a:latin typeface="Avenir Next LT Pro"/>
              </a:rPr>
              <a:t>and the </a:t>
            </a:r>
            <a:r>
              <a:rPr lang="en-US" sz="2133" u="sng">
                <a:solidFill>
                  <a:schemeClr val="accent5"/>
                </a:solidFill>
                <a:latin typeface="Avenir Next LT Pro"/>
                <a:hlinkClick r:id="rId4">
                  <a:extLst>
                    <a:ext uri="{A12FA001-AC4F-418D-AE19-62706E023703}">
                      <ahyp:hlinkClr xmlns:ahyp="http://schemas.microsoft.com/office/drawing/2018/hyperlinkcolor" val="tx"/>
                    </a:ext>
                  </a:extLst>
                </a:hlinkClick>
              </a:rPr>
              <a:t>ROSES OSDMP page</a:t>
            </a:r>
            <a:endParaRPr lang="en-US" sz="2400">
              <a:solidFill>
                <a:schemeClr val="lt1"/>
              </a:solidFill>
              <a:latin typeface="Avenir Next LT Pro"/>
            </a:endParaRPr>
          </a:p>
        </p:txBody>
      </p:sp>
      <p:sp>
        <p:nvSpPr>
          <p:cNvPr id="420" name="Google Shape;420;p55"/>
          <p:cNvSpPr txBox="1"/>
          <p:nvPr/>
        </p:nvSpPr>
        <p:spPr>
          <a:xfrm>
            <a:off x="399533" y="1819434"/>
            <a:ext cx="6248800" cy="4001055"/>
          </a:xfrm>
          <a:prstGeom prst="rect">
            <a:avLst/>
          </a:prstGeom>
          <a:noFill/>
          <a:ln>
            <a:noFill/>
          </a:ln>
        </p:spPr>
        <p:txBody>
          <a:bodyPr spcFirstLastPara="1" wrap="square" lIns="121900" tIns="121900" rIns="121900" bIns="121900" anchor="t" anchorCtr="0">
            <a:spAutoFit/>
          </a:bodyPr>
          <a:lstStyle/>
          <a:p>
            <a:r>
              <a:rPr lang="en-US" sz="2000">
                <a:solidFill>
                  <a:schemeClr val="lt1"/>
                </a:solidFill>
                <a:latin typeface="Avenir Next LT Pro"/>
              </a:rPr>
              <a:t>Narrative guidance for researchers on SPD-41a</a:t>
            </a:r>
            <a:endParaRPr lang="en-US" sz="2400">
              <a:solidFill>
                <a:schemeClr val="dk1"/>
              </a:solidFill>
              <a:latin typeface="Avenir Next LT Pro"/>
            </a:endParaRPr>
          </a:p>
          <a:p>
            <a:r>
              <a:rPr lang="en-US" sz="2000">
                <a:solidFill>
                  <a:schemeClr val="lt1"/>
                </a:solidFill>
                <a:latin typeface="Avenir Next LT Pro"/>
              </a:rPr>
              <a:t>Includes:</a:t>
            </a:r>
            <a:endParaRPr lang="en-US" sz="2400">
              <a:solidFill>
                <a:schemeClr val="dk1"/>
              </a:solidFill>
              <a:latin typeface="Avenir Next LT Pro"/>
            </a:endParaRPr>
          </a:p>
          <a:p>
            <a:pPr marL="624824" lvl="2" indent="-380990">
              <a:buClr>
                <a:schemeClr val="lt1"/>
              </a:buClr>
              <a:buSzPts val="1500"/>
              <a:buChar char="•"/>
            </a:pPr>
            <a:r>
              <a:rPr lang="en-US" sz="2000">
                <a:solidFill>
                  <a:schemeClr val="lt1"/>
                </a:solidFill>
                <a:latin typeface="Avenir Next LT Pro"/>
              </a:rPr>
              <a:t>Open Science and Data Management Plan </a:t>
            </a:r>
            <a:endParaRPr lang="en-US" sz="2400">
              <a:solidFill>
                <a:schemeClr val="dk1"/>
              </a:solidFill>
              <a:latin typeface="Avenir Next LT Pro"/>
            </a:endParaRPr>
          </a:p>
          <a:p>
            <a:pPr marL="624824" lvl="2" indent="-380990">
              <a:buClr>
                <a:schemeClr val="lt1"/>
              </a:buClr>
              <a:buSzPts val="1500"/>
              <a:buChar char="•"/>
            </a:pPr>
            <a:r>
              <a:rPr lang="en-US" sz="2000">
                <a:solidFill>
                  <a:schemeClr val="lt1"/>
                </a:solidFill>
                <a:latin typeface="Avenir Next LT Pro"/>
              </a:rPr>
              <a:t>Sharing Publications</a:t>
            </a:r>
            <a:endParaRPr lang="en-US" sz="2400">
              <a:solidFill>
                <a:schemeClr val="dk1"/>
              </a:solidFill>
              <a:latin typeface="Avenir Next LT Pro"/>
            </a:endParaRPr>
          </a:p>
          <a:p>
            <a:pPr marL="624824" lvl="2" indent="-380990">
              <a:buClr>
                <a:schemeClr val="lt1"/>
              </a:buClr>
              <a:buSzPts val="1500"/>
              <a:buChar char="•"/>
            </a:pPr>
            <a:r>
              <a:rPr lang="en-US" sz="2000">
                <a:solidFill>
                  <a:schemeClr val="lt1"/>
                </a:solidFill>
                <a:latin typeface="Avenir Next LT Pro"/>
              </a:rPr>
              <a:t>Data Management and Sharing</a:t>
            </a:r>
            <a:endParaRPr lang="en-US" sz="2400">
              <a:solidFill>
                <a:schemeClr val="dk1"/>
              </a:solidFill>
              <a:latin typeface="Avenir Next LT Pro"/>
            </a:endParaRPr>
          </a:p>
          <a:p>
            <a:pPr marL="624824" lvl="2" indent="-380990">
              <a:buClr>
                <a:schemeClr val="lt1"/>
              </a:buClr>
              <a:buSzPts val="1500"/>
              <a:buChar char="•"/>
            </a:pPr>
            <a:r>
              <a:rPr lang="en-US" sz="2000">
                <a:solidFill>
                  <a:schemeClr val="lt1"/>
                </a:solidFill>
                <a:latin typeface="Avenir Next LT Pro"/>
              </a:rPr>
              <a:t>Software Management and Sharing</a:t>
            </a:r>
            <a:endParaRPr lang="en-US" sz="2400">
              <a:solidFill>
                <a:schemeClr val="dk1"/>
              </a:solidFill>
              <a:latin typeface="Avenir Next LT Pro"/>
            </a:endParaRPr>
          </a:p>
          <a:p>
            <a:pPr marL="624824" lvl="2" indent="-380990">
              <a:buClr>
                <a:schemeClr val="lt1"/>
              </a:buClr>
              <a:buSzPts val="1500"/>
              <a:buChar char="•"/>
            </a:pPr>
            <a:r>
              <a:rPr lang="en-US" sz="2000">
                <a:solidFill>
                  <a:schemeClr val="lt1"/>
                </a:solidFill>
                <a:latin typeface="Avenir Next LT Pro"/>
              </a:rPr>
              <a:t>Persistent Identifiers for Investigators</a:t>
            </a:r>
            <a:endParaRPr lang="en-US" sz="2400">
              <a:solidFill>
                <a:schemeClr val="dk1"/>
              </a:solidFill>
              <a:latin typeface="Avenir Next LT Pro"/>
            </a:endParaRPr>
          </a:p>
          <a:p>
            <a:pPr marL="624824" lvl="2" indent="-380990">
              <a:buClr>
                <a:schemeClr val="lt1"/>
              </a:buClr>
              <a:buSzPts val="1500"/>
              <a:buChar char="•"/>
            </a:pPr>
            <a:r>
              <a:rPr lang="en-US" sz="2000">
                <a:solidFill>
                  <a:schemeClr val="lt1"/>
                </a:solidFill>
                <a:latin typeface="Avenir Next LT Pro"/>
              </a:rPr>
              <a:t>Sharing Materials for Science Events</a:t>
            </a:r>
            <a:endParaRPr lang="en-US" sz="2400">
              <a:solidFill>
                <a:schemeClr val="dk1"/>
              </a:solidFill>
              <a:latin typeface="Avenir Next LT Pro"/>
            </a:endParaRPr>
          </a:p>
          <a:p>
            <a:pPr marL="624824" lvl="2" indent="-380990">
              <a:buClr>
                <a:schemeClr val="lt1"/>
              </a:buClr>
              <a:buSzPts val="1500"/>
              <a:buChar char="•"/>
            </a:pPr>
            <a:r>
              <a:rPr lang="en-US" sz="2000">
                <a:solidFill>
                  <a:schemeClr val="lt1"/>
                </a:solidFill>
                <a:latin typeface="Avenir Next LT Pro"/>
              </a:rPr>
              <a:t>Glossary</a:t>
            </a:r>
            <a:endParaRPr lang="en-US" sz="2400">
              <a:solidFill>
                <a:schemeClr val="dk1"/>
              </a:solidFill>
              <a:latin typeface="Avenir Next LT Pro"/>
            </a:endParaRPr>
          </a:p>
          <a:p>
            <a:r>
              <a:rPr lang="en-US" sz="2000">
                <a:solidFill>
                  <a:schemeClr val="lt1"/>
                </a:solidFill>
                <a:latin typeface="Avenir Next LT Pro"/>
              </a:rPr>
              <a:t>Available on </a:t>
            </a:r>
            <a:r>
              <a:rPr lang="en-US" sz="2000" u="sng">
                <a:solidFill>
                  <a:schemeClr val="hlink"/>
                </a:solidFill>
                <a:latin typeface="Avenir Next LT Pro"/>
                <a:hlinkClick r:id="rId5"/>
              </a:rPr>
              <a:t>GitHub</a:t>
            </a:r>
            <a:r>
              <a:rPr lang="en-US" sz="2000">
                <a:solidFill>
                  <a:schemeClr val="lt1"/>
                </a:solidFill>
                <a:latin typeface="Avenir Next LT Pro"/>
              </a:rPr>
              <a:t> and in </a:t>
            </a:r>
            <a:r>
              <a:rPr lang="en-US" sz="2000" u="sng">
                <a:solidFill>
                  <a:schemeClr val="hlink"/>
                </a:solidFill>
                <a:latin typeface="Avenir Next LT Pro"/>
                <a:hlinkClick r:id="rId6"/>
              </a:rPr>
              <a:t>PDF</a:t>
            </a:r>
            <a:r>
              <a:rPr lang="en-US" sz="2000">
                <a:solidFill>
                  <a:schemeClr val="lt1"/>
                </a:solidFill>
                <a:latin typeface="Avenir Next LT Pro"/>
              </a:rPr>
              <a:t>; all versions linked on</a:t>
            </a:r>
            <a:r>
              <a:rPr lang="en-US" sz="2000">
                <a:solidFill>
                  <a:srgbClr val="BBCBEF"/>
                </a:solidFill>
                <a:latin typeface="Avenir Next LT Pro"/>
              </a:rPr>
              <a:t> </a:t>
            </a:r>
            <a:r>
              <a:rPr lang="en-US" sz="2000" u="sng">
                <a:solidFill>
                  <a:schemeClr val="hlink"/>
                </a:solidFill>
                <a:latin typeface="Avenir Next LT Pro"/>
                <a:hlinkClick r:id="rId7"/>
              </a:rPr>
              <a:t>Scientific Information Policy Website</a:t>
            </a:r>
            <a:endParaRPr lang="en-US" sz="2000">
              <a:solidFill>
                <a:schemeClr val="dk1"/>
              </a:solidFill>
              <a:latin typeface="Avenir Next LT Pro"/>
            </a:endParaRPr>
          </a:p>
          <a:p>
            <a:endParaRPr lang="en-US" sz="2400">
              <a:latin typeface="Avenir Next LT Pro"/>
            </a:endParaRPr>
          </a:p>
        </p:txBody>
      </p:sp>
      <p:pic>
        <p:nvPicPr>
          <p:cNvPr id="421" name="Google Shape;421;p55" descr="Graphical user interface, text, application&#10;&#10;Description automatically generated"/>
          <p:cNvPicPr preferRelativeResize="0"/>
          <p:nvPr/>
        </p:nvPicPr>
        <p:blipFill rotWithShape="1">
          <a:blip r:embed="rId8">
            <a:alphaModFix/>
          </a:blip>
          <a:srcRect/>
          <a:stretch/>
        </p:blipFill>
        <p:spPr>
          <a:xfrm>
            <a:off x="6648334" y="667867"/>
            <a:ext cx="5126900" cy="5412007"/>
          </a:xfrm>
          <a:prstGeom prst="rect">
            <a:avLst/>
          </a:prstGeom>
          <a:noFill/>
          <a:ln>
            <a:noFill/>
          </a:ln>
        </p:spPr>
      </p:pic>
      <p:sp>
        <p:nvSpPr>
          <p:cNvPr id="422" name="Google Shape;422;p55"/>
          <p:cNvSpPr txBox="1"/>
          <p:nvPr/>
        </p:nvSpPr>
        <p:spPr>
          <a:xfrm>
            <a:off x="1102567" y="5578633"/>
            <a:ext cx="5976400" cy="615513"/>
          </a:xfrm>
          <a:prstGeom prst="rect">
            <a:avLst/>
          </a:prstGeom>
          <a:noFill/>
          <a:ln>
            <a:noFill/>
          </a:ln>
        </p:spPr>
        <p:txBody>
          <a:bodyPr spcFirstLastPara="1" wrap="square" lIns="121900" tIns="121900" rIns="121900" bIns="121900" anchor="t" anchorCtr="0">
            <a:spAutoFit/>
          </a:bodyPr>
          <a:lstStyle/>
          <a:p>
            <a:r>
              <a:rPr lang="en-US" sz="2400" b="1">
                <a:solidFill>
                  <a:srgbClr val="B096CB"/>
                </a:solidFill>
                <a:latin typeface="Avenir Next LT Pro"/>
              </a:rPr>
              <a:t>See also:</a:t>
            </a:r>
            <a:endParaRPr lang="en-US" sz="2400">
              <a:solidFill>
                <a:schemeClr val="lt1"/>
              </a:solidFill>
              <a:latin typeface="Avenir Next LT Pro"/>
              <a:ea typeface="Arial"/>
              <a:cs typeface="Arial"/>
              <a:sym typeface="Arial"/>
            </a:endParaRPr>
          </a:p>
        </p:txBody>
      </p:sp>
      <p:sp>
        <p:nvSpPr>
          <p:cNvPr id="5" name="Slide Number Placeholder 3">
            <a:extLst>
              <a:ext uri="{FF2B5EF4-FFF2-40B4-BE49-F238E27FC236}">
                <a16:creationId xmlns:a16="http://schemas.microsoft.com/office/drawing/2014/main" id="{83E80D96-7712-BA1C-BC94-F89E8FCECC15}"/>
              </a:ext>
            </a:extLst>
          </p:cNvPr>
          <p:cNvSpPr txBox="1">
            <a:spLocks/>
          </p:cNvSpPr>
          <p:nvPr/>
        </p:nvSpPr>
        <p:spPr>
          <a:xfrm>
            <a:off x="9355319" y="6422339"/>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E8C51FE-49D9-314D-9957-ABBF7DDE8782}" type="slidenum">
              <a:rPr lang="en-US" sz="1600" dirty="0" smtClean="0">
                <a:solidFill>
                  <a:srgbClr val="CDC0E7"/>
                </a:solidFill>
              </a:rPr>
              <a:pPr algn="r"/>
              <a:t>26</a:t>
            </a:fld>
            <a:endParaRPr lang="en-US" sz="1600">
              <a:solidFill>
                <a:srgbClr val="CDC0E7"/>
              </a:solidFill>
              <a:cs typeface="Calibri"/>
            </a:endParaRPr>
          </a:p>
        </p:txBody>
      </p:sp>
    </p:spTree>
    <p:extLst>
      <p:ext uri="{BB962C8B-B14F-4D97-AF65-F5344CB8AC3E}">
        <p14:creationId xmlns:p14="http://schemas.microsoft.com/office/powerpoint/2010/main" val="2890570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2"/>
          <p:cNvSpPr txBox="1">
            <a:spLocks noGrp="1"/>
          </p:cNvSpPr>
          <p:nvPr>
            <p:ph type="title"/>
          </p:nvPr>
        </p:nvSpPr>
        <p:spPr>
          <a:xfrm>
            <a:off x="518686" y="645136"/>
            <a:ext cx="10393680" cy="646331"/>
          </a:xfrm>
          <a:prstGeom prst="rect">
            <a:avLst/>
          </a:prstGeom>
        </p:spPr>
        <p:txBody>
          <a:bodyPr spcFirstLastPara="1" vert="horz" wrap="square" lIns="121900" tIns="121900" rIns="121900" bIns="121900" rtlCol="0" anchor="t" anchorCtr="0">
            <a:noAutofit/>
          </a:bodyPr>
          <a:lstStyle/>
          <a:p>
            <a:r>
              <a:rPr lang="en" sz="3333">
                <a:latin typeface="Avenir Next" panose="020B0503020202020204" pitchFamily="34" charset="0"/>
                <a:ea typeface="Montserrat"/>
                <a:cs typeface="Montserrat"/>
                <a:sym typeface="Montserrat"/>
              </a:rPr>
              <a:t>Planetary Science Open Science Highlights</a:t>
            </a:r>
            <a:endParaRPr sz="3333">
              <a:solidFill>
                <a:srgbClr val="000000"/>
              </a:solidFill>
              <a:latin typeface="Avenir Next" panose="020B0503020202020204" pitchFamily="34" charset="0"/>
              <a:ea typeface="Helvetica Neue"/>
              <a:cs typeface="Helvetica Neue"/>
              <a:sym typeface="Helvetica Neue"/>
            </a:endParaRPr>
          </a:p>
        </p:txBody>
      </p:sp>
      <p:sp>
        <p:nvSpPr>
          <p:cNvPr id="307" name="Google Shape;307;p42"/>
          <p:cNvSpPr txBox="1"/>
          <p:nvPr/>
        </p:nvSpPr>
        <p:spPr>
          <a:xfrm>
            <a:off x="422000" y="1481631"/>
            <a:ext cx="11348000" cy="4054916"/>
          </a:xfrm>
          <a:prstGeom prst="rect">
            <a:avLst/>
          </a:prstGeom>
          <a:noFill/>
          <a:ln>
            <a:noFill/>
          </a:ln>
        </p:spPr>
        <p:txBody>
          <a:bodyPr spcFirstLastPara="1" wrap="square" lIns="121900" tIns="121900" rIns="121900" bIns="121900" anchor="t" anchorCtr="0">
            <a:spAutoFit/>
          </a:bodyPr>
          <a:lstStyle/>
          <a:p>
            <a:pPr marL="609585" indent="-423323">
              <a:lnSpc>
                <a:spcPct val="125454"/>
              </a:lnSpc>
              <a:buSzPts val="1400"/>
              <a:buFont typeface="Open Sans"/>
              <a:buChar char="●"/>
            </a:pPr>
            <a:r>
              <a:rPr lang="en">
                <a:solidFill>
                  <a:schemeClr val="dk1"/>
                </a:solidFill>
                <a:latin typeface="Avenir Next" panose="020B0503020202020204" pitchFamily="34" charset="0"/>
                <a:ea typeface="Open Sans"/>
                <a:cs typeface="Open Sans"/>
                <a:sym typeface="Open Sans"/>
              </a:rPr>
              <a:t>Open Science Community Shout-out! - </a:t>
            </a:r>
            <a:r>
              <a:rPr lang="en" u="sng">
                <a:solidFill>
                  <a:schemeClr val="hlink"/>
                </a:solidFill>
                <a:latin typeface="Avenir Next" panose="020B0503020202020204" pitchFamily="34" charset="0"/>
                <a:ea typeface="Open Sans"/>
                <a:cs typeface="Open Sans"/>
                <a:sym typeface="Open Sans"/>
                <a:hlinkClick r:id="rId3"/>
              </a:rPr>
              <a:t>https://moonlidar.com/</a:t>
            </a:r>
            <a:endParaRPr>
              <a:solidFill>
                <a:schemeClr val="dk1"/>
              </a:solidFill>
              <a:latin typeface="Avenir Next" panose="020B0503020202020204" pitchFamily="34" charset="0"/>
              <a:ea typeface="Open Sans"/>
              <a:cs typeface="Open Sans"/>
              <a:sym typeface="Open Sans"/>
            </a:endParaRPr>
          </a:p>
          <a:p>
            <a:pPr marL="1219170" lvl="1" indent="-423323">
              <a:lnSpc>
                <a:spcPct val="125454"/>
              </a:lnSpc>
              <a:buSzPts val="1400"/>
              <a:buFont typeface="Open Sans"/>
              <a:buChar char="○"/>
            </a:pPr>
            <a:r>
              <a:rPr lang="en">
                <a:solidFill>
                  <a:schemeClr val="dk1"/>
                </a:solidFill>
                <a:latin typeface="Avenir Next" panose="020B0503020202020204" pitchFamily="34" charset="0"/>
                <a:ea typeface="Open Sans"/>
                <a:cs typeface="Open Sans"/>
                <a:sym typeface="Open Sans"/>
              </a:rPr>
              <a:t>USGS Astrogeology Science Center and Hobu team completed a beta release (with the AWS Registry of Open Data) of a cloud native, streamable LOLA point cloud.  Product is freely and publicly available.</a:t>
            </a:r>
            <a:endParaRPr>
              <a:solidFill>
                <a:schemeClr val="dk1"/>
              </a:solidFill>
              <a:latin typeface="Avenir Next" panose="020B0503020202020204" pitchFamily="34" charset="0"/>
              <a:ea typeface="Open Sans"/>
              <a:cs typeface="Open Sans"/>
              <a:sym typeface="Open Sans"/>
            </a:endParaRPr>
          </a:p>
          <a:p>
            <a:pPr marL="1219170" lvl="1" indent="-423323">
              <a:lnSpc>
                <a:spcPct val="125454"/>
              </a:lnSpc>
              <a:buSzPts val="1400"/>
              <a:buFont typeface="Open Sans"/>
              <a:buChar char="○"/>
            </a:pPr>
            <a:r>
              <a:rPr lang="en">
                <a:solidFill>
                  <a:schemeClr val="dk1"/>
                </a:solidFill>
                <a:latin typeface="Avenir Next" panose="020B0503020202020204" pitchFamily="34" charset="0"/>
                <a:ea typeface="Open Sans"/>
                <a:cs typeface="Open Sans"/>
                <a:sym typeface="Open Sans"/>
              </a:rPr>
              <a:t>A browser visualization of the entire </a:t>
            </a:r>
            <a:r>
              <a:rPr lang="en" u="sng">
                <a:solidFill>
                  <a:schemeClr val="hlink"/>
                </a:solidFill>
                <a:latin typeface="Avenir Next" panose="020B0503020202020204" pitchFamily="34" charset="0"/>
                <a:ea typeface="Open Sans"/>
                <a:cs typeface="Open Sans"/>
                <a:sym typeface="Open Sans"/>
                <a:hlinkClick r:id="rId4"/>
              </a:rPr>
              <a:t>NASA LOLA LiDAR data</a:t>
            </a:r>
            <a:r>
              <a:rPr lang="en">
                <a:solidFill>
                  <a:schemeClr val="dk1"/>
                </a:solidFill>
                <a:latin typeface="Avenir Next" panose="020B0503020202020204" pitchFamily="34" charset="0"/>
                <a:ea typeface="Open Sans"/>
                <a:cs typeface="Open Sans"/>
                <a:sym typeface="Open Sans"/>
              </a:rPr>
              <a:t> archive that utilizes the Hobu </a:t>
            </a:r>
            <a:r>
              <a:rPr lang="en" u="sng">
                <a:solidFill>
                  <a:schemeClr val="hlink"/>
                </a:solidFill>
                <a:latin typeface="Avenir Next" panose="020B0503020202020204" pitchFamily="34" charset="0"/>
                <a:ea typeface="Open Sans"/>
                <a:cs typeface="Open Sans"/>
                <a:sym typeface="Open Sans"/>
                <a:hlinkClick r:id="rId5"/>
              </a:rPr>
              <a:t>Eptium</a:t>
            </a:r>
            <a:r>
              <a:rPr lang="en">
                <a:solidFill>
                  <a:schemeClr val="dk1"/>
                </a:solidFill>
                <a:latin typeface="Avenir Next" panose="020B0503020202020204" pitchFamily="34" charset="0"/>
                <a:ea typeface="Open Sans"/>
                <a:cs typeface="Open Sans"/>
                <a:sym typeface="Open Sans"/>
              </a:rPr>
              <a:t> application to visualize a single </a:t>
            </a:r>
            <a:r>
              <a:rPr lang="en" u="sng">
                <a:solidFill>
                  <a:schemeClr val="hlink"/>
                </a:solidFill>
                <a:latin typeface="Avenir Next" panose="020B0503020202020204" pitchFamily="34" charset="0"/>
                <a:ea typeface="Open Sans"/>
                <a:cs typeface="Open Sans"/>
                <a:sym typeface="Open Sans"/>
                <a:hlinkClick r:id="rId6"/>
              </a:rPr>
              <a:t>Cloud Optimized Point Cloud</a:t>
            </a:r>
            <a:r>
              <a:rPr lang="en">
                <a:solidFill>
                  <a:schemeClr val="dk1"/>
                </a:solidFill>
                <a:latin typeface="Avenir Next" panose="020B0503020202020204" pitchFamily="34" charset="0"/>
                <a:ea typeface="Open Sans"/>
                <a:cs typeface="Open Sans"/>
                <a:sym typeface="Open Sans"/>
              </a:rPr>
              <a:t>.</a:t>
            </a:r>
            <a:endParaRPr>
              <a:solidFill>
                <a:schemeClr val="dk1"/>
              </a:solidFill>
              <a:latin typeface="Avenir Next" panose="020B0503020202020204" pitchFamily="34" charset="0"/>
              <a:ea typeface="Open Sans"/>
              <a:cs typeface="Open Sans"/>
              <a:sym typeface="Open Sans"/>
            </a:endParaRPr>
          </a:p>
          <a:p>
            <a:pPr marL="609585" indent="-423323">
              <a:lnSpc>
                <a:spcPct val="125454"/>
              </a:lnSpc>
              <a:buSzPts val="1400"/>
              <a:buFont typeface="Open Sans"/>
              <a:buChar char="●"/>
            </a:pPr>
            <a:r>
              <a:rPr lang="en">
                <a:solidFill>
                  <a:schemeClr val="dk1"/>
                </a:solidFill>
                <a:latin typeface="Avenir Next" panose="020B0503020202020204" pitchFamily="34" charset="0"/>
                <a:ea typeface="Open Sans"/>
                <a:cs typeface="Open Sans"/>
                <a:sym typeface="Open Sans"/>
              </a:rPr>
              <a:t>Discussions within NASA (ESDMD, SOMD, ESSIO, SMD) and with NGA regarding Lunar reference frames to support a sustained human presence on the moon.  This is a long-term effort.</a:t>
            </a:r>
            <a:endParaRPr>
              <a:solidFill>
                <a:schemeClr val="dk1"/>
              </a:solidFill>
              <a:latin typeface="Avenir Next" panose="020B0503020202020204" pitchFamily="34" charset="0"/>
              <a:ea typeface="Open Sans"/>
              <a:cs typeface="Open Sans"/>
              <a:sym typeface="Open Sans"/>
            </a:endParaRPr>
          </a:p>
          <a:p>
            <a:pPr marL="609585" indent="-423323">
              <a:lnSpc>
                <a:spcPct val="125454"/>
              </a:lnSpc>
              <a:buSzPts val="1400"/>
              <a:buFont typeface="Open Sans"/>
              <a:buChar char="●"/>
            </a:pPr>
            <a:r>
              <a:rPr lang="en" err="1">
                <a:solidFill>
                  <a:schemeClr val="dk1"/>
                </a:solidFill>
                <a:latin typeface="Avenir Next" panose="020B0503020202020204" pitchFamily="34" charset="0"/>
                <a:ea typeface="Open Sans"/>
                <a:cs typeface="Open Sans"/>
                <a:sym typeface="Open Sans"/>
              </a:rPr>
              <a:t>ExMAG</a:t>
            </a:r>
            <a:r>
              <a:rPr lang="en">
                <a:solidFill>
                  <a:schemeClr val="dk1"/>
                </a:solidFill>
                <a:latin typeface="Avenir Next" panose="020B0503020202020204" pitchFamily="34" charset="0"/>
                <a:ea typeface="Open Sans"/>
                <a:cs typeface="Open Sans"/>
                <a:sym typeface="Open Sans"/>
              </a:rPr>
              <a:t>-LEAG Specific Action Team is being formed to examine 3 main topics: (1) Volatile Samples and Cold Curation, (2) Nominal Samples, and (3) Sample Data Infrastructure.</a:t>
            </a:r>
            <a:endParaRPr>
              <a:solidFill>
                <a:schemeClr val="dk1"/>
              </a:solidFill>
              <a:latin typeface="Avenir Next" panose="020B0503020202020204" pitchFamily="34" charset="0"/>
              <a:ea typeface="Open Sans"/>
              <a:cs typeface="Open Sans"/>
              <a:sym typeface="Open Sans"/>
            </a:endParaRPr>
          </a:p>
          <a:p>
            <a:pPr marL="1219170" lvl="1" indent="-423323">
              <a:lnSpc>
                <a:spcPct val="125454"/>
              </a:lnSpc>
              <a:buSzPts val="1400"/>
              <a:buFont typeface="Open Sans"/>
              <a:buChar char="○"/>
            </a:pPr>
            <a:r>
              <a:rPr lang="en">
                <a:solidFill>
                  <a:schemeClr val="dk1"/>
                </a:solidFill>
                <a:latin typeface="Avenir Next" panose="020B0503020202020204" pitchFamily="34" charset="0"/>
                <a:ea typeface="Open Sans"/>
                <a:cs typeface="Open Sans"/>
                <a:sym typeface="Open Sans"/>
              </a:rPr>
              <a:t>Community applications to serve on the SAT have been accepted and are being reviewed.</a:t>
            </a:r>
            <a:endParaRPr>
              <a:solidFill>
                <a:schemeClr val="dk1"/>
              </a:solidFill>
              <a:latin typeface="Avenir Next" panose="020B0503020202020204" pitchFamily="34" charset="0"/>
              <a:ea typeface="Open Sans"/>
              <a:cs typeface="Open Sans"/>
              <a:sym typeface="Open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80937-C3DC-1BFD-062E-9E5114343235}"/>
              </a:ext>
            </a:extLst>
          </p:cNvPr>
          <p:cNvSpPr>
            <a:spLocks noGrp="1"/>
          </p:cNvSpPr>
          <p:nvPr>
            <p:ph type="title"/>
          </p:nvPr>
        </p:nvSpPr>
        <p:spPr/>
        <p:txBody>
          <a:bodyPr/>
          <a:lstStyle/>
          <a:p>
            <a:r>
              <a:rPr lang="en-US">
                <a:latin typeface="Avenir Next LT Pro"/>
                <a:cs typeface="Arial"/>
              </a:rPr>
              <a:t>Upcoming Changes for ROSES-2024</a:t>
            </a:r>
          </a:p>
        </p:txBody>
      </p:sp>
      <p:sp>
        <p:nvSpPr>
          <p:cNvPr id="3" name="Slide Number Placeholder 2">
            <a:extLst>
              <a:ext uri="{FF2B5EF4-FFF2-40B4-BE49-F238E27FC236}">
                <a16:creationId xmlns:a16="http://schemas.microsoft.com/office/drawing/2014/main" id="{7980E8DB-4A34-1D56-1873-929114AD5996}"/>
              </a:ext>
            </a:extLst>
          </p:cNvPr>
          <p:cNvSpPr>
            <a:spLocks noGrp="1"/>
          </p:cNvSpPr>
          <p:nvPr>
            <p:ph type="sldNum" sz="quarter" idx="12"/>
          </p:nvPr>
        </p:nvSpPr>
        <p:spPr/>
        <p:txBody>
          <a:bodyPr/>
          <a:lstStyle/>
          <a:p>
            <a:fld id="{2E8C51FE-49D9-314D-9957-ABBF7DDE8782}" type="slidenum">
              <a:rPr lang="en-US" smtClean="0"/>
              <a:pPr/>
              <a:t>28</a:t>
            </a:fld>
            <a:endParaRPr lang="en-US"/>
          </a:p>
        </p:txBody>
      </p:sp>
    </p:spTree>
    <p:extLst>
      <p:ext uri="{BB962C8B-B14F-4D97-AF65-F5344CB8AC3E}">
        <p14:creationId xmlns:p14="http://schemas.microsoft.com/office/powerpoint/2010/main" val="68487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8211E-2547-4567-16CD-069FFB97D067}"/>
              </a:ext>
            </a:extLst>
          </p:cNvPr>
          <p:cNvSpPr>
            <a:spLocks noGrp="1"/>
          </p:cNvSpPr>
          <p:nvPr>
            <p:ph type="title"/>
          </p:nvPr>
        </p:nvSpPr>
        <p:spPr>
          <a:xfrm>
            <a:off x="1646734" y="38727"/>
            <a:ext cx="8899390" cy="1200329"/>
          </a:xfrm>
        </p:spPr>
        <p:txBody>
          <a:bodyPr/>
          <a:lstStyle/>
          <a:p>
            <a:r>
              <a:rPr lang="en-US">
                <a:latin typeface="Avenir Next LT Pro"/>
                <a:cs typeface="Arial"/>
              </a:rPr>
              <a:t>PSD R&amp;A ROSES-2024 Overview</a:t>
            </a:r>
            <a:endParaRPr lang="en-US">
              <a:latin typeface="Avenir Next LT Pro"/>
            </a:endParaRPr>
          </a:p>
        </p:txBody>
      </p:sp>
      <p:sp>
        <p:nvSpPr>
          <p:cNvPr id="3" name="Content Placeholder 2">
            <a:extLst>
              <a:ext uri="{FF2B5EF4-FFF2-40B4-BE49-F238E27FC236}">
                <a16:creationId xmlns:a16="http://schemas.microsoft.com/office/drawing/2014/main" id="{2CE8C7AF-E403-63EE-613C-E22253047EC4}"/>
              </a:ext>
            </a:extLst>
          </p:cNvPr>
          <p:cNvSpPr>
            <a:spLocks noGrp="1"/>
          </p:cNvSpPr>
          <p:nvPr>
            <p:ph idx="1"/>
          </p:nvPr>
        </p:nvSpPr>
        <p:spPr>
          <a:xfrm>
            <a:off x="786038" y="1023896"/>
            <a:ext cx="10619923" cy="5508944"/>
          </a:xfrm>
        </p:spPr>
        <p:txBody>
          <a:bodyPr vert="horz" wrap="square" lIns="91440" tIns="45720" rIns="91440" bIns="45720" rtlCol="0" anchor="t">
            <a:spAutoFit/>
          </a:bodyPr>
          <a:lstStyle/>
          <a:p>
            <a:pPr marL="342900" indent="-342900">
              <a:lnSpc>
                <a:spcPct val="107000"/>
              </a:lnSpc>
              <a:spcBef>
                <a:spcPts val="0"/>
              </a:spcBef>
              <a:buChar char="•"/>
            </a:pPr>
            <a:r>
              <a:rPr lang="en-US">
                <a:latin typeface="Avenir Next LT Pro"/>
                <a:ea typeface="Calibri" panose="020F0502020204030204" pitchFamily="34" charset="0"/>
                <a:cs typeface="Times New Roman"/>
              </a:rPr>
              <a:t>Maintain same programs reviewed under DAPR and </a:t>
            </a:r>
            <a:r>
              <a:rPr lang="en-US" err="1">
                <a:latin typeface="Avenir Next LT Pro"/>
                <a:ea typeface="Calibri" panose="020F0502020204030204" pitchFamily="34" charset="0"/>
                <a:cs typeface="Times New Roman"/>
              </a:rPr>
              <a:t>NoDD</a:t>
            </a:r>
            <a:endParaRPr lang="en-US">
              <a:latin typeface="Avenir Next LT Pro"/>
              <a:ea typeface="Calibri" panose="020F0502020204030204" pitchFamily="34" charset="0"/>
              <a:cs typeface="Times New Roman"/>
            </a:endParaRPr>
          </a:p>
          <a:p>
            <a:pPr marL="800100" lvl="1" indent="-342900">
              <a:lnSpc>
                <a:spcPct val="107000"/>
              </a:lnSpc>
              <a:spcBef>
                <a:spcPts val="0"/>
              </a:spcBef>
              <a:buFont typeface="Courier New" panose="020B0604020202020204" pitchFamily="34" charset="0"/>
              <a:buChar char="o"/>
            </a:pPr>
            <a:r>
              <a:rPr lang="en-US">
                <a:latin typeface="Avenir Next LT Pro"/>
                <a:ea typeface="Calibri" panose="020F0502020204030204" pitchFamily="34" charset="0"/>
                <a:cs typeface="Times New Roman"/>
              </a:rPr>
              <a:t>DAPR: CDAP, DDAP, LDAP, MDAP, "NFDAP", PPR, PSIE</a:t>
            </a:r>
          </a:p>
          <a:p>
            <a:pPr marL="1257300" lvl="2" indent="-342900">
              <a:lnSpc>
                <a:spcPct val="107000"/>
              </a:lnSpc>
              <a:spcBef>
                <a:spcPts val="0"/>
              </a:spcBef>
              <a:buFont typeface="Wingdings" panose="020B0604020202020204" pitchFamily="34" charset="0"/>
              <a:buChar char="§"/>
            </a:pPr>
            <a:r>
              <a:rPr lang="en-US">
                <a:latin typeface="Avenir Next LT Pro"/>
                <a:ea typeface="Calibri" panose="020F0502020204030204" pitchFamily="34" charset="0"/>
                <a:cs typeface="Times New Roman"/>
              </a:rPr>
              <a:t>Also HW, XRP</a:t>
            </a:r>
          </a:p>
          <a:p>
            <a:pPr marL="1257300" lvl="2" indent="-342900">
              <a:lnSpc>
                <a:spcPct val="107000"/>
              </a:lnSpc>
              <a:spcBef>
                <a:spcPts val="0"/>
              </a:spcBef>
              <a:buFont typeface="Wingdings" panose="020B0604020202020204" pitchFamily="34" charset="0"/>
              <a:buChar char="§"/>
            </a:pPr>
            <a:r>
              <a:rPr lang="en-US" b="1">
                <a:latin typeface="Avenir Next LT Pro"/>
                <a:ea typeface="Calibri" panose="020F0502020204030204" pitchFamily="34" charset="0"/>
                <a:cs typeface="Times New Roman"/>
              </a:rPr>
              <a:t>Reminder: DAPR will be the default under ROSES-2025</a:t>
            </a:r>
          </a:p>
          <a:p>
            <a:pPr marL="800100" lvl="1" indent="-342900">
              <a:lnSpc>
                <a:spcPct val="107000"/>
              </a:lnSpc>
              <a:spcBef>
                <a:spcPts val="0"/>
              </a:spcBef>
              <a:buFont typeface="Courier New" panose="020B0604020202020204" pitchFamily="34" charset="0"/>
              <a:buChar char="o"/>
            </a:pPr>
            <a:r>
              <a:rPr lang="en-US" err="1">
                <a:latin typeface="Avenir Next LT Pro"/>
                <a:ea typeface="Calibri" panose="020F0502020204030204" pitchFamily="34" charset="0"/>
                <a:cs typeface="Times New Roman"/>
              </a:rPr>
              <a:t>NoDD</a:t>
            </a:r>
            <a:r>
              <a:rPr lang="en-US">
                <a:latin typeface="Avenir Next LT Pro"/>
                <a:ea typeface="Calibri" panose="020F0502020204030204" pitchFamily="34" charset="0"/>
                <a:cs typeface="Times New Roman"/>
              </a:rPr>
              <a:t>: EW/SSW/SSO, Exobiology, PDART, PICASSO, LARS, H2O</a:t>
            </a:r>
          </a:p>
          <a:p>
            <a:pPr marL="342900" indent="-342900">
              <a:lnSpc>
                <a:spcPct val="107000"/>
              </a:lnSpc>
              <a:spcBef>
                <a:spcPts val="0"/>
              </a:spcBef>
              <a:buChar char="•"/>
            </a:pPr>
            <a:r>
              <a:rPr lang="en-US">
                <a:effectLst/>
                <a:latin typeface="Avenir Next LT Pro"/>
                <a:ea typeface="Calibri" panose="020F0502020204030204" pitchFamily="34" charset="0"/>
                <a:cs typeface="Times New Roman"/>
              </a:rPr>
              <a:t>Removed substantial duplicate information from individual program elements into C.1, including information on DAPR submission process. Added this text to the top of each individual program element:</a:t>
            </a:r>
            <a:endParaRPr lang="en-US">
              <a:latin typeface="Avenir Next LT Pro"/>
              <a:ea typeface="Calibri" panose="020F0502020204030204" pitchFamily="34" charset="0"/>
              <a:cs typeface="Times New Roman"/>
            </a:endParaRPr>
          </a:p>
          <a:p>
            <a:pPr>
              <a:lnSpc>
                <a:spcPct val="107000"/>
              </a:lnSpc>
              <a:spcBef>
                <a:spcPts val="0"/>
              </a:spcBef>
            </a:pPr>
            <a:endParaRPr lang="en-US" sz="1600" b="1">
              <a:latin typeface="Avenir Next LT Pro"/>
              <a:ea typeface="Calibri" panose="020F0502020204030204" pitchFamily="34" charset="0"/>
              <a:cs typeface="Times New Roman"/>
            </a:endParaRPr>
          </a:p>
          <a:p>
            <a:pPr>
              <a:lnSpc>
                <a:spcPct val="107000"/>
              </a:lnSpc>
              <a:spcBef>
                <a:spcPts val="0"/>
              </a:spcBef>
            </a:pPr>
            <a:r>
              <a:rPr lang="en-US" sz="1600" b="1">
                <a:effectLst/>
                <a:latin typeface="Avenir Next LT Pro"/>
                <a:ea typeface="Calibri" panose="020F0502020204030204" pitchFamily="34" charset="0"/>
                <a:cs typeface="Times New Roman"/>
              </a:rPr>
              <a:t>In an effort to increase the clarity and accessibility of information for programs within Appendix C, we have moved information that pertains to the majority of the programs into Appendix C.1 Planetary Science Research Program Overview. Proposers are advised to read C.1 in its entirety to ensure that they have the necessary information to be compliant with their proposal submission.</a:t>
            </a:r>
            <a:endParaRPr lang="en-US" sz="1600">
              <a:effectLst/>
              <a:latin typeface="Avenir Next LT Pro"/>
              <a:ea typeface="Calibri" panose="020F0502020204030204" pitchFamily="34" charset="0"/>
              <a:cs typeface="Times New Roman"/>
            </a:endParaRPr>
          </a:p>
          <a:p>
            <a:pPr>
              <a:lnSpc>
                <a:spcPct val="107000"/>
              </a:lnSpc>
              <a:spcBef>
                <a:spcPts val="0"/>
              </a:spcBef>
            </a:pPr>
            <a:endParaRPr lang="en-US" sz="1600" b="1">
              <a:latin typeface="Avenir Next LT Pro"/>
              <a:cs typeface="Times New Roman"/>
            </a:endParaRPr>
          </a:p>
          <a:p>
            <a:pPr marL="342900" indent="-342900">
              <a:lnSpc>
                <a:spcPct val="107000"/>
              </a:lnSpc>
              <a:spcBef>
                <a:spcPts val="0"/>
              </a:spcBef>
              <a:buFont typeface="Arial,Sans-Serif"/>
              <a:buChar char="•"/>
            </a:pPr>
            <a:r>
              <a:rPr lang="en-US">
                <a:latin typeface="Avenir Next LT Pro"/>
                <a:cs typeface="Arial"/>
              </a:rPr>
              <a:t>All C appendices (except for C.01) have been restructured to include the following sections:</a:t>
            </a:r>
          </a:p>
          <a:p>
            <a:pPr lvl="1">
              <a:lnSpc>
                <a:spcPct val="107000"/>
              </a:lnSpc>
              <a:spcBef>
                <a:spcPts val="0"/>
              </a:spcBef>
            </a:pPr>
            <a:r>
              <a:rPr lang="en-US">
                <a:latin typeface="Avenir Next LT Pro"/>
                <a:cs typeface="Arial"/>
              </a:rPr>
              <a:t>1. Scope of Program</a:t>
            </a:r>
          </a:p>
          <a:p>
            <a:pPr lvl="1">
              <a:lnSpc>
                <a:spcPct val="107000"/>
              </a:lnSpc>
              <a:spcBef>
                <a:spcPts val="0"/>
              </a:spcBef>
            </a:pPr>
            <a:r>
              <a:rPr lang="en-US">
                <a:latin typeface="Avenir Next LT Pro"/>
                <a:cs typeface="Arial"/>
              </a:rPr>
              <a:t>2. Program Specific Information</a:t>
            </a:r>
          </a:p>
          <a:p>
            <a:pPr lvl="1">
              <a:lnSpc>
                <a:spcPct val="107000"/>
              </a:lnSpc>
              <a:spcBef>
                <a:spcPts val="0"/>
              </a:spcBef>
            </a:pPr>
            <a:r>
              <a:rPr lang="en-US">
                <a:latin typeface="Avenir Next LT Pro"/>
                <a:cs typeface="Arial"/>
              </a:rPr>
              <a:t>3. Proposal Submission (and Evaluation) Process</a:t>
            </a:r>
          </a:p>
          <a:p>
            <a:pPr lvl="1">
              <a:lnSpc>
                <a:spcPct val="107000"/>
              </a:lnSpc>
              <a:spcBef>
                <a:spcPts val="0"/>
              </a:spcBef>
              <a:spcAft>
                <a:spcPts val="800"/>
              </a:spcAft>
            </a:pPr>
            <a:r>
              <a:rPr lang="en-US">
                <a:latin typeface="Avenir Next LT Pro"/>
                <a:cs typeface="Arial"/>
              </a:rPr>
              <a:t>4. Summary of Key Information</a:t>
            </a:r>
          </a:p>
        </p:txBody>
      </p:sp>
      <p:sp>
        <p:nvSpPr>
          <p:cNvPr id="4" name="Slide Number Placeholder 3">
            <a:extLst>
              <a:ext uri="{FF2B5EF4-FFF2-40B4-BE49-F238E27FC236}">
                <a16:creationId xmlns:a16="http://schemas.microsoft.com/office/drawing/2014/main" id="{B31F0ED6-8BC1-6490-47B8-2B56C1627C2C}"/>
              </a:ext>
            </a:extLst>
          </p:cNvPr>
          <p:cNvSpPr>
            <a:spLocks noGrp="1"/>
          </p:cNvSpPr>
          <p:nvPr>
            <p:ph type="sldNum" sz="quarter" idx="12"/>
          </p:nvPr>
        </p:nvSpPr>
        <p:spPr/>
        <p:txBody>
          <a:bodyPr/>
          <a:lstStyle/>
          <a:p>
            <a:fld id="{2E8C51FE-49D9-314D-9957-ABBF7DDE8782}" type="slidenum">
              <a:rPr lang="en-US" smtClean="0"/>
              <a:pPr/>
              <a:t>29</a:t>
            </a:fld>
            <a:endParaRPr lang="en-US"/>
          </a:p>
        </p:txBody>
      </p:sp>
    </p:spTree>
    <p:extLst>
      <p:ext uri="{BB962C8B-B14F-4D97-AF65-F5344CB8AC3E}">
        <p14:creationId xmlns:p14="http://schemas.microsoft.com/office/powerpoint/2010/main" val="1953894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39AB947-785D-482B-A71B-C1C825A20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Freeform: Shape 24">
            <a:extLst>
              <a:ext uri="{FF2B5EF4-FFF2-40B4-BE49-F238E27FC236}">
                <a16:creationId xmlns:a16="http://schemas.microsoft.com/office/drawing/2014/main" id="{468A839C-B241-4F23-9A1D-CBCAFE6F5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6" name="Freeform: Shape 25">
            <a:extLst>
              <a:ext uri="{FF2B5EF4-FFF2-40B4-BE49-F238E27FC236}">
                <a16:creationId xmlns:a16="http://schemas.microsoft.com/office/drawing/2014/main" id="{AF68CAD5-0452-48EC-94D8-91ED8F5EB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10679A3-327B-8E8E-7163-B4060179A112}"/>
              </a:ext>
            </a:extLst>
          </p:cNvPr>
          <p:cNvSpPr>
            <a:spLocks noGrp="1"/>
          </p:cNvSpPr>
          <p:nvPr>
            <p:ph type="title"/>
          </p:nvPr>
        </p:nvSpPr>
        <p:spPr>
          <a:xfrm>
            <a:off x="438912" y="859536"/>
            <a:ext cx="4837176" cy="1170432"/>
          </a:xfrm>
        </p:spPr>
        <p:txBody>
          <a:bodyPr anchor="b">
            <a:normAutofit/>
          </a:bodyPr>
          <a:lstStyle/>
          <a:p>
            <a:r>
              <a:rPr lang="en-US" sz="3400">
                <a:latin typeface="Avenir Next LT Pro"/>
                <a:cs typeface="Arial"/>
              </a:rPr>
              <a:t>Planetary Research Leadership Changes</a:t>
            </a:r>
            <a:endParaRPr lang="en-US" sz="3400">
              <a:latin typeface="Avenir Next LT Pro"/>
            </a:endParaRPr>
          </a:p>
        </p:txBody>
      </p:sp>
      <p:sp>
        <p:nvSpPr>
          <p:cNvPr id="27" name="Rectangle 26">
            <a:extLst>
              <a:ext uri="{FF2B5EF4-FFF2-40B4-BE49-F238E27FC236}">
                <a16:creationId xmlns:a16="http://schemas.microsoft.com/office/drawing/2014/main" id="{F89F292F-513F-4E95-9E51-6B736F17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3236"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13A52E0E-6908-496E-BB67-DDBF1EEC3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92" y="2185062"/>
            <a:ext cx="49377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4027F75-DA5E-D7D1-76A3-F9E108A90D98}"/>
              </a:ext>
            </a:extLst>
          </p:cNvPr>
          <p:cNvSpPr>
            <a:spLocks noGrp="1"/>
          </p:cNvSpPr>
          <p:nvPr>
            <p:ph idx="1"/>
          </p:nvPr>
        </p:nvSpPr>
        <p:spPr>
          <a:xfrm>
            <a:off x="438912" y="2514600"/>
            <a:ext cx="4837176" cy="3666744"/>
          </a:xfrm>
        </p:spPr>
        <p:txBody>
          <a:bodyPr vert="horz" lIns="91440" tIns="45720" rIns="91440" bIns="45720" rtlCol="0" anchor="t">
            <a:normAutofit/>
          </a:bodyPr>
          <a:lstStyle/>
          <a:p>
            <a:pPr>
              <a:lnSpc>
                <a:spcPct val="90000"/>
              </a:lnSpc>
            </a:pPr>
            <a:r>
              <a:rPr lang="en-US" sz="1500">
                <a:latin typeface="Avenir Next LT Pro"/>
                <a:cs typeface="Arial"/>
              </a:rPr>
              <a:t>Stephen Rinehart is on a one-year detail to the White House Office of the National Cyber Director.</a:t>
            </a:r>
          </a:p>
          <a:p>
            <a:pPr>
              <a:lnSpc>
                <a:spcPct val="90000"/>
              </a:lnSpc>
            </a:pPr>
            <a:r>
              <a:rPr lang="en-US" sz="1500">
                <a:latin typeface="Avenir Next LT Pro"/>
                <a:cs typeface="Arial"/>
              </a:rPr>
              <a:t>Delia Santiago-</a:t>
            </a:r>
            <a:r>
              <a:rPr lang="en-US" sz="1500" err="1">
                <a:latin typeface="Avenir Next LT Pro"/>
                <a:cs typeface="Arial"/>
              </a:rPr>
              <a:t>Materese</a:t>
            </a:r>
            <a:r>
              <a:rPr lang="en-US" sz="1500">
                <a:latin typeface="Avenir Next LT Pro"/>
                <a:cs typeface="Arial"/>
              </a:rPr>
              <a:t> and Kathleen Vander Kaaden will serve as Director and Deputy Director of Planetary Research, respectively, for the first six months and then swap roles for the next six months.</a:t>
            </a:r>
          </a:p>
          <a:p>
            <a:pPr>
              <a:lnSpc>
                <a:spcPct val="90000"/>
              </a:lnSpc>
            </a:pPr>
            <a:r>
              <a:rPr lang="en-US" sz="1500">
                <a:latin typeface="Avenir Next LT Pro"/>
                <a:cs typeface="Arial"/>
              </a:rPr>
              <a:t>Meagan Thompson continues as the </a:t>
            </a:r>
            <a:r>
              <a:rPr lang="en-US" sz="1500" b="1">
                <a:latin typeface="Avenir Next LT Pro"/>
                <a:cs typeface="Arial"/>
              </a:rPr>
              <a:t>Program Executive</a:t>
            </a:r>
            <a:r>
              <a:rPr lang="en-US" sz="1500">
                <a:latin typeface="Avenir Next LT Pro"/>
                <a:cs typeface="Arial"/>
              </a:rPr>
              <a:t> and manages the budgetary aspect of the portfolio as well as serving in the PDE and on PSD's DEIA initiatives.</a:t>
            </a:r>
            <a:endParaRPr lang="en-US" sz="1500">
              <a:latin typeface="Avenir Next LT Pro"/>
            </a:endParaRPr>
          </a:p>
          <a:p>
            <a:pPr>
              <a:lnSpc>
                <a:spcPct val="90000"/>
              </a:lnSpc>
            </a:pPr>
            <a:r>
              <a:rPr lang="en-US" sz="1500" b="1">
                <a:latin typeface="Avenir Next LT Pro"/>
                <a:cs typeface="Arial"/>
              </a:rPr>
              <a:t>Director: </a:t>
            </a:r>
            <a:r>
              <a:rPr lang="en-US" sz="1500">
                <a:latin typeface="Avenir Next LT Pro"/>
                <a:cs typeface="Arial"/>
              </a:rPr>
              <a:t>Leads selection meetings, R &amp; A general leadership, public-facing R &amp; A representative.</a:t>
            </a:r>
            <a:endParaRPr lang="en-US" sz="1500">
              <a:latin typeface="Avenir Next LT Pro"/>
            </a:endParaRPr>
          </a:p>
          <a:p>
            <a:pPr>
              <a:lnSpc>
                <a:spcPct val="90000"/>
              </a:lnSpc>
            </a:pPr>
            <a:r>
              <a:rPr lang="en-US" sz="1500" b="1">
                <a:latin typeface="Avenir Next LT Pro"/>
                <a:cs typeface="Arial"/>
              </a:rPr>
              <a:t>Deputy: </a:t>
            </a:r>
            <a:r>
              <a:rPr lang="en-US" sz="1500">
                <a:latin typeface="Avenir Next LT Pro"/>
                <a:cs typeface="Arial"/>
              </a:rPr>
              <a:t>Supports Director efforts, leading ROSES-2024 development.</a:t>
            </a:r>
          </a:p>
          <a:p>
            <a:pPr>
              <a:lnSpc>
                <a:spcPct val="90000"/>
              </a:lnSpc>
            </a:pPr>
            <a:endParaRPr lang="en-US" sz="1500">
              <a:latin typeface="Avenir Next LT Pro"/>
              <a:cs typeface="Arial"/>
            </a:endParaRPr>
          </a:p>
        </p:txBody>
      </p:sp>
      <p:pic>
        <p:nvPicPr>
          <p:cNvPr id="7" name="Picture 6">
            <a:extLst>
              <a:ext uri="{FF2B5EF4-FFF2-40B4-BE49-F238E27FC236}">
                <a16:creationId xmlns:a16="http://schemas.microsoft.com/office/drawing/2014/main" id="{2636D443-DD34-3432-C7BC-CA6775426FDA}"/>
              </a:ext>
            </a:extLst>
          </p:cNvPr>
          <p:cNvPicPr>
            <a:picLocks noChangeAspect="1"/>
          </p:cNvPicPr>
          <p:nvPr/>
        </p:nvPicPr>
        <p:blipFill rotWithShape="1">
          <a:blip r:embed="rId2"/>
          <a:srcRect l="13924" t="7071" r="13418"/>
          <a:stretch/>
        </p:blipFill>
        <p:spPr>
          <a:xfrm rot="5400000">
            <a:off x="8771037" y="121437"/>
            <a:ext cx="3036711" cy="2922108"/>
          </a:xfrm>
          <a:prstGeom prst="rect">
            <a:avLst/>
          </a:prstGeom>
        </p:spPr>
      </p:pic>
      <p:pic>
        <p:nvPicPr>
          <p:cNvPr id="6" name="Picture 5">
            <a:extLst>
              <a:ext uri="{FF2B5EF4-FFF2-40B4-BE49-F238E27FC236}">
                <a16:creationId xmlns:a16="http://schemas.microsoft.com/office/drawing/2014/main" id="{04D8C4A7-CFFC-46E9-64C9-6615A14F6F7B}"/>
              </a:ext>
            </a:extLst>
          </p:cNvPr>
          <p:cNvPicPr>
            <a:picLocks noChangeAspect="1"/>
          </p:cNvPicPr>
          <p:nvPr/>
        </p:nvPicPr>
        <p:blipFill rotWithShape="1">
          <a:blip r:embed="rId3"/>
          <a:srcRect l="11245" r="11245"/>
          <a:stretch/>
        </p:blipFill>
        <p:spPr>
          <a:xfrm rot="5400000">
            <a:off x="5363567" y="1190955"/>
            <a:ext cx="3057143" cy="2968004"/>
          </a:xfrm>
          <a:prstGeom prst="rect">
            <a:avLst/>
          </a:prstGeom>
        </p:spPr>
      </p:pic>
      <p:sp>
        <p:nvSpPr>
          <p:cNvPr id="4" name="Slide Number Placeholder 3">
            <a:extLst>
              <a:ext uri="{FF2B5EF4-FFF2-40B4-BE49-F238E27FC236}">
                <a16:creationId xmlns:a16="http://schemas.microsoft.com/office/drawing/2014/main" id="{6C609371-6D91-96C5-882B-11F7DE3A97FC}"/>
              </a:ext>
            </a:extLst>
          </p:cNvPr>
          <p:cNvSpPr>
            <a:spLocks noGrp="1"/>
          </p:cNvSpPr>
          <p:nvPr>
            <p:ph type="sldNum" sz="quarter" idx="12"/>
          </p:nvPr>
        </p:nvSpPr>
        <p:spPr>
          <a:xfrm>
            <a:off x="10332720" y="6356350"/>
            <a:ext cx="1463040" cy="365125"/>
          </a:xfrm>
        </p:spPr>
        <p:txBody>
          <a:bodyPr>
            <a:normAutofit/>
          </a:bodyPr>
          <a:lstStyle/>
          <a:p>
            <a:pPr>
              <a:spcAft>
                <a:spcPts val="600"/>
              </a:spcAft>
            </a:pPr>
            <a:fld id="{2E8C51FE-49D9-314D-9957-ABBF7DDE8782}" type="slidenum">
              <a:rPr lang="en-US">
                <a:solidFill>
                  <a:schemeClr val="tx1">
                    <a:lumMod val="50000"/>
                    <a:lumOff val="50000"/>
                  </a:schemeClr>
                </a:solidFill>
              </a:rPr>
              <a:pPr>
                <a:spcAft>
                  <a:spcPts val="600"/>
                </a:spcAft>
              </a:pPr>
              <a:t>3</a:t>
            </a:fld>
            <a:endParaRPr lang="en-US">
              <a:solidFill>
                <a:schemeClr val="tx1">
                  <a:lumMod val="50000"/>
                  <a:lumOff val="50000"/>
                </a:schemeClr>
              </a:solidFill>
            </a:endParaRPr>
          </a:p>
        </p:txBody>
      </p:sp>
      <p:pic>
        <p:nvPicPr>
          <p:cNvPr id="8" name="Picture 7">
            <a:extLst>
              <a:ext uri="{FF2B5EF4-FFF2-40B4-BE49-F238E27FC236}">
                <a16:creationId xmlns:a16="http://schemas.microsoft.com/office/drawing/2014/main" id="{F0BE9DA1-5FDF-66D2-9123-5741FF54E3DC}"/>
              </a:ext>
            </a:extLst>
          </p:cNvPr>
          <p:cNvPicPr>
            <a:picLocks noChangeAspect="1"/>
          </p:cNvPicPr>
          <p:nvPr/>
        </p:nvPicPr>
        <p:blipFill rotWithShape="1">
          <a:blip r:embed="rId4"/>
          <a:srcRect t="4113" r="493" b="13368"/>
          <a:stretch/>
        </p:blipFill>
        <p:spPr>
          <a:xfrm>
            <a:off x="8550831" y="3149600"/>
            <a:ext cx="2308220" cy="3681255"/>
          </a:xfrm>
          <a:prstGeom prst="rect">
            <a:avLst/>
          </a:prstGeom>
        </p:spPr>
      </p:pic>
    </p:spTree>
    <p:extLst>
      <p:ext uri="{BB962C8B-B14F-4D97-AF65-F5344CB8AC3E}">
        <p14:creationId xmlns:p14="http://schemas.microsoft.com/office/powerpoint/2010/main" val="1567505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8211E-2547-4567-16CD-069FFB97D067}"/>
              </a:ext>
            </a:extLst>
          </p:cNvPr>
          <p:cNvSpPr>
            <a:spLocks noGrp="1"/>
          </p:cNvSpPr>
          <p:nvPr>
            <p:ph type="title"/>
          </p:nvPr>
        </p:nvSpPr>
        <p:spPr>
          <a:xfrm>
            <a:off x="1552486" y="137271"/>
            <a:ext cx="9097912" cy="1200329"/>
          </a:xfrm>
        </p:spPr>
        <p:txBody>
          <a:bodyPr/>
          <a:lstStyle/>
          <a:p>
            <a:r>
              <a:rPr lang="en-US">
                <a:latin typeface="Avenir Next LT Pro"/>
                <a:cs typeface="Arial"/>
              </a:rPr>
              <a:t>PSD R&amp;A ROSES-2024 Changes (1/2)</a:t>
            </a:r>
            <a:endParaRPr lang="en-US">
              <a:latin typeface="Avenir Next LT Pro"/>
            </a:endParaRPr>
          </a:p>
        </p:txBody>
      </p:sp>
      <p:sp>
        <p:nvSpPr>
          <p:cNvPr id="3" name="Content Placeholder 2">
            <a:extLst>
              <a:ext uri="{FF2B5EF4-FFF2-40B4-BE49-F238E27FC236}">
                <a16:creationId xmlns:a16="http://schemas.microsoft.com/office/drawing/2014/main" id="{2CE8C7AF-E403-63EE-613C-E22253047EC4}"/>
              </a:ext>
            </a:extLst>
          </p:cNvPr>
          <p:cNvSpPr>
            <a:spLocks noGrp="1"/>
          </p:cNvSpPr>
          <p:nvPr>
            <p:ph idx="1"/>
          </p:nvPr>
        </p:nvSpPr>
        <p:spPr>
          <a:xfrm>
            <a:off x="786038" y="1382552"/>
            <a:ext cx="10619923" cy="3020827"/>
          </a:xfrm>
        </p:spPr>
        <p:txBody>
          <a:bodyPr vert="horz" lIns="91440" tIns="45720" rIns="91440" bIns="45720" rtlCol="0" anchor="t">
            <a:spAutoFit/>
          </a:bodyPr>
          <a:lstStyle/>
          <a:p>
            <a:pPr marL="342900" indent="-342900">
              <a:lnSpc>
                <a:spcPct val="107000"/>
              </a:lnSpc>
              <a:spcBef>
                <a:spcPts val="0"/>
              </a:spcBef>
              <a:buChar char="•"/>
            </a:pPr>
            <a:r>
              <a:rPr lang="en-US" sz="2000" dirty="0">
                <a:latin typeface="Avenir Next LT Pro"/>
                <a:ea typeface="Calibri"/>
                <a:cs typeface="Times New Roman"/>
              </a:rPr>
              <a:t>For ROSES-2024, we will be merging C.02 EW, C.03 SSW, and C.06 SSO into a single program element (Solar System Science).  (see additional </a:t>
            </a:r>
            <a:r>
              <a:rPr lang="en-US" sz="2000" dirty="0">
                <a:latin typeface="Avenir Next LT Pro"/>
                <a:ea typeface="Calibri"/>
                <a:cs typeface="Times New Roman"/>
                <a:hlinkClick r:id="rId2" action="ppaction://hlinksldjump">
                  <a:extLst>
                    <a:ext uri="{A12FA001-AC4F-418D-AE19-62706E023703}">
                      <ahyp:hlinkClr xmlns:ahyp="http://schemas.microsoft.com/office/drawing/2018/hyperlinkcolor" val="tx"/>
                    </a:ext>
                  </a:extLst>
                </a:hlinkClick>
              </a:rPr>
              <a:t>slides</a:t>
            </a:r>
            <a:r>
              <a:rPr lang="en-US" sz="2000" dirty="0">
                <a:latin typeface="Avenir Next LT Pro"/>
                <a:ea typeface="Calibri"/>
                <a:cs typeface="Times New Roman"/>
              </a:rPr>
              <a:t>)</a:t>
            </a:r>
          </a:p>
          <a:p>
            <a:pPr marL="342900" indent="-342900">
              <a:lnSpc>
                <a:spcPct val="107000"/>
              </a:lnSpc>
              <a:spcBef>
                <a:spcPts val="0"/>
              </a:spcBef>
              <a:buChar char="•"/>
            </a:pPr>
            <a:r>
              <a:rPr lang="en-US" sz="2000" dirty="0">
                <a:effectLst/>
                <a:latin typeface="Avenir Next LT Pro"/>
                <a:ea typeface="Calibri"/>
                <a:cs typeface="Times New Roman"/>
              </a:rPr>
              <a:t>C.20 ICAR </a:t>
            </a:r>
            <a:r>
              <a:rPr lang="en-US" sz="2000" u="sng" dirty="0">
                <a:effectLst/>
                <a:latin typeface="Avenir Next LT Pro"/>
                <a:ea typeface="Calibri"/>
                <a:cs typeface="Times New Roman"/>
              </a:rPr>
              <a:t>will</a:t>
            </a:r>
            <a:r>
              <a:rPr lang="en-US" sz="2000" dirty="0">
                <a:effectLst/>
                <a:latin typeface="Avenir Next LT Pro"/>
                <a:ea typeface="Calibri"/>
                <a:cs typeface="Times New Roman"/>
              </a:rPr>
              <a:t> be solicited in ROSES-24. However, a full program element will not be available with the full ROSES roll out so a placeholder will be added and likely updated in Summer of 2024.</a:t>
            </a:r>
            <a:endParaRPr lang="en-US" sz="2000" dirty="0">
              <a:latin typeface="Avenir Next LT Pro"/>
              <a:ea typeface="Calibri"/>
              <a:cs typeface="Times New Roman"/>
            </a:endParaRPr>
          </a:p>
          <a:p>
            <a:pPr marL="342900" indent="-342900">
              <a:lnSpc>
                <a:spcPct val="107000"/>
              </a:lnSpc>
              <a:spcBef>
                <a:spcPts val="0"/>
              </a:spcBef>
              <a:buFont typeface="Arial" panose="020B0604020202020204" pitchFamily="34" charset="0"/>
              <a:buChar char="•"/>
            </a:pPr>
            <a:r>
              <a:rPr lang="en-US" sz="2000" dirty="0">
                <a:latin typeface="Avenir Next LT Pro"/>
                <a:ea typeface="Calibri"/>
                <a:cs typeface="Times New Roman"/>
              </a:rPr>
              <a:t>Adding Artemis Geologic Mapping Campaign. This is an ESSIO call but it’s in Appendix C.  A placeholder will be added for release of ROSES-2024.</a:t>
            </a:r>
            <a:endParaRPr lang="en-US" sz="2000" dirty="0">
              <a:latin typeface="Avenir Next LT Pro"/>
              <a:ea typeface="Calibri" panose="020F0502020204030204" pitchFamily="34" charset="0"/>
              <a:cs typeface="Times New Roman"/>
            </a:endParaRPr>
          </a:p>
          <a:p>
            <a:pPr marL="342900" indent="-342900">
              <a:lnSpc>
                <a:spcPct val="107000"/>
              </a:lnSpc>
              <a:spcBef>
                <a:spcPts val="0"/>
              </a:spcBef>
              <a:buFont typeface="Arial,Sans-Serif" panose="020B0604020202020204" pitchFamily="34" charset="0"/>
              <a:buChar char="•"/>
            </a:pPr>
            <a:r>
              <a:rPr lang="en-US" sz="1900" dirty="0">
                <a:latin typeface="Avenir Next LT Pro"/>
                <a:cs typeface="Arial"/>
              </a:rPr>
              <a:t>Modifying all DAPR calls under C.1 to also require an anonymized NOI/Step-1.</a:t>
            </a:r>
          </a:p>
          <a:p>
            <a:pPr marL="342900" indent="-342900">
              <a:lnSpc>
                <a:spcPct val="107000"/>
              </a:lnSpc>
              <a:spcBef>
                <a:spcPts val="0"/>
              </a:spcBef>
              <a:buChar char="•"/>
            </a:pPr>
            <a:endParaRPr lang="en-US" sz="2000">
              <a:latin typeface="Avenir Next LT Pro"/>
              <a:cs typeface="Times New Roman"/>
            </a:endParaRPr>
          </a:p>
        </p:txBody>
      </p:sp>
      <p:sp>
        <p:nvSpPr>
          <p:cNvPr id="4" name="Slide Number Placeholder 3">
            <a:extLst>
              <a:ext uri="{FF2B5EF4-FFF2-40B4-BE49-F238E27FC236}">
                <a16:creationId xmlns:a16="http://schemas.microsoft.com/office/drawing/2014/main" id="{B31F0ED6-8BC1-6490-47B8-2B56C1627C2C}"/>
              </a:ext>
            </a:extLst>
          </p:cNvPr>
          <p:cNvSpPr>
            <a:spLocks noGrp="1"/>
          </p:cNvSpPr>
          <p:nvPr>
            <p:ph type="sldNum" sz="quarter" idx="12"/>
          </p:nvPr>
        </p:nvSpPr>
        <p:spPr/>
        <p:txBody>
          <a:bodyPr/>
          <a:lstStyle/>
          <a:p>
            <a:fld id="{2E8C51FE-49D9-314D-9957-ABBF7DDE8782}" type="slidenum">
              <a:rPr lang="en-US" smtClean="0"/>
              <a:pPr/>
              <a:t>30</a:t>
            </a:fld>
            <a:endParaRPr lang="en-US"/>
          </a:p>
        </p:txBody>
      </p:sp>
    </p:spTree>
    <p:extLst>
      <p:ext uri="{BB962C8B-B14F-4D97-AF65-F5344CB8AC3E}">
        <p14:creationId xmlns:p14="http://schemas.microsoft.com/office/powerpoint/2010/main" val="3420533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E8C7AF-E403-63EE-613C-E22253047EC4}"/>
              </a:ext>
            </a:extLst>
          </p:cNvPr>
          <p:cNvSpPr>
            <a:spLocks noGrp="1"/>
          </p:cNvSpPr>
          <p:nvPr>
            <p:ph idx="1"/>
          </p:nvPr>
        </p:nvSpPr>
        <p:spPr>
          <a:xfrm>
            <a:off x="676817" y="1266248"/>
            <a:ext cx="10666097" cy="4449423"/>
          </a:xfrm>
        </p:spPr>
        <p:txBody>
          <a:bodyPr vert="horz" wrap="square" lIns="91440" tIns="45720" rIns="91440" bIns="45720" rtlCol="0" anchor="t">
            <a:spAutoFit/>
          </a:bodyPr>
          <a:lstStyle/>
          <a:p>
            <a:pPr marL="342900" indent="-342900">
              <a:lnSpc>
                <a:spcPct val="107000"/>
              </a:lnSpc>
              <a:spcBef>
                <a:spcPts val="0"/>
              </a:spcBef>
              <a:buChar char="•"/>
            </a:pPr>
            <a:r>
              <a:rPr lang="en-US" sz="2000" dirty="0">
                <a:latin typeface="Avenir Next LT Pro"/>
                <a:ea typeface="Calibri"/>
                <a:cs typeface="Times New Roman"/>
              </a:rPr>
              <a:t>C</a:t>
            </a:r>
            <a:r>
              <a:rPr lang="en-US" sz="2000" dirty="0">
                <a:effectLst/>
                <a:latin typeface="Avenir Next LT Pro"/>
                <a:ea typeface="Calibri"/>
                <a:cs typeface="Times New Roman"/>
              </a:rPr>
              <a:t>.</a:t>
            </a:r>
            <a:r>
              <a:rPr lang="en-US" sz="2000" dirty="0">
                <a:latin typeface="Avenir Next LT Pro"/>
                <a:ea typeface="Calibri"/>
                <a:cs typeface="Times New Roman"/>
              </a:rPr>
              <a:t>4</a:t>
            </a:r>
            <a:r>
              <a:rPr lang="en-US" sz="2000" dirty="0">
                <a:effectLst/>
                <a:latin typeface="Avenir Next LT Pro"/>
                <a:ea typeface="Calibri"/>
                <a:cs typeface="Times New Roman"/>
              </a:rPr>
              <a:t> PDART and C.11 DDAP will pull the OSDMP out of the 15-page STM and will now allot 2 additional pages like other program </a:t>
            </a:r>
            <a:r>
              <a:rPr lang="en-US" sz="2000" dirty="0">
                <a:latin typeface="Avenir Next LT Pro"/>
                <a:ea typeface="Calibri"/>
                <a:cs typeface="Times New Roman"/>
              </a:rPr>
              <a:t>elements</a:t>
            </a:r>
            <a:endParaRPr lang="en-US" sz="2000" dirty="0">
              <a:latin typeface="Avenir Next LT Pro"/>
              <a:ea typeface="Calibri"/>
              <a:cs typeface="Times New Roman" panose="02020603050405020304" pitchFamily="18" charset="0"/>
            </a:endParaRPr>
          </a:p>
          <a:p>
            <a:pPr marL="342900" indent="-342900">
              <a:lnSpc>
                <a:spcPct val="107000"/>
              </a:lnSpc>
              <a:spcBef>
                <a:spcPts val="0"/>
              </a:spcBef>
              <a:buChar char="•"/>
            </a:pPr>
            <a:r>
              <a:rPr lang="en-US" sz="2000" dirty="0">
                <a:latin typeface="Avenir Next LT Pro"/>
                <a:ea typeface="Calibri"/>
                <a:cs typeface="Times New Roman"/>
              </a:rPr>
              <a:t>Pending available funding, C.7 NFDAP may be becoming NFPRDAP: </a:t>
            </a:r>
            <a:r>
              <a:rPr lang="en-US" sz="2000" u="sng" cap="small" dirty="0">
                <a:effectLst/>
                <a:latin typeface="Avenir Next LT Pro"/>
                <a:ea typeface="Times" panose="02020603050405020304" pitchFamily="18" charset="0"/>
                <a:cs typeface="Arial"/>
              </a:rPr>
              <a:t>New Frontiers Precursor Research and Data Analysis </a:t>
            </a:r>
            <a:r>
              <a:rPr lang="en-US" sz="2000" u="sng" cap="small" dirty="0">
                <a:latin typeface="Avenir Next LT Pro"/>
                <a:ea typeface="Times" panose="02020603050405020304" pitchFamily="18" charset="0"/>
                <a:cs typeface="Arial"/>
              </a:rPr>
              <a:t>Program</a:t>
            </a:r>
            <a:r>
              <a:rPr lang="en-US" sz="2000" dirty="0">
                <a:latin typeface="Avenir Next LT Pro"/>
                <a:cs typeface="Times New Roman"/>
              </a:rPr>
              <a:t> to allow proposers to include tasks that relate to precursor planning, in addition to data analysis. This would include, for instance, ground-based work performed now to study organic chemistry processes on Titan, which would enable rapid science analysis from Dragonfly once mission data is acquired. </a:t>
            </a:r>
            <a:endParaRPr lang="en-US" sz="2000" dirty="0">
              <a:latin typeface="Avenir Next LT Pro"/>
              <a:cs typeface="Times New Roman" panose="02020603050405020304" pitchFamily="18" charset="0"/>
            </a:endParaRPr>
          </a:p>
          <a:p>
            <a:pPr marL="342900" indent="-342900">
              <a:lnSpc>
                <a:spcPct val="107000"/>
              </a:lnSpc>
              <a:spcBef>
                <a:spcPts val="0"/>
              </a:spcBef>
              <a:buChar char="•"/>
            </a:pPr>
            <a:r>
              <a:rPr lang="en-US" sz="2000" dirty="0">
                <a:effectLst/>
                <a:latin typeface="Avenir Next LT Pro"/>
                <a:ea typeface="Calibri"/>
                <a:cs typeface="Times New Roman"/>
              </a:rPr>
              <a:t>Discussions underway for C.12 PICASSO, C.13 </a:t>
            </a:r>
            <a:r>
              <a:rPr lang="en-US" sz="2000" dirty="0" err="1">
                <a:effectLst/>
                <a:latin typeface="Avenir Next LT Pro"/>
                <a:ea typeface="Calibri"/>
                <a:cs typeface="Times New Roman"/>
              </a:rPr>
              <a:t>MatISSE</a:t>
            </a:r>
            <a:r>
              <a:rPr lang="en-US" sz="2000" dirty="0">
                <a:effectLst/>
                <a:latin typeface="Avenir Next LT Pro"/>
                <a:ea typeface="Calibri"/>
                <a:cs typeface="Times New Roman"/>
              </a:rPr>
              <a:t>, C.19 DALI to potentially require OSDMPs for the first time.</a:t>
            </a:r>
            <a:r>
              <a:rPr lang="en-US" sz="2000" dirty="0">
                <a:latin typeface="Avenir Next LT Pro"/>
                <a:ea typeface="Calibri"/>
                <a:cs typeface="Times New Roman"/>
              </a:rPr>
              <a:t> </a:t>
            </a:r>
          </a:p>
          <a:p>
            <a:pPr marL="342900" indent="-342900">
              <a:lnSpc>
                <a:spcPct val="107000"/>
              </a:lnSpc>
              <a:spcBef>
                <a:spcPts val="0"/>
              </a:spcBef>
              <a:buChar char="•"/>
            </a:pPr>
            <a:r>
              <a:rPr lang="en-US" sz="2000" dirty="0">
                <a:effectLst/>
                <a:latin typeface="Avenir Next LT Pro"/>
                <a:ea typeface="Calibri"/>
                <a:cs typeface="Times New Roman"/>
              </a:rPr>
              <a:t>Reporting requirements were moved out of several program elements and will be included in award letters instead.</a:t>
            </a:r>
            <a:endParaRPr lang="en-US" sz="2000" dirty="0">
              <a:latin typeface="Avenir Next LT Pro"/>
              <a:ea typeface="Calibri"/>
              <a:cs typeface="Times New Roman"/>
            </a:endParaRPr>
          </a:p>
          <a:p>
            <a:pPr marR="0" lvl="0">
              <a:spcAft>
                <a:spcPts val="0"/>
              </a:spcAft>
            </a:pPr>
            <a:endParaRPr lang="en-US">
              <a:latin typeface="Avenir Next LT Pro"/>
            </a:endParaRPr>
          </a:p>
        </p:txBody>
      </p:sp>
      <p:sp>
        <p:nvSpPr>
          <p:cNvPr id="4" name="Slide Number Placeholder 3">
            <a:extLst>
              <a:ext uri="{FF2B5EF4-FFF2-40B4-BE49-F238E27FC236}">
                <a16:creationId xmlns:a16="http://schemas.microsoft.com/office/drawing/2014/main" id="{B31F0ED6-8BC1-6490-47B8-2B56C1627C2C}"/>
              </a:ext>
            </a:extLst>
          </p:cNvPr>
          <p:cNvSpPr>
            <a:spLocks noGrp="1"/>
          </p:cNvSpPr>
          <p:nvPr>
            <p:ph type="sldNum" sz="quarter" idx="12"/>
          </p:nvPr>
        </p:nvSpPr>
        <p:spPr/>
        <p:txBody>
          <a:bodyPr/>
          <a:lstStyle/>
          <a:p>
            <a:fld id="{2E8C51FE-49D9-314D-9957-ABBF7DDE8782}" type="slidenum">
              <a:rPr lang="en-US" smtClean="0"/>
              <a:pPr/>
              <a:t>31</a:t>
            </a:fld>
            <a:endParaRPr lang="en-US"/>
          </a:p>
        </p:txBody>
      </p:sp>
      <p:sp>
        <p:nvSpPr>
          <p:cNvPr id="10" name="Title 1">
            <a:extLst>
              <a:ext uri="{FF2B5EF4-FFF2-40B4-BE49-F238E27FC236}">
                <a16:creationId xmlns:a16="http://schemas.microsoft.com/office/drawing/2014/main" id="{726BE0BC-5FE2-0897-5987-F37372B06BD1}"/>
              </a:ext>
            </a:extLst>
          </p:cNvPr>
          <p:cNvSpPr>
            <a:spLocks noGrp="1"/>
          </p:cNvSpPr>
          <p:nvPr>
            <p:ph type="title"/>
          </p:nvPr>
        </p:nvSpPr>
        <p:spPr>
          <a:xfrm>
            <a:off x="1552486" y="414270"/>
            <a:ext cx="9097912" cy="646331"/>
          </a:xfrm>
        </p:spPr>
        <p:txBody>
          <a:bodyPr/>
          <a:lstStyle/>
          <a:p>
            <a:r>
              <a:rPr lang="en-US">
                <a:latin typeface="Avenir Next LT Pro"/>
                <a:cs typeface="Arial"/>
              </a:rPr>
              <a:t>PSD R&amp;A ROSES-2024 Changes (2/2)</a:t>
            </a:r>
            <a:endParaRPr lang="en-US">
              <a:latin typeface="Avenir Next LT Pro"/>
            </a:endParaRPr>
          </a:p>
        </p:txBody>
      </p:sp>
    </p:spTree>
    <p:extLst>
      <p:ext uri="{BB962C8B-B14F-4D97-AF65-F5344CB8AC3E}">
        <p14:creationId xmlns:p14="http://schemas.microsoft.com/office/powerpoint/2010/main" val="188531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1B263B-9B60-044B-989E-C39601D8CD57}"/>
              </a:ext>
            </a:extLst>
          </p:cNvPr>
          <p:cNvSpPr>
            <a:spLocks noGrp="1"/>
          </p:cNvSpPr>
          <p:nvPr>
            <p:ph type="title"/>
          </p:nvPr>
        </p:nvSpPr>
        <p:spPr>
          <a:xfrm>
            <a:off x="42371" y="521354"/>
            <a:ext cx="12106085" cy="646331"/>
          </a:xfrm>
        </p:spPr>
        <p:txBody>
          <a:bodyPr/>
          <a:lstStyle/>
          <a:p>
            <a:pPr algn="ctr"/>
            <a:r>
              <a:rPr lang="en-US" baseline="0">
                <a:solidFill>
                  <a:srgbClr val="000000"/>
                </a:solidFill>
                <a:latin typeface="Avenir Next LT Pro"/>
              </a:rPr>
              <a:t>Merging EW-SSW-SSO into single element</a:t>
            </a:r>
            <a:r>
              <a:rPr lang="en-US">
                <a:solidFill>
                  <a:srgbClr val="000000"/>
                </a:solidFill>
                <a:latin typeface="Avenir Next LT Pro"/>
                <a:ea typeface="Avenir Next LT Pro"/>
                <a:cs typeface="Avenir Next LT Pro"/>
              </a:rPr>
              <a:t>​</a:t>
            </a:r>
            <a:endParaRPr lang="en-US" sz="3300" dirty="0">
              <a:solidFill>
                <a:srgbClr val="000000"/>
              </a:solidFill>
              <a:latin typeface="Avenir Next LT Pro"/>
              <a:cs typeface="Arial"/>
            </a:endParaRPr>
          </a:p>
        </p:txBody>
      </p:sp>
      <p:sp>
        <p:nvSpPr>
          <p:cNvPr id="4" name="Content Placeholder 3">
            <a:extLst>
              <a:ext uri="{FF2B5EF4-FFF2-40B4-BE49-F238E27FC236}">
                <a16:creationId xmlns:a16="http://schemas.microsoft.com/office/drawing/2014/main" id="{A4252167-7DAC-1948-B26B-C5FA553CF6DB}"/>
              </a:ext>
            </a:extLst>
          </p:cNvPr>
          <p:cNvSpPr>
            <a:spLocks noGrp="1"/>
          </p:cNvSpPr>
          <p:nvPr>
            <p:ph idx="1"/>
          </p:nvPr>
        </p:nvSpPr>
        <p:spPr>
          <a:xfrm>
            <a:off x="200765" y="1308290"/>
            <a:ext cx="11777664" cy="4867999"/>
          </a:xfrm>
        </p:spPr>
        <p:txBody>
          <a:bodyPr vert="horz" lIns="91440" tIns="45720" rIns="91440" bIns="45720" rtlCol="0" anchor="t">
            <a:spAutoFit/>
          </a:bodyPr>
          <a:lstStyle/>
          <a:p>
            <a:pPr marL="285750" indent="-285750">
              <a:buFont typeface="Arial" panose="020B0604020202020204" pitchFamily="34" charset="0"/>
              <a:buChar char="•"/>
            </a:pPr>
            <a:r>
              <a:rPr lang="en-US" dirty="0">
                <a:latin typeface="Avenir Next LT Pro"/>
                <a:cs typeface="Arial"/>
              </a:rPr>
              <a:t>C.2 Emerging Worlds</a:t>
            </a:r>
          </a:p>
          <a:p>
            <a:pPr lvl="1"/>
            <a:r>
              <a:rPr lang="en-US" dirty="0">
                <a:latin typeface="Avenir Next LT Pro"/>
                <a:cs typeface="Arial"/>
              </a:rPr>
              <a:t>The Emerging Worlds program solicits research proposals to conduct scientific investigations related to understanding the formation of our Solar System and/or the early evolution of our Solar System</a:t>
            </a:r>
          </a:p>
          <a:p>
            <a:pPr marL="285750" indent="-285750">
              <a:buFont typeface="Arial" panose="020B0604020202020204" pitchFamily="34" charset="0"/>
              <a:buChar char="•"/>
            </a:pPr>
            <a:r>
              <a:rPr lang="en-US" dirty="0">
                <a:latin typeface="Avenir Next LT Pro"/>
                <a:cs typeface="Arial"/>
              </a:rPr>
              <a:t>C.3 Solar System Workings</a:t>
            </a:r>
          </a:p>
          <a:p>
            <a:pPr lvl="1"/>
            <a:r>
              <a:rPr lang="en-US" dirty="0">
                <a:latin typeface="Avenir Next LT Pro"/>
                <a:cs typeface="Arial"/>
              </a:rPr>
              <a:t>This program seeks to understand processes that occur throughout the Solar System, as well as those specific to individual objects and systems which inform our understanding of the fundamental processes at work.</a:t>
            </a:r>
          </a:p>
          <a:p>
            <a:pPr marL="285750" indent="-285750">
              <a:buFont typeface="Arial" panose="020B0604020202020204" pitchFamily="34" charset="0"/>
              <a:buChar char="•"/>
            </a:pPr>
            <a:r>
              <a:rPr lang="en-US" dirty="0">
                <a:latin typeface="Avenir Next LT Pro"/>
                <a:cs typeface="Arial"/>
              </a:rPr>
              <a:t>C.6 Solar System Observations</a:t>
            </a:r>
          </a:p>
          <a:p>
            <a:pPr lvl="1"/>
            <a:r>
              <a:rPr lang="en-US" dirty="0">
                <a:latin typeface="Avenir Next LT Pro"/>
                <a:cs typeface="Arial"/>
              </a:rPr>
              <a:t>Solar System Observations (SSO) supports primarily Earth-based observations, including ground-, airborne- and space-based astronomical observations, of bodies in our Solar System.</a:t>
            </a:r>
          </a:p>
          <a:p>
            <a:pPr marL="285750" indent="-285750">
              <a:buFont typeface="Arial" panose="020B0604020202020204" pitchFamily="34" charset="0"/>
              <a:buChar char="•"/>
            </a:pPr>
            <a:r>
              <a:rPr lang="en-US" dirty="0">
                <a:latin typeface="Avenir Next LT Pro"/>
                <a:cs typeface="Arial"/>
              </a:rPr>
              <a:t>Concerns: </a:t>
            </a:r>
            <a:endParaRPr lang="en-US" dirty="0">
              <a:latin typeface="Avenir Next LT Pro"/>
            </a:endParaRPr>
          </a:p>
          <a:p>
            <a:pPr marL="742950" lvl="1" indent="-285750">
              <a:buFont typeface="Courier New" panose="020B0604020202020204" pitchFamily="34" charset="0"/>
              <a:buChar char="o"/>
            </a:pPr>
            <a:r>
              <a:rPr lang="en-US" dirty="0">
                <a:latin typeface="Avenir Next LT Pro"/>
                <a:cs typeface="Arial"/>
              </a:rPr>
              <a:t>Have created unnecessary barriers for the community for both proposal submission and reviews</a:t>
            </a:r>
          </a:p>
          <a:p>
            <a:pPr marL="742950" lvl="1" indent="-285750">
              <a:buFont typeface="Courier New" panose="020B0604020202020204" pitchFamily="34" charset="0"/>
              <a:buChar char="o"/>
            </a:pPr>
            <a:r>
              <a:rPr lang="en-US" dirty="0">
                <a:latin typeface="Avenir Next LT Pro"/>
                <a:cs typeface="Arial"/>
              </a:rPr>
              <a:t>Doesn’t foster ability for interdisciplinary science that spans the formation and evolution of the SS</a:t>
            </a:r>
          </a:p>
          <a:p>
            <a:pPr marL="742950" lvl="1" indent="-285750">
              <a:buFont typeface="Courier New" panose="020B0604020202020204" pitchFamily="34" charset="0"/>
              <a:buChar char="o"/>
            </a:pPr>
            <a:r>
              <a:rPr lang="en-US" dirty="0">
                <a:latin typeface="Avenir Next LT Pro"/>
                <a:cs typeface="Arial"/>
              </a:rPr>
              <a:t>Low proposal pressure (Total proposals for R-21:136 ; R-22:138)</a:t>
            </a:r>
          </a:p>
          <a:p>
            <a:endParaRPr lang="en-US">
              <a:latin typeface="Avenir Next LT Pro"/>
            </a:endParaRPr>
          </a:p>
        </p:txBody>
      </p:sp>
      <p:sp>
        <p:nvSpPr>
          <p:cNvPr id="2" name="Slide Number Placeholder 1">
            <a:extLst>
              <a:ext uri="{FF2B5EF4-FFF2-40B4-BE49-F238E27FC236}">
                <a16:creationId xmlns:a16="http://schemas.microsoft.com/office/drawing/2014/main" id="{05B17C13-7780-7E4F-8892-936C3968F01D}"/>
              </a:ext>
            </a:extLst>
          </p:cNvPr>
          <p:cNvSpPr>
            <a:spLocks noGrp="1"/>
          </p:cNvSpPr>
          <p:nvPr>
            <p:ph type="sldNum" sz="quarter" idx="12"/>
          </p:nvPr>
        </p:nvSpPr>
        <p:spPr/>
        <p:txBody>
          <a:bodyPr/>
          <a:lstStyle/>
          <a:p>
            <a:fld id="{2E8C51FE-49D9-314D-9957-ABBF7DDE8782}" type="slidenum">
              <a:rPr lang="en-US" smtClean="0"/>
              <a:pPr/>
              <a:t>32</a:t>
            </a:fld>
            <a:endParaRPr lang="en-US"/>
          </a:p>
        </p:txBody>
      </p:sp>
    </p:spTree>
    <p:extLst>
      <p:ext uri="{BB962C8B-B14F-4D97-AF65-F5344CB8AC3E}">
        <p14:creationId xmlns:p14="http://schemas.microsoft.com/office/powerpoint/2010/main" val="78868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4252167-7DAC-1948-B26B-C5FA553CF6DB}"/>
              </a:ext>
            </a:extLst>
          </p:cNvPr>
          <p:cNvSpPr>
            <a:spLocks noGrp="1"/>
          </p:cNvSpPr>
          <p:nvPr>
            <p:ph idx="1"/>
          </p:nvPr>
        </p:nvSpPr>
        <p:spPr>
          <a:xfrm>
            <a:off x="173385" y="1420660"/>
            <a:ext cx="11744389" cy="4121641"/>
          </a:xfrm>
        </p:spPr>
        <p:txBody>
          <a:bodyPr vert="horz" lIns="91440" tIns="45720" rIns="91440" bIns="45720" rtlCol="0" anchor="t">
            <a:spAutoFit/>
          </a:bodyPr>
          <a:lstStyle/>
          <a:p>
            <a:pPr marL="285750" indent="-285750">
              <a:buFont typeface="Arial" panose="020B0604020202020204" pitchFamily="34" charset="0"/>
              <a:buChar char="•"/>
            </a:pPr>
            <a:r>
              <a:rPr lang="en-US" dirty="0">
                <a:latin typeface="Avenir Next LT Pro"/>
                <a:cs typeface="Arial"/>
              </a:rPr>
              <a:t>Solution: C.25 Solar System Science</a:t>
            </a:r>
          </a:p>
          <a:p>
            <a:pPr lvl="1"/>
            <a:r>
              <a:rPr lang="en-US" dirty="0">
                <a:solidFill>
                  <a:srgbClr val="000000"/>
                </a:solidFill>
                <a:latin typeface="Avenir Next LT Pro"/>
                <a:ea typeface="Arial" panose="020B0604020202020204" pitchFamily="34" charset="0"/>
                <a:cs typeface="Arial"/>
              </a:rPr>
              <a:t>This </a:t>
            </a:r>
            <a:r>
              <a:rPr lang="en-US" dirty="0">
                <a:solidFill>
                  <a:srgbClr val="000000"/>
                </a:solidFill>
                <a:effectLst/>
                <a:latin typeface="Avenir Next LT Pro"/>
                <a:ea typeface="Arial" panose="020B0604020202020204" pitchFamily="34" charset="0"/>
                <a:cs typeface="Arial"/>
              </a:rPr>
              <a:t>program solicits research proposals to conduct scientific investigations </a:t>
            </a:r>
            <a:r>
              <a:rPr lang="en-US" dirty="0">
                <a:solidFill>
                  <a:srgbClr val="000000"/>
                </a:solidFill>
                <a:latin typeface="Avenir Next LT Pro"/>
                <a:ea typeface="Arial" panose="020B0604020202020204" pitchFamily="34" charset="0"/>
                <a:cs typeface="Arial"/>
              </a:rPr>
              <a:t>that address </a:t>
            </a:r>
            <a:r>
              <a:rPr lang="en-US" dirty="0">
                <a:solidFill>
                  <a:srgbClr val="000000"/>
                </a:solidFill>
                <a:effectLst/>
                <a:latin typeface="Avenir Next LT Pro"/>
                <a:ea typeface="Arial" panose="020B0604020202020204" pitchFamily="34" charset="0"/>
                <a:cs typeface="Arial"/>
              </a:rPr>
              <a:t>the formation and evolution of our solar system</a:t>
            </a:r>
            <a:r>
              <a:rPr lang="en-US" dirty="0">
                <a:solidFill>
                  <a:srgbClr val="000000"/>
                </a:solidFill>
                <a:latin typeface="Avenir Next LT Pro"/>
                <a:ea typeface="Arial" panose="020B0604020202020204" pitchFamily="34" charset="0"/>
                <a:cs typeface="Arial"/>
              </a:rPr>
              <a:t> from the collapse of the molecular cloud, through planetary accretion and differentiation</a:t>
            </a:r>
            <a:r>
              <a:rPr lang="en-US" dirty="0">
                <a:solidFill>
                  <a:srgbClr val="000000"/>
                </a:solidFill>
                <a:effectLst/>
                <a:latin typeface="Avenir Next LT Pro"/>
                <a:ea typeface="Arial" panose="020B0604020202020204" pitchFamily="34" charset="0"/>
                <a:cs typeface="Arial"/>
              </a:rPr>
              <a:t>, </a:t>
            </a:r>
            <a:r>
              <a:rPr lang="en-US" dirty="0">
                <a:solidFill>
                  <a:srgbClr val="000000"/>
                </a:solidFill>
                <a:latin typeface="Avenir Next LT Pro"/>
                <a:ea typeface="Arial" panose="020B0604020202020204" pitchFamily="34" charset="0"/>
                <a:cs typeface="Arial"/>
              </a:rPr>
              <a:t>and up to present day </a:t>
            </a:r>
            <a:r>
              <a:rPr lang="en-US" dirty="0">
                <a:solidFill>
                  <a:srgbClr val="000000"/>
                </a:solidFill>
                <a:effectLst/>
                <a:latin typeface="Avenir Next LT Pro"/>
                <a:ea typeface="Arial" panose="020B0604020202020204" pitchFamily="34" charset="0"/>
                <a:cs typeface="Arial"/>
              </a:rPr>
              <a:t>processes</a:t>
            </a:r>
            <a:r>
              <a:rPr lang="en-US" dirty="0">
                <a:solidFill>
                  <a:srgbClr val="000000"/>
                </a:solidFill>
                <a:latin typeface="Avenir Next LT Pro"/>
                <a:ea typeface="Arial" panose="020B0604020202020204" pitchFamily="34" charset="0"/>
                <a:cs typeface="Arial"/>
              </a:rPr>
              <a:t>.</a:t>
            </a:r>
            <a:endParaRPr lang="en-US" dirty="0">
              <a:solidFill>
                <a:srgbClr val="000000"/>
              </a:solidFill>
              <a:latin typeface="Avenir Next LT Pro"/>
            </a:endParaRPr>
          </a:p>
          <a:p>
            <a:pPr marL="285750" indent="-285750">
              <a:buFont typeface="Arial" panose="020B0604020202020204" pitchFamily="34" charset="0"/>
              <a:buChar char="•"/>
            </a:pPr>
            <a:r>
              <a:rPr lang="en-US" dirty="0">
                <a:latin typeface="Avenir Next LT Pro"/>
                <a:cs typeface="Arial"/>
              </a:rPr>
              <a:t>Rationale:</a:t>
            </a:r>
          </a:p>
          <a:p>
            <a:pPr marL="742950" lvl="1" indent="-285750">
              <a:buFont typeface="Courier New" panose="020B0604020202020204" pitchFamily="34" charset="0"/>
              <a:buChar char="o"/>
            </a:pPr>
            <a:r>
              <a:rPr lang="en-US" dirty="0">
                <a:latin typeface="Avenir Next LT Pro"/>
                <a:cs typeface="Arial"/>
              </a:rPr>
              <a:t>Decrease barriers for the community for both proposal submission and reviews </a:t>
            </a:r>
          </a:p>
          <a:p>
            <a:pPr marL="742950" lvl="1" indent="-285750">
              <a:buFont typeface="Courier New" panose="020B0604020202020204" pitchFamily="34" charset="0"/>
              <a:buChar char="o"/>
            </a:pPr>
            <a:r>
              <a:rPr lang="en-US" dirty="0">
                <a:latin typeface="Avenir Next LT Pro"/>
                <a:cs typeface="Arial"/>
              </a:rPr>
              <a:t>Foster the ability for interdisciplinary science that spans the formation and evolution of our solar system</a:t>
            </a:r>
            <a:endParaRPr lang="en-US" dirty="0"/>
          </a:p>
          <a:p>
            <a:pPr marL="742950" lvl="1" indent="-285750">
              <a:buFont typeface="Courier New" panose="020B0604020202020204" pitchFamily="34" charset="0"/>
              <a:buChar char="o"/>
            </a:pPr>
            <a:r>
              <a:rPr lang="en-US" dirty="0">
                <a:latin typeface="Avenir Next LT Pro"/>
                <a:cs typeface="Arial"/>
              </a:rPr>
              <a:t>Even if proposal pressure increases, still are not likely to see pre-2020 SSW levels (300+). But even if we do, we know we can handle that number of proposals in a single program</a:t>
            </a:r>
          </a:p>
          <a:p>
            <a:pPr marL="742950" lvl="1" indent="-285750">
              <a:buFont typeface="Courier New" panose="020B0604020202020204" pitchFamily="34" charset="0"/>
              <a:buChar char="o"/>
            </a:pPr>
            <a:r>
              <a:rPr lang="en-US" dirty="0">
                <a:latin typeface="Avenir Next LT Pro"/>
                <a:cs typeface="Arial"/>
              </a:rPr>
              <a:t>Provides more flexibility in what is funded</a:t>
            </a:r>
          </a:p>
          <a:p>
            <a:pPr marL="285750" indent="-285750">
              <a:buFont typeface="Arial" panose="020B0604020202020204" pitchFamily="34" charset="0"/>
              <a:buChar char="•"/>
            </a:pPr>
            <a:r>
              <a:rPr lang="en-US" dirty="0">
                <a:latin typeface="Avenir Next LT Pro"/>
                <a:cs typeface="Arial"/>
              </a:rPr>
              <a:t>Maintaining Clarity of Research being funded for the community</a:t>
            </a:r>
          </a:p>
          <a:p>
            <a:pPr marL="742950" lvl="1" indent="-285750">
              <a:buFont typeface="Courier New" panose="020B0604020202020204" pitchFamily="34" charset="0"/>
              <a:buChar char="o"/>
            </a:pPr>
            <a:r>
              <a:rPr lang="en-US" dirty="0">
                <a:latin typeface="Avenir Next LT Pro"/>
                <a:cs typeface="Arial"/>
              </a:rPr>
              <a:t>Current funding lines for EW, SSW, and SSO would be maintained</a:t>
            </a:r>
          </a:p>
          <a:p>
            <a:pPr marL="742950" lvl="1" indent="-285750">
              <a:buFont typeface="Courier New" panose="020B0604020202020204" pitchFamily="34" charset="0"/>
              <a:buChar char="o"/>
            </a:pPr>
            <a:r>
              <a:rPr lang="en-US" dirty="0">
                <a:latin typeface="Avenir Next LT Pro"/>
                <a:cs typeface="Arial"/>
              </a:rPr>
              <a:t>Those funding lines would be maintained at the currently planned levels</a:t>
            </a:r>
          </a:p>
        </p:txBody>
      </p:sp>
      <p:sp>
        <p:nvSpPr>
          <p:cNvPr id="2" name="Slide Number Placeholder 1">
            <a:extLst>
              <a:ext uri="{FF2B5EF4-FFF2-40B4-BE49-F238E27FC236}">
                <a16:creationId xmlns:a16="http://schemas.microsoft.com/office/drawing/2014/main" id="{05B17C13-7780-7E4F-8892-936C3968F01D}"/>
              </a:ext>
            </a:extLst>
          </p:cNvPr>
          <p:cNvSpPr>
            <a:spLocks noGrp="1"/>
          </p:cNvSpPr>
          <p:nvPr>
            <p:ph type="sldNum" sz="quarter" idx="12"/>
          </p:nvPr>
        </p:nvSpPr>
        <p:spPr/>
        <p:txBody>
          <a:bodyPr/>
          <a:lstStyle/>
          <a:p>
            <a:fld id="{2E8C51FE-49D9-314D-9957-ABBF7DDE8782}" type="slidenum">
              <a:rPr lang="en-US" smtClean="0"/>
              <a:pPr/>
              <a:t>33</a:t>
            </a:fld>
            <a:endParaRPr lang="en-US"/>
          </a:p>
        </p:txBody>
      </p:sp>
      <p:sp>
        <p:nvSpPr>
          <p:cNvPr id="9" name="Title 2">
            <a:extLst>
              <a:ext uri="{FF2B5EF4-FFF2-40B4-BE49-F238E27FC236}">
                <a16:creationId xmlns:a16="http://schemas.microsoft.com/office/drawing/2014/main" id="{350D834F-CA37-A641-07AD-B671EDD04C38}"/>
              </a:ext>
            </a:extLst>
          </p:cNvPr>
          <p:cNvSpPr>
            <a:spLocks noGrp="1"/>
          </p:cNvSpPr>
          <p:nvPr>
            <p:ph type="title"/>
          </p:nvPr>
        </p:nvSpPr>
        <p:spPr>
          <a:xfrm>
            <a:off x="42371" y="521354"/>
            <a:ext cx="12106085" cy="646331"/>
          </a:xfrm>
        </p:spPr>
        <p:txBody>
          <a:bodyPr/>
          <a:lstStyle/>
          <a:p>
            <a:pPr algn="ctr"/>
            <a:r>
              <a:rPr lang="en-US" baseline="0" dirty="0">
                <a:solidFill>
                  <a:srgbClr val="000000"/>
                </a:solidFill>
                <a:latin typeface="Avenir Next LT Pro"/>
                <a:cs typeface="Arial"/>
              </a:rPr>
              <a:t>Merging EW-SSW-SSO into single element</a:t>
            </a:r>
            <a:r>
              <a:rPr lang="en-US" dirty="0">
                <a:solidFill>
                  <a:srgbClr val="000000"/>
                </a:solidFill>
                <a:latin typeface="Avenir Next LT Pro"/>
                <a:ea typeface="Avenir Next LT Pro"/>
                <a:cs typeface="Avenir Next LT Pro"/>
              </a:rPr>
              <a:t>​ (cont.)</a:t>
            </a:r>
            <a:endParaRPr lang="en-US" sz="3300" dirty="0">
              <a:solidFill>
                <a:srgbClr val="000000"/>
              </a:solidFill>
              <a:latin typeface="Avenir Next LT Pro"/>
              <a:cs typeface="Arial"/>
            </a:endParaRPr>
          </a:p>
        </p:txBody>
      </p:sp>
    </p:spTree>
    <p:extLst>
      <p:ext uri="{BB962C8B-B14F-4D97-AF65-F5344CB8AC3E}">
        <p14:creationId xmlns:p14="http://schemas.microsoft.com/office/powerpoint/2010/main" val="4123447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52355-D5A0-C48E-F4A1-D2747182EFC9}"/>
              </a:ext>
            </a:extLst>
          </p:cNvPr>
          <p:cNvSpPr>
            <a:spLocks noGrp="1"/>
          </p:cNvSpPr>
          <p:nvPr>
            <p:ph type="title"/>
          </p:nvPr>
        </p:nvSpPr>
        <p:spPr/>
        <p:txBody>
          <a:bodyPr/>
          <a:lstStyle/>
          <a:p>
            <a:r>
              <a:rPr lang="en-US">
                <a:latin typeface="Avenir Next LT Pro"/>
                <a:cs typeface="Arial"/>
              </a:rPr>
              <a:t>Discussion Questions</a:t>
            </a:r>
          </a:p>
        </p:txBody>
      </p:sp>
      <p:sp>
        <p:nvSpPr>
          <p:cNvPr id="3" name="Content Placeholder 2">
            <a:extLst>
              <a:ext uri="{FF2B5EF4-FFF2-40B4-BE49-F238E27FC236}">
                <a16:creationId xmlns:a16="http://schemas.microsoft.com/office/drawing/2014/main" id="{DE84F607-683B-792C-AA18-4F50BDF336F3}"/>
              </a:ext>
            </a:extLst>
          </p:cNvPr>
          <p:cNvSpPr>
            <a:spLocks noGrp="1"/>
          </p:cNvSpPr>
          <p:nvPr>
            <p:ph idx="1"/>
          </p:nvPr>
        </p:nvSpPr>
        <p:spPr>
          <a:xfrm>
            <a:off x="958948" y="1943614"/>
            <a:ext cx="11041953" cy="2949525"/>
          </a:xfrm>
        </p:spPr>
        <p:txBody>
          <a:bodyPr vert="horz" wrap="square" lIns="91440" tIns="45720" rIns="91440" bIns="45720" rtlCol="0" anchor="t">
            <a:spAutoFit/>
          </a:bodyPr>
          <a:lstStyle/>
          <a:p>
            <a:r>
              <a:rPr lang="en-US" sz="2400" b="1" dirty="0">
                <a:latin typeface="Avenir Next LT Pro"/>
                <a:cs typeface="Arial"/>
              </a:rPr>
              <a:t>What metrics would instill community trust in a merger program?</a:t>
            </a:r>
            <a:endParaRPr lang="en-US" sz="2400" b="1" dirty="0">
              <a:latin typeface="Avenir Next LT Pro"/>
            </a:endParaRPr>
          </a:p>
          <a:p>
            <a:pPr marL="285750" indent="-285750">
              <a:buChar char="•"/>
            </a:pPr>
            <a:r>
              <a:rPr lang="en-US" sz="2400" dirty="0">
                <a:latin typeface="Avenir Next LT Pro"/>
                <a:cs typeface="Arial"/>
              </a:rPr>
              <a:t>Tracking original funding line data over time</a:t>
            </a:r>
            <a:endParaRPr lang="en-US" sz="2400" dirty="0">
              <a:latin typeface="Avenir Next LT Pro"/>
            </a:endParaRPr>
          </a:p>
          <a:p>
            <a:pPr marL="285750" indent="-285750">
              <a:buChar char="•"/>
            </a:pPr>
            <a:r>
              <a:rPr lang="en-US" sz="2400" dirty="0">
                <a:latin typeface="Avenir Next LT Pro"/>
                <a:cs typeface="Arial"/>
              </a:rPr>
              <a:t>"What programs the proposal would previously have been submitted to?"</a:t>
            </a:r>
            <a:endParaRPr lang="en-US" sz="2400" dirty="0">
              <a:latin typeface="Avenir Next LT Pro"/>
            </a:endParaRPr>
          </a:p>
          <a:p>
            <a:pPr marL="285750" indent="-285750">
              <a:buChar char="•"/>
            </a:pPr>
            <a:r>
              <a:rPr lang="en-US" sz="2400" dirty="0">
                <a:latin typeface="Avenir Next LT Pro"/>
                <a:cs typeface="Arial"/>
              </a:rPr>
              <a:t>Continued assessment of portfolio balance (target? process?)</a:t>
            </a:r>
            <a:endParaRPr lang="en-US" sz="2400" dirty="0">
              <a:latin typeface="Avenir Next LT Pro"/>
            </a:endParaRPr>
          </a:p>
          <a:p>
            <a:endParaRPr lang="en-US" sz="2400" dirty="0">
              <a:latin typeface="Avenir Next LT Pro"/>
            </a:endParaRPr>
          </a:p>
          <a:p>
            <a:r>
              <a:rPr lang="en-US" sz="2400" b="1" dirty="0">
                <a:latin typeface="Avenir Next LT Pro"/>
                <a:cs typeface="Arial"/>
              </a:rPr>
              <a:t>Any other questions related to the upcoming changes?</a:t>
            </a:r>
            <a:endParaRPr lang="en-US" sz="2400" b="1" dirty="0">
              <a:latin typeface="Avenir Next LT Pro"/>
            </a:endParaRPr>
          </a:p>
        </p:txBody>
      </p:sp>
      <p:sp>
        <p:nvSpPr>
          <p:cNvPr id="4" name="Slide Number Placeholder 3">
            <a:extLst>
              <a:ext uri="{FF2B5EF4-FFF2-40B4-BE49-F238E27FC236}">
                <a16:creationId xmlns:a16="http://schemas.microsoft.com/office/drawing/2014/main" id="{AEF78A9A-EFF5-76B2-EFD8-C1E1641579EC}"/>
              </a:ext>
            </a:extLst>
          </p:cNvPr>
          <p:cNvSpPr>
            <a:spLocks noGrp="1"/>
          </p:cNvSpPr>
          <p:nvPr>
            <p:ph type="sldNum" sz="quarter" idx="12"/>
          </p:nvPr>
        </p:nvSpPr>
        <p:spPr/>
        <p:txBody>
          <a:bodyPr/>
          <a:lstStyle/>
          <a:p>
            <a:fld id="{2E8C51FE-49D9-314D-9957-ABBF7DDE8782}" type="slidenum">
              <a:rPr lang="en-US" smtClean="0"/>
              <a:pPr/>
              <a:t>34</a:t>
            </a:fld>
            <a:endParaRPr lang="en-US"/>
          </a:p>
        </p:txBody>
      </p:sp>
    </p:spTree>
    <p:extLst>
      <p:ext uri="{BB962C8B-B14F-4D97-AF65-F5344CB8AC3E}">
        <p14:creationId xmlns:p14="http://schemas.microsoft.com/office/powerpoint/2010/main" val="279050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6DCC4-9CAE-D447-AB54-5F4293705ECE}"/>
              </a:ext>
            </a:extLst>
          </p:cNvPr>
          <p:cNvSpPr>
            <a:spLocks noGrp="1"/>
          </p:cNvSpPr>
          <p:nvPr>
            <p:ph type="title"/>
          </p:nvPr>
        </p:nvSpPr>
        <p:spPr/>
        <p:txBody>
          <a:bodyPr/>
          <a:lstStyle/>
          <a:p>
            <a:r>
              <a:rPr lang="en-US">
                <a:latin typeface="+mn-lt"/>
              </a:rPr>
              <a:t>Backup Slides</a:t>
            </a:r>
          </a:p>
        </p:txBody>
      </p:sp>
      <p:sp>
        <p:nvSpPr>
          <p:cNvPr id="3" name="Slide Number Placeholder 2">
            <a:extLst>
              <a:ext uri="{FF2B5EF4-FFF2-40B4-BE49-F238E27FC236}">
                <a16:creationId xmlns:a16="http://schemas.microsoft.com/office/drawing/2014/main" id="{FF15823C-A085-BA4B-AACC-E38B0A325B13}"/>
              </a:ext>
            </a:extLst>
          </p:cNvPr>
          <p:cNvSpPr>
            <a:spLocks noGrp="1"/>
          </p:cNvSpPr>
          <p:nvPr>
            <p:ph type="sldNum" sz="quarter" idx="12"/>
          </p:nvPr>
        </p:nvSpPr>
        <p:spPr/>
        <p:txBody>
          <a:bodyPr/>
          <a:lstStyle/>
          <a:p>
            <a:fld id="{2E8C51FE-49D9-314D-9957-ABBF7DDE8782}" type="slidenum">
              <a:rPr lang="en-US" smtClean="0"/>
              <a:t>35</a:t>
            </a:fld>
            <a:endParaRPr lang="en-US"/>
          </a:p>
        </p:txBody>
      </p:sp>
    </p:spTree>
    <p:extLst>
      <p:ext uri="{BB962C8B-B14F-4D97-AF65-F5344CB8AC3E}">
        <p14:creationId xmlns:p14="http://schemas.microsoft.com/office/powerpoint/2010/main" val="356254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5" descr="Chart, bar chart&#10;&#10;Description automatically generated">
            <a:extLst>
              <a:ext uri="{FF2B5EF4-FFF2-40B4-BE49-F238E27FC236}">
                <a16:creationId xmlns:a16="http://schemas.microsoft.com/office/drawing/2014/main" id="{4798DF60-EBE7-C7BB-4A2B-FA3F40FD0694}"/>
              </a:ext>
            </a:extLst>
          </p:cNvPr>
          <p:cNvPicPr>
            <a:picLocks noChangeAspect="1"/>
          </p:cNvPicPr>
          <p:nvPr/>
        </p:nvPicPr>
        <p:blipFill>
          <a:blip r:embed="rId3"/>
          <a:stretch>
            <a:fillRect/>
          </a:stretch>
        </p:blipFill>
        <p:spPr>
          <a:xfrm>
            <a:off x="936901" y="1804807"/>
            <a:ext cx="7316860" cy="4599432"/>
          </a:xfrm>
          <a:prstGeom prst="rect">
            <a:avLst/>
          </a:prstGeom>
          <a:ln>
            <a:solidFill>
              <a:schemeClr val="tx1"/>
            </a:solidFill>
          </a:ln>
        </p:spPr>
      </p:pic>
      <p:sp>
        <p:nvSpPr>
          <p:cNvPr id="2" name="Title 1">
            <a:extLst>
              <a:ext uri="{FF2B5EF4-FFF2-40B4-BE49-F238E27FC236}">
                <a16:creationId xmlns:a16="http://schemas.microsoft.com/office/drawing/2014/main" id="{A20EA2AF-A6D8-1E7A-262E-98BC86D67C43}"/>
              </a:ext>
            </a:extLst>
          </p:cNvPr>
          <p:cNvSpPr>
            <a:spLocks noGrp="1"/>
          </p:cNvSpPr>
          <p:nvPr>
            <p:ph type="title"/>
          </p:nvPr>
        </p:nvSpPr>
        <p:spPr>
          <a:xfrm>
            <a:off x="753542" y="632578"/>
            <a:ext cx="6816649" cy="646331"/>
          </a:xfrm>
        </p:spPr>
        <p:txBody>
          <a:bodyPr/>
          <a:lstStyle/>
          <a:p>
            <a:r>
              <a:rPr lang="en-US">
                <a:latin typeface="Avenir Next LT Pro"/>
                <a:cs typeface="Arial"/>
              </a:rPr>
              <a:t>DAPR Updates (SMD)</a:t>
            </a:r>
            <a:endParaRPr lang="en-US">
              <a:latin typeface="Avenir Next LT Pro"/>
            </a:endParaRPr>
          </a:p>
        </p:txBody>
      </p:sp>
      <p:sp>
        <p:nvSpPr>
          <p:cNvPr id="4" name="Slide Number Placeholder 3">
            <a:extLst>
              <a:ext uri="{FF2B5EF4-FFF2-40B4-BE49-F238E27FC236}">
                <a16:creationId xmlns:a16="http://schemas.microsoft.com/office/drawing/2014/main" id="{7D057043-9911-90A8-E417-2B2365C9E5B7}"/>
              </a:ext>
            </a:extLst>
          </p:cNvPr>
          <p:cNvSpPr>
            <a:spLocks noGrp="1"/>
          </p:cNvSpPr>
          <p:nvPr>
            <p:ph type="sldNum" sz="quarter" idx="12"/>
          </p:nvPr>
        </p:nvSpPr>
        <p:spPr/>
        <p:txBody>
          <a:bodyPr/>
          <a:lstStyle/>
          <a:p>
            <a:fld id="{CE6F6367-DFA8-BA43-AF8C-3363A10855FF}" type="slidenum">
              <a:rPr lang="en-US" smtClean="0"/>
              <a:t>36</a:t>
            </a:fld>
            <a:endParaRPr lang="en-US"/>
          </a:p>
        </p:txBody>
      </p:sp>
      <p:sp>
        <p:nvSpPr>
          <p:cNvPr id="6" name="TextBox 5">
            <a:extLst>
              <a:ext uri="{FF2B5EF4-FFF2-40B4-BE49-F238E27FC236}">
                <a16:creationId xmlns:a16="http://schemas.microsoft.com/office/drawing/2014/main" id="{16FFAEAF-5A85-61E9-37BE-B18576209E16}"/>
              </a:ext>
            </a:extLst>
          </p:cNvPr>
          <p:cNvSpPr txBox="1"/>
          <p:nvPr/>
        </p:nvSpPr>
        <p:spPr>
          <a:xfrm>
            <a:off x="8253761" y="1804807"/>
            <a:ext cx="3456878" cy="3970318"/>
          </a:xfrm>
          <a:prstGeom prst="rect">
            <a:avLst/>
          </a:prstGeom>
          <a:noFill/>
        </p:spPr>
        <p:txBody>
          <a:bodyPr wrap="square" rtlCol="0">
            <a:spAutoFit/>
          </a:bodyPr>
          <a:lstStyle/>
          <a:p>
            <a:pPr marL="285750" indent="-285750">
              <a:buClr>
                <a:srgbClr val="FF0000"/>
              </a:buClr>
              <a:buFont typeface="System Font Regular"/>
              <a:buChar char="◆"/>
            </a:pPr>
            <a:r>
              <a:rPr lang="en-US" sz="1800">
                <a:latin typeface="Avenir Next LT Pro"/>
                <a:cs typeface="Arial" panose="020B0604020202020204" pitchFamily="34" charset="0"/>
              </a:rPr>
              <a:t>The data come from the ADAP, ATP, and XRP.</a:t>
            </a:r>
          </a:p>
          <a:p>
            <a:pPr marL="285750" indent="-285750">
              <a:buClr>
                <a:srgbClr val="FF0000"/>
              </a:buClr>
              <a:buFont typeface="System Font Regular"/>
              <a:buChar char="◆"/>
            </a:pPr>
            <a:r>
              <a:rPr lang="en-US">
                <a:latin typeface="Avenir Next LT Pro"/>
              </a:rPr>
              <a:t>Overall selection rates pre- and post-DAPR are basically the same.</a:t>
            </a:r>
          </a:p>
          <a:p>
            <a:pPr marL="285750" indent="-285750">
              <a:buClr>
                <a:srgbClr val="FF0000"/>
              </a:buClr>
              <a:buFont typeface="System Font Regular"/>
              <a:buChar char="◆"/>
            </a:pPr>
            <a:r>
              <a:rPr lang="en-US">
                <a:latin typeface="Avenir Next LT Pro"/>
              </a:rPr>
              <a:t>Most of the differences shown may not be significant but the factor of 2 changes in selection rates for Primarily UG and non-R1 MSIs look to be.</a:t>
            </a:r>
          </a:p>
          <a:p>
            <a:pPr marL="285750" indent="-285750">
              <a:buClr>
                <a:srgbClr val="FF0000"/>
              </a:buClr>
              <a:buFont typeface="System Font Regular"/>
              <a:buChar char="◆"/>
            </a:pPr>
            <a:r>
              <a:rPr lang="en-US">
                <a:latin typeface="Avenir Next LT Pro"/>
              </a:rPr>
              <a:t>These changes are precisely one of the expected benefits of DAPR.</a:t>
            </a:r>
          </a:p>
        </p:txBody>
      </p:sp>
      <p:grpSp>
        <p:nvGrpSpPr>
          <p:cNvPr id="9" name="Group 8">
            <a:extLst>
              <a:ext uri="{FF2B5EF4-FFF2-40B4-BE49-F238E27FC236}">
                <a16:creationId xmlns:a16="http://schemas.microsoft.com/office/drawing/2014/main" id="{52B7FA8E-5190-B3D6-34EC-4A04FEF38A58}"/>
              </a:ext>
            </a:extLst>
          </p:cNvPr>
          <p:cNvGrpSpPr/>
          <p:nvPr/>
        </p:nvGrpSpPr>
        <p:grpSpPr>
          <a:xfrm>
            <a:off x="3875314" y="1490249"/>
            <a:ext cx="2743203" cy="3742620"/>
            <a:chOff x="3875314" y="1490249"/>
            <a:chExt cx="2743203" cy="3742620"/>
          </a:xfrm>
        </p:grpSpPr>
        <p:sp>
          <p:nvSpPr>
            <p:cNvPr id="7" name="Oval 6">
              <a:extLst>
                <a:ext uri="{FF2B5EF4-FFF2-40B4-BE49-F238E27FC236}">
                  <a16:creationId xmlns:a16="http://schemas.microsoft.com/office/drawing/2014/main" id="{0C336195-7C97-C356-6846-C8344AE9A7C0}"/>
                </a:ext>
              </a:extLst>
            </p:cNvPr>
            <p:cNvSpPr/>
            <p:nvPr/>
          </p:nvSpPr>
          <p:spPr>
            <a:xfrm>
              <a:off x="3875314" y="1490249"/>
              <a:ext cx="1698171" cy="288580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16219E3-14E1-6D32-6EA7-08E0002760D1}"/>
                </a:ext>
              </a:extLst>
            </p:cNvPr>
            <p:cNvSpPr/>
            <p:nvPr/>
          </p:nvSpPr>
          <p:spPr>
            <a:xfrm>
              <a:off x="5334000" y="3907306"/>
              <a:ext cx="1284517" cy="132556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9505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1A874-797D-FC82-C9CD-D1AC7B29B563}"/>
              </a:ext>
            </a:extLst>
          </p:cNvPr>
          <p:cNvSpPr>
            <a:spLocks noGrp="1"/>
          </p:cNvSpPr>
          <p:nvPr>
            <p:ph type="title"/>
          </p:nvPr>
        </p:nvSpPr>
        <p:spPr>
          <a:xfrm>
            <a:off x="871694" y="125302"/>
            <a:ext cx="10445841" cy="1200329"/>
          </a:xfrm>
        </p:spPr>
        <p:txBody>
          <a:bodyPr/>
          <a:lstStyle/>
          <a:p>
            <a:pPr algn="ctr"/>
            <a:r>
              <a:rPr lang="en-US">
                <a:latin typeface="Avenir Next LT Pro"/>
              </a:rPr>
              <a:t>Career stage of proposers (decade past terminal degree) – all NoDD programs</a:t>
            </a:r>
          </a:p>
        </p:txBody>
      </p:sp>
      <p:graphicFrame>
        <p:nvGraphicFramePr>
          <p:cNvPr id="7" name="Chart 6">
            <a:extLst>
              <a:ext uri="{FF2B5EF4-FFF2-40B4-BE49-F238E27FC236}">
                <a16:creationId xmlns:a16="http://schemas.microsoft.com/office/drawing/2014/main" id="{87E12A14-D5FD-4DDB-931B-0DE7195AC11B}"/>
              </a:ext>
            </a:extLst>
          </p:cNvPr>
          <p:cNvGraphicFramePr>
            <a:graphicFrameLocks/>
          </p:cNvGraphicFramePr>
          <p:nvPr/>
        </p:nvGraphicFramePr>
        <p:xfrm>
          <a:off x="805065" y="1074603"/>
          <a:ext cx="10712505" cy="543601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EDDC4263-DC45-1C0C-CD9B-492E826D635A}"/>
              </a:ext>
            </a:extLst>
          </p:cNvPr>
          <p:cNvSpPr txBox="1"/>
          <p:nvPr/>
        </p:nvSpPr>
        <p:spPr>
          <a:xfrm>
            <a:off x="803246" y="1277985"/>
            <a:ext cx="6666953" cy="369332"/>
          </a:xfrm>
          <a:prstGeom prst="rect">
            <a:avLst/>
          </a:prstGeom>
          <a:noFill/>
        </p:spPr>
        <p:txBody>
          <a:bodyPr wrap="none" lIns="91440" tIns="45720" rIns="91440" bIns="45720" rtlCol="0" anchor="t">
            <a:spAutoFit/>
          </a:bodyPr>
          <a:lstStyle/>
          <a:p>
            <a:r>
              <a:rPr lang="en-US">
                <a:latin typeface="Avenir Next LT Pro"/>
              </a:rPr>
              <a:t>Raw number of proposals. ROSES 2023 data as of 1 Nov 2023</a:t>
            </a:r>
          </a:p>
        </p:txBody>
      </p:sp>
      <p:sp>
        <p:nvSpPr>
          <p:cNvPr id="9" name="TextBox 8">
            <a:extLst>
              <a:ext uri="{FF2B5EF4-FFF2-40B4-BE49-F238E27FC236}">
                <a16:creationId xmlns:a16="http://schemas.microsoft.com/office/drawing/2014/main" id="{955149E5-CA86-4C73-6C03-30893C6B24C1}"/>
              </a:ext>
            </a:extLst>
          </p:cNvPr>
          <p:cNvSpPr txBox="1"/>
          <p:nvPr/>
        </p:nvSpPr>
        <p:spPr>
          <a:xfrm>
            <a:off x="2815733" y="6377963"/>
            <a:ext cx="6562053" cy="369332"/>
          </a:xfrm>
          <a:prstGeom prst="rect">
            <a:avLst/>
          </a:prstGeom>
          <a:noFill/>
        </p:spPr>
        <p:txBody>
          <a:bodyPr wrap="none" rtlCol="0">
            <a:spAutoFit/>
          </a:bodyPr>
          <a:lstStyle/>
          <a:p>
            <a:r>
              <a:rPr lang="en-US">
                <a:latin typeface="Avenir Next LT Pro"/>
              </a:rPr>
              <a:t>(e.g., D3= third decade, or 21-30 years past terminal degree)</a:t>
            </a:r>
          </a:p>
        </p:txBody>
      </p:sp>
      <p:sp>
        <p:nvSpPr>
          <p:cNvPr id="4" name="Slide Number Placeholder 3">
            <a:extLst>
              <a:ext uri="{FF2B5EF4-FFF2-40B4-BE49-F238E27FC236}">
                <a16:creationId xmlns:a16="http://schemas.microsoft.com/office/drawing/2014/main" id="{DA08A6FE-6259-A86B-AE97-446C604F08E1}"/>
              </a:ext>
            </a:extLst>
          </p:cNvPr>
          <p:cNvSpPr>
            <a:spLocks noGrp="1"/>
          </p:cNvSpPr>
          <p:nvPr>
            <p:ph type="sldNum" sz="quarter" idx="12"/>
          </p:nvPr>
        </p:nvSpPr>
        <p:spPr>
          <a:xfrm>
            <a:off x="9355319" y="6422339"/>
            <a:ext cx="2743200" cy="365125"/>
          </a:xfrm>
        </p:spPr>
        <p:txBody>
          <a:bodyPr/>
          <a:lstStyle/>
          <a:p>
            <a:fld id="{2E8C51FE-49D9-314D-9957-ABBF7DDE8782}" type="slidenum">
              <a:rPr lang="en-US" smtClean="0"/>
              <a:pPr/>
              <a:t>37</a:t>
            </a:fld>
            <a:endParaRPr lang="en-US"/>
          </a:p>
        </p:txBody>
      </p:sp>
    </p:spTree>
    <p:extLst>
      <p:ext uri="{BB962C8B-B14F-4D97-AF65-F5344CB8AC3E}">
        <p14:creationId xmlns:p14="http://schemas.microsoft.com/office/powerpoint/2010/main" val="3560716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1A874-797D-FC82-C9CD-D1AC7B29B563}"/>
              </a:ext>
            </a:extLst>
          </p:cNvPr>
          <p:cNvSpPr>
            <a:spLocks noGrp="1"/>
          </p:cNvSpPr>
          <p:nvPr>
            <p:ph type="title"/>
          </p:nvPr>
        </p:nvSpPr>
        <p:spPr>
          <a:xfrm>
            <a:off x="2692789" y="126059"/>
            <a:ext cx="6816649" cy="1200329"/>
          </a:xfrm>
        </p:spPr>
        <p:txBody>
          <a:bodyPr/>
          <a:lstStyle/>
          <a:p>
            <a:pPr algn="ctr"/>
            <a:r>
              <a:rPr lang="en-US">
                <a:latin typeface="Avenir Next LT Pro"/>
              </a:rPr>
              <a:t>Institution type of proposers – all NoDD programs</a:t>
            </a:r>
          </a:p>
        </p:txBody>
      </p:sp>
      <p:sp>
        <p:nvSpPr>
          <p:cNvPr id="5" name="TextBox 4">
            <a:extLst>
              <a:ext uri="{FF2B5EF4-FFF2-40B4-BE49-F238E27FC236}">
                <a16:creationId xmlns:a16="http://schemas.microsoft.com/office/drawing/2014/main" id="{3498B5FC-BC68-A681-4126-DC893E22CCF1}"/>
              </a:ext>
            </a:extLst>
          </p:cNvPr>
          <p:cNvSpPr txBox="1"/>
          <p:nvPr/>
        </p:nvSpPr>
        <p:spPr>
          <a:xfrm>
            <a:off x="858849" y="1263134"/>
            <a:ext cx="6666953" cy="369332"/>
          </a:xfrm>
          <a:prstGeom prst="rect">
            <a:avLst/>
          </a:prstGeom>
          <a:noFill/>
        </p:spPr>
        <p:txBody>
          <a:bodyPr wrap="none" lIns="91440" tIns="45720" rIns="91440" bIns="45720" rtlCol="0" anchor="t">
            <a:spAutoFit/>
          </a:bodyPr>
          <a:lstStyle/>
          <a:p>
            <a:r>
              <a:rPr lang="en-US">
                <a:latin typeface="Avenir Next LT Pro"/>
                <a:ea typeface="+mn-lt"/>
                <a:cs typeface="+mn-lt"/>
              </a:rPr>
              <a:t>Raw number of proposals. </a:t>
            </a:r>
            <a:r>
              <a:rPr lang="en-US">
                <a:latin typeface="Avenir Next LT Pro"/>
              </a:rPr>
              <a:t>ROSES 2023 data as of 1 Nov 2023</a:t>
            </a:r>
          </a:p>
        </p:txBody>
      </p:sp>
      <p:sp>
        <p:nvSpPr>
          <p:cNvPr id="6" name="Slide Number Placeholder 3">
            <a:extLst>
              <a:ext uri="{FF2B5EF4-FFF2-40B4-BE49-F238E27FC236}">
                <a16:creationId xmlns:a16="http://schemas.microsoft.com/office/drawing/2014/main" id="{6AFA26E3-491A-92BE-0C7A-428AEC3179DB}"/>
              </a:ext>
            </a:extLst>
          </p:cNvPr>
          <p:cNvSpPr>
            <a:spLocks noGrp="1"/>
          </p:cNvSpPr>
          <p:nvPr>
            <p:ph type="sldNum" sz="quarter" idx="12"/>
          </p:nvPr>
        </p:nvSpPr>
        <p:spPr>
          <a:xfrm>
            <a:off x="9355319" y="6422339"/>
            <a:ext cx="2743200" cy="365125"/>
          </a:xfrm>
        </p:spPr>
        <p:txBody>
          <a:bodyPr/>
          <a:lstStyle/>
          <a:p>
            <a:fld id="{2E8C51FE-49D9-314D-9957-ABBF7DDE8782}" type="slidenum">
              <a:rPr lang="en-US" smtClean="0"/>
              <a:pPr/>
              <a:t>38</a:t>
            </a:fld>
            <a:endParaRPr lang="en-US"/>
          </a:p>
        </p:txBody>
      </p:sp>
      <p:graphicFrame>
        <p:nvGraphicFramePr>
          <p:cNvPr id="3" name="Chart 2">
            <a:extLst>
              <a:ext uri="{FF2B5EF4-FFF2-40B4-BE49-F238E27FC236}">
                <a16:creationId xmlns:a16="http://schemas.microsoft.com/office/drawing/2014/main" id="{565E3A2F-C17A-7C0F-806B-26D7304F6A79}"/>
              </a:ext>
            </a:extLst>
          </p:cNvPr>
          <p:cNvGraphicFramePr>
            <a:graphicFrameLocks/>
          </p:cNvGraphicFramePr>
          <p:nvPr/>
        </p:nvGraphicFramePr>
        <p:xfrm>
          <a:off x="1213184" y="1492099"/>
          <a:ext cx="9765555" cy="52372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2649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CF0C-8F6A-F985-3E02-69765E24DCB9}"/>
              </a:ext>
            </a:extLst>
          </p:cNvPr>
          <p:cNvSpPr>
            <a:spLocks noGrp="1"/>
          </p:cNvSpPr>
          <p:nvPr>
            <p:ph type="title"/>
          </p:nvPr>
        </p:nvSpPr>
        <p:spPr>
          <a:xfrm>
            <a:off x="899962" y="783302"/>
            <a:ext cx="10393680" cy="646331"/>
          </a:xfrm>
        </p:spPr>
        <p:txBody>
          <a:bodyPr/>
          <a:lstStyle/>
          <a:p>
            <a:r>
              <a:rPr lang="en-US">
                <a:latin typeface="Avenir Next LT Pro"/>
                <a:cs typeface="Arial"/>
              </a:rPr>
              <a:t>Welcome to new PSD R &amp; A team members</a:t>
            </a:r>
            <a:endParaRPr lang="en-US">
              <a:latin typeface="Avenir Next LT Pro"/>
            </a:endParaRPr>
          </a:p>
        </p:txBody>
      </p:sp>
      <p:sp>
        <p:nvSpPr>
          <p:cNvPr id="4" name="Slide Number Placeholder 3">
            <a:extLst>
              <a:ext uri="{FF2B5EF4-FFF2-40B4-BE49-F238E27FC236}">
                <a16:creationId xmlns:a16="http://schemas.microsoft.com/office/drawing/2014/main" id="{78AC8128-1D5C-95E2-A613-DFD78C94D735}"/>
              </a:ext>
            </a:extLst>
          </p:cNvPr>
          <p:cNvSpPr>
            <a:spLocks noGrp="1"/>
          </p:cNvSpPr>
          <p:nvPr>
            <p:ph type="sldNum" sz="quarter" idx="12"/>
          </p:nvPr>
        </p:nvSpPr>
        <p:spPr/>
        <p:txBody>
          <a:bodyPr/>
          <a:lstStyle/>
          <a:p>
            <a:fld id="{2E8C51FE-49D9-314D-9957-ABBF7DDE8782}" type="slidenum">
              <a:rPr lang="en-US" smtClean="0"/>
              <a:pPr/>
              <a:t>4</a:t>
            </a:fld>
            <a:endParaRPr lang="en-US"/>
          </a:p>
        </p:txBody>
      </p:sp>
      <p:sp>
        <p:nvSpPr>
          <p:cNvPr id="5" name="TextBox 4">
            <a:extLst>
              <a:ext uri="{FF2B5EF4-FFF2-40B4-BE49-F238E27FC236}">
                <a16:creationId xmlns:a16="http://schemas.microsoft.com/office/drawing/2014/main" id="{82894DC2-07B4-F92E-D0E9-F242D37483C8}"/>
              </a:ext>
            </a:extLst>
          </p:cNvPr>
          <p:cNvSpPr txBox="1"/>
          <p:nvPr/>
        </p:nvSpPr>
        <p:spPr>
          <a:xfrm>
            <a:off x="1163052" y="4822658"/>
            <a:ext cx="4010526" cy="64633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b="1">
                <a:latin typeface="Avenir Next LT Pro"/>
                <a:ea typeface="Calibri"/>
                <a:cs typeface="Calibri"/>
              </a:rPr>
              <a:t>Majd </a:t>
            </a:r>
            <a:r>
              <a:rPr lang="en-US" b="1" err="1">
                <a:latin typeface="Avenir Next LT Pro"/>
                <a:ea typeface="Calibri"/>
                <a:cs typeface="Calibri"/>
              </a:rPr>
              <a:t>Mayyasi</a:t>
            </a:r>
            <a:r>
              <a:rPr lang="en-US" b="1">
                <a:latin typeface="Avenir Next LT Pro"/>
                <a:ea typeface="Calibri"/>
                <a:cs typeface="Calibri"/>
              </a:rPr>
              <a:t>, IPA</a:t>
            </a:r>
            <a:endParaRPr lang="en-US">
              <a:latin typeface="Avenir Next LT Pro"/>
            </a:endParaRPr>
          </a:p>
          <a:p>
            <a:pPr algn="ctr"/>
            <a:r>
              <a:rPr lang="en-US">
                <a:latin typeface="Avenir Next LT Pro"/>
                <a:ea typeface="Calibri"/>
                <a:cs typeface="Calibri"/>
              </a:rPr>
              <a:t>Boston University</a:t>
            </a:r>
            <a:endParaRPr lang="en-US" b="1">
              <a:latin typeface="Avenir Next LT Pro"/>
              <a:ea typeface="Calibri"/>
              <a:cs typeface="Calibri"/>
            </a:endParaRPr>
          </a:p>
        </p:txBody>
      </p:sp>
      <p:sp>
        <p:nvSpPr>
          <p:cNvPr id="6" name="TextBox 5">
            <a:extLst>
              <a:ext uri="{FF2B5EF4-FFF2-40B4-BE49-F238E27FC236}">
                <a16:creationId xmlns:a16="http://schemas.microsoft.com/office/drawing/2014/main" id="{C6E495CB-0010-26F3-F354-7245496D75CA}"/>
              </a:ext>
            </a:extLst>
          </p:cNvPr>
          <p:cNvSpPr txBox="1"/>
          <p:nvPr/>
        </p:nvSpPr>
        <p:spPr>
          <a:xfrm>
            <a:off x="6055894" y="4822658"/>
            <a:ext cx="4000500" cy="64633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b="1">
                <a:latin typeface="Avenir Next LT Pro"/>
                <a:ea typeface="Calibri"/>
                <a:cs typeface="Calibri"/>
              </a:rPr>
              <a:t>Julie Ziffer, IPA</a:t>
            </a:r>
          </a:p>
          <a:p>
            <a:pPr algn="ctr"/>
            <a:r>
              <a:rPr lang="en-US">
                <a:latin typeface="Avenir Next LT Pro"/>
                <a:ea typeface="Calibri"/>
                <a:cs typeface="Calibri"/>
              </a:rPr>
              <a:t>University of Southern Maine</a:t>
            </a:r>
            <a:endParaRPr lang="en-US" b="1">
              <a:latin typeface="Avenir Next LT Pro"/>
              <a:ea typeface="Calibri"/>
              <a:cs typeface="Calibri"/>
            </a:endParaRPr>
          </a:p>
        </p:txBody>
      </p:sp>
      <p:pic>
        <p:nvPicPr>
          <p:cNvPr id="9" name="Picture 8">
            <a:extLst>
              <a:ext uri="{FF2B5EF4-FFF2-40B4-BE49-F238E27FC236}">
                <a16:creationId xmlns:a16="http://schemas.microsoft.com/office/drawing/2014/main" id="{6017B6BD-B2E0-2595-D6CE-4FFA23A67DBF}"/>
              </a:ext>
            </a:extLst>
          </p:cNvPr>
          <p:cNvPicPr>
            <a:picLocks noChangeAspect="1"/>
          </p:cNvPicPr>
          <p:nvPr/>
        </p:nvPicPr>
        <p:blipFill rotWithShape="1">
          <a:blip r:embed="rId2"/>
          <a:srcRect b="19091"/>
          <a:stretch/>
        </p:blipFill>
        <p:spPr>
          <a:xfrm>
            <a:off x="1706479" y="1768556"/>
            <a:ext cx="2923116" cy="2827687"/>
          </a:xfrm>
          <a:prstGeom prst="ellipse">
            <a:avLst/>
          </a:prstGeom>
        </p:spPr>
      </p:pic>
      <p:pic>
        <p:nvPicPr>
          <p:cNvPr id="10" name="Picture 9">
            <a:extLst>
              <a:ext uri="{FF2B5EF4-FFF2-40B4-BE49-F238E27FC236}">
                <a16:creationId xmlns:a16="http://schemas.microsoft.com/office/drawing/2014/main" id="{AC6126D8-CA64-D527-EE97-92D533D306C7}"/>
              </a:ext>
            </a:extLst>
          </p:cNvPr>
          <p:cNvPicPr>
            <a:picLocks noChangeAspect="1"/>
          </p:cNvPicPr>
          <p:nvPr/>
        </p:nvPicPr>
        <p:blipFill rotWithShape="1">
          <a:blip r:embed="rId3"/>
          <a:srcRect l="5921" t="5066" r="3289" b="7105"/>
          <a:stretch/>
        </p:blipFill>
        <p:spPr>
          <a:xfrm>
            <a:off x="6594866" y="1768556"/>
            <a:ext cx="2922926" cy="2827610"/>
          </a:xfrm>
          <a:prstGeom prst="ellipse">
            <a:avLst/>
          </a:prstGeom>
        </p:spPr>
      </p:pic>
    </p:spTree>
    <p:extLst>
      <p:ext uri="{BB962C8B-B14F-4D97-AF65-F5344CB8AC3E}">
        <p14:creationId xmlns:p14="http://schemas.microsoft.com/office/powerpoint/2010/main" val="393751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3AB2-24FB-8E4E-5FC1-3E1B2B2BBF2C}"/>
              </a:ext>
            </a:extLst>
          </p:cNvPr>
          <p:cNvSpPr>
            <a:spLocks noGrp="1"/>
          </p:cNvSpPr>
          <p:nvPr>
            <p:ph type="title"/>
          </p:nvPr>
        </p:nvSpPr>
        <p:spPr/>
        <p:txBody>
          <a:bodyPr/>
          <a:lstStyle/>
          <a:p>
            <a:r>
              <a:rPr lang="en-US">
                <a:latin typeface="Avenir Next LT Pro"/>
                <a:cs typeface="Arial"/>
              </a:rPr>
              <a:t>R &amp; A by the Numbers</a:t>
            </a:r>
            <a:endParaRPr lang="en-US">
              <a:latin typeface="Avenir Next LT Pro"/>
            </a:endParaRPr>
          </a:p>
        </p:txBody>
      </p:sp>
      <p:sp>
        <p:nvSpPr>
          <p:cNvPr id="3" name="Slide Number Placeholder 2">
            <a:extLst>
              <a:ext uri="{FF2B5EF4-FFF2-40B4-BE49-F238E27FC236}">
                <a16:creationId xmlns:a16="http://schemas.microsoft.com/office/drawing/2014/main" id="{B070FDA0-B26B-B49E-D876-AA262328790C}"/>
              </a:ext>
            </a:extLst>
          </p:cNvPr>
          <p:cNvSpPr>
            <a:spLocks noGrp="1"/>
          </p:cNvSpPr>
          <p:nvPr>
            <p:ph type="sldNum" sz="quarter" idx="12"/>
          </p:nvPr>
        </p:nvSpPr>
        <p:spPr/>
        <p:txBody>
          <a:bodyPr/>
          <a:lstStyle/>
          <a:p>
            <a:fld id="{2E8C51FE-49D9-314D-9957-ABBF7DDE8782}" type="slidenum">
              <a:rPr lang="en-US" smtClean="0"/>
              <a:pPr/>
              <a:t>5</a:t>
            </a:fld>
            <a:endParaRPr lang="en-US"/>
          </a:p>
        </p:txBody>
      </p:sp>
    </p:spTree>
    <p:extLst>
      <p:ext uri="{BB962C8B-B14F-4D97-AF65-F5344CB8AC3E}">
        <p14:creationId xmlns:p14="http://schemas.microsoft.com/office/powerpoint/2010/main" val="76028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A2E6C8-1BAE-B94B-AC5D-40185132743A}"/>
              </a:ext>
            </a:extLst>
          </p:cNvPr>
          <p:cNvSpPr>
            <a:spLocks noGrp="1"/>
          </p:cNvSpPr>
          <p:nvPr>
            <p:ph type="sldNum" sz="quarter" idx="12"/>
          </p:nvPr>
        </p:nvSpPr>
        <p:spPr/>
        <p:txBody>
          <a:bodyPr/>
          <a:lstStyle/>
          <a:p>
            <a:fld id="{2E8C51FE-49D9-314D-9957-ABBF7DDE8782}" type="slidenum">
              <a:rPr lang="en-US" smtClean="0"/>
              <a:t>6</a:t>
            </a:fld>
            <a:endParaRPr lang="en-US"/>
          </a:p>
        </p:txBody>
      </p:sp>
      <p:sp>
        <p:nvSpPr>
          <p:cNvPr id="2" name="TextBox 1">
            <a:extLst>
              <a:ext uri="{FF2B5EF4-FFF2-40B4-BE49-F238E27FC236}">
                <a16:creationId xmlns:a16="http://schemas.microsoft.com/office/drawing/2014/main" id="{7E4FF80B-40E6-4AA0-A912-903FE0A29C5B}"/>
              </a:ext>
            </a:extLst>
          </p:cNvPr>
          <p:cNvSpPr txBox="1"/>
          <p:nvPr/>
        </p:nvSpPr>
        <p:spPr>
          <a:xfrm>
            <a:off x="8762320" y="54504"/>
            <a:ext cx="3427784" cy="307777"/>
          </a:xfrm>
          <a:prstGeom prst="rect">
            <a:avLst/>
          </a:prstGeom>
          <a:noFill/>
        </p:spPr>
        <p:txBody>
          <a:bodyPr wrap="square" lIns="91440" tIns="45720" rIns="91440" bIns="45720" rtlCol="0" anchor="t">
            <a:spAutoFit/>
          </a:bodyPr>
          <a:lstStyle/>
          <a:p>
            <a:r>
              <a:rPr lang="en-US" sz="1400">
                <a:solidFill>
                  <a:srgbClr val="FF0000"/>
                </a:solidFill>
                <a:latin typeface="Avenir Next LT Pro"/>
              </a:rPr>
              <a:t>Highlighted in Yellow = Cross-Divisional</a:t>
            </a:r>
            <a:endParaRPr lang="en-US" sz="1400">
              <a:latin typeface="Avenir Next LT Pro"/>
            </a:endParaRPr>
          </a:p>
        </p:txBody>
      </p:sp>
      <p:graphicFrame>
        <p:nvGraphicFramePr>
          <p:cNvPr id="5" name="Content Placeholder 3">
            <a:extLst>
              <a:ext uri="{FF2B5EF4-FFF2-40B4-BE49-F238E27FC236}">
                <a16:creationId xmlns:a16="http://schemas.microsoft.com/office/drawing/2014/main" id="{04EBEB53-A8E0-944E-7704-76FD97E81858}"/>
              </a:ext>
            </a:extLst>
          </p:cNvPr>
          <p:cNvGraphicFramePr>
            <a:graphicFrameLocks/>
          </p:cNvGraphicFramePr>
          <p:nvPr>
            <p:extLst>
              <p:ext uri="{D42A27DB-BD31-4B8C-83A1-F6EECF244321}">
                <p14:modId xmlns:p14="http://schemas.microsoft.com/office/powerpoint/2010/main" val="3552304243"/>
              </p:ext>
            </p:extLst>
          </p:nvPr>
        </p:nvGraphicFramePr>
        <p:xfrm>
          <a:off x="243340" y="866329"/>
          <a:ext cx="11702381" cy="5887974"/>
        </p:xfrm>
        <a:graphic>
          <a:graphicData uri="http://schemas.openxmlformats.org/drawingml/2006/table">
            <a:tbl>
              <a:tblPr firstRow="1" bandRow="1">
                <a:tableStyleId>{93296810-A885-4BE3-A3E7-6D5BEEA58F35}</a:tableStyleId>
              </a:tblPr>
              <a:tblGrid>
                <a:gridCol w="5261919">
                  <a:extLst>
                    <a:ext uri="{9D8B030D-6E8A-4147-A177-3AD203B41FA5}">
                      <a16:colId xmlns:a16="http://schemas.microsoft.com/office/drawing/2014/main" val="20000"/>
                    </a:ext>
                  </a:extLst>
                </a:gridCol>
                <a:gridCol w="1583448">
                  <a:extLst>
                    <a:ext uri="{9D8B030D-6E8A-4147-A177-3AD203B41FA5}">
                      <a16:colId xmlns:a16="http://schemas.microsoft.com/office/drawing/2014/main" val="20001"/>
                    </a:ext>
                  </a:extLst>
                </a:gridCol>
                <a:gridCol w="1029729">
                  <a:extLst>
                    <a:ext uri="{9D8B030D-6E8A-4147-A177-3AD203B41FA5}">
                      <a16:colId xmlns:a16="http://schemas.microsoft.com/office/drawing/2014/main" val="20002"/>
                    </a:ext>
                  </a:extLst>
                </a:gridCol>
                <a:gridCol w="731920">
                  <a:extLst>
                    <a:ext uri="{9D8B030D-6E8A-4147-A177-3AD203B41FA5}">
                      <a16:colId xmlns:a16="http://schemas.microsoft.com/office/drawing/2014/main" val="3885384997"/>
                    </a:ext>
                  </a:extLst>
                </a:gridCol>
                <a:gridCol w="1233235">
                  <a:extLst>
                    <a:ext uri="{9D8B030D-6E8A-4147-A177-3AD203B41FA5}">
                      <a16:colId xmlns:a16="http://schemas.microsoft.com/office/drawing/2014/main" val="393311933"/>
                    </a:ext>
                  </a:extLst>
                </a:gridCol>
                <a:gridCol w="942473">
                  <a:extLst>
                    <a:ext uri="{9D8B030D-6E8A-4147-A177-3AD203B41FA5}">
                      <a16:colId xmlns:a16="http://schemas.microsoft.com/office/drawing/2014/main" val="483208500"/>
                    </a:ext>
                  </a:extLst>
                </a:gridCol>
                <a:gridCol w="919657">
                  <a:extLst>
                    <a:ext uri="{9D8B030D-6E8A-4147-A177-3AD203B41FA5}">
                      <a16:colId xmlns:a16="http://schemas.microsoft.com/office/drawing/2014/main" val="1771303704"/>
                    </a:ext>
                  </a:extLst>
                </a:gridCol>
              </a:tblGrid>
              <a:tr h="350921">
                <a:tc>
                  <a:txBody>
                    <a:bodyPr/>
                    <a:lstStyle/>
                    <a:p>
                      <a:pPr algn="ctr"/>
                      <a:r>
                        <a:rPr lang="en-US" sz="1200" b="0">
                          <a:solidFill>
                            <a:schemeClr val="tx1"/>
                          </a:solidFill>
                          <a:latin typeface="Avenir Next LT Pro"/>
                        </a:rPr>
                        <a:t>PROGRAM</a:t>
                      </a:r>
                    </a:p>
                  </a:txBody>
                  <a:tcPr marL="51435" marR="51435" marT="25718" marB="25718" anchor="ctr">
                    <a:solidFill>
                      <a:srgbClr val="CDC0E7">
                        <a:alpha val="50000"/>
                      </a:srgbClr>
                    </a:solidFill>
                  </a:tcPr>
                </a:tc>
                <a:tc>
                  <a:txBody>
                    <a:bodyPr/>
                    <a:lstStyle/>
                    <a:p>
                      <a:pPr algn="ctr"/>
                      <a:r>
                        <a:rPr lang="en-US" sz="1200" b="0">
                          <a:solidFill>
                            <a:schemeClr val="tx1"/>
                          </a:solidFill>
                          <a:latin typeface="Avenir Next LT Pro"/>
                        </a:rPr>
                        <a:t>Step-1 Due Date</a:t>
                      </a:r>
                    </a:p>
                  </a:txBody>
                  <a:tcPr marL="51435" marR="51435" marT="25718" marB="25718" anchor="ctr">
                    <a:solidFill>
                      <a:srgbClr val="CDC0E7">
                        <a:alpha val="50000"/>
                      </a:srgbClr>
                    </a:solidFill>
                  </a:tcPr>
                </a:tc>
                <a:tc>
                  <a:txBody>
                    <a:bodyPr/>
                    <a:lstStyle/>
                    <a:p>
                      <a:pPr algn="ctr"/>
                      <a:r>
                        <a:rPr lang="en-US" sz="1200" b="0">
                          <a:solidFill>
                            <a:schemeClr val="tx1"/>
                          </a:solidFill>
                          <a:latin typeface="Avenir Next LT Pro"/>
                        </a:rPr>
                        <a:t>Step-2 Due Date</a:t>
                      </a:r>
                    </a:p>
                  </a:txBody>
                  <a:tcPr marL="51435" marR="51435" marT="25718" marB="25718" anchor="ctr">
                    <a:solidFill>
                      <a:srgbClr val="CDC0E7">
                        <a:alpha val="50000"/>
                      </a:srgbClr>
                    </a:solidFill>
                  </a:tcPr>
                </a:tc>
                <a:tc>
                  <a:txBody>
                    <a:bodyPr/>
                    <a:lstStyle/>
                    <a:p>
                      <a:pPr algn="ctr"/>
                      <a:r>
                        <a:rPr lang="en-US" sz="1200" b="0">
                          <a:solidFill>
                            <a:schemeClr val="tx1"/>
                          </a:solidFill>
                          <a:latin typeface="Avenir Next LT Pro"/>
                        </a:rPr>
                        <a:t>Panels Held</a:t>
                      </a:r>
                    </a:p>
                  </a:txBody>
                  <a:tcPr marL="51435" marR="51435" marT="25718" marB="25718" anchor="ctr">
                    <a:solidFill>
                      <a:srgbClr val="CDC0E7">
                        <a:alpha val="50000"/>
                      </a:srgbClr>
                    </a:solidFill>
                  </a:tcPr>
                </a:tc>
                <a:tc>
                  <a:txBody>
                    <a:bodyPr/>
                    <a:lstStyle/>
                    <a:p>
                      <a:pPr algn="ctr"/>
                      <a:r>
                        <a:rPr lang="en-US" sz="1200" b="0">
                          <a:solidFill>
                            <a:schemeClr val="tx1"/>
                          </a:solidFill>
                          <a:latin typeface="Avenir Next LT Pro"/>
                        </a:rPr>
                        <a:t>Selections/</a:t>
                      </a:r>
                    </a:p>
                    <a:p>
                      <a:pPr algn="ctr"/>
                      <a:r>
                        <a:rPr lang="en-US" sz="1200" b="0">
                          <a:solidFill>
                            <a:schemeClr val="tx1"/>
                          </a:solidFill>
                          <a:latin typeface="Avenir Next LT Pro"/>
                        </a:rPr>
                        <a:t>Proposals</a:t>
                      </a:r>
                    </a:p>
                  </a:txBody>
                  <a:tcPr marL="51435" marR="51435" marT="25718" marB="25718" anchor="ctr">
                    <a:solidFill>
                      <a:srgbClr val="CDC0E7">
                        <a:alpha val="50000"/>
                      </a:srgbClr>
                    </a:solidFill>
                  </a:tcPr>
                </a:tc>
                <a:tc>
                  <a:txBody>
                    <a:bodyPr/>
                    <a:lstStyle/>
                    <a:p>
                      <a:pPr algn="ctr"/>
                      <a:r>
                        <a:rPr lang="en-US" sz="1200" b="0">
                          <a:solidFill>
                            <a:schemeClr val="tx1"/>
                          </a:solidFill>
                          <a:latin typeface="Avenir Next LT Pro"/>
                        </a:rPr>
                        <a:t>Selection Dates</a:t>
                      </a:r>
                    </a:p>
                  </a:txBody>
                  <a:tcPr marL="51435" marR="51435" marT="25718" marB="25718" anchor="ctr">
                    <a:solidFill>
                      <a:srgbClr val="CDC0E7">
                        <a:alpha val="50000"/>
                      </a:srgbClr>
                    </a:solidFill>
                  </a:tcPr>
                </a:tc>
                <a:tc>
                  <a:txBody>
                    <a:bodyPr/>
                    <a:lstStyle/>
                    <a:p>
                      <a:pPr algn="ctr"/>
                      <a:r>
                        <a:rPr lang="en-US" sz="1200" b="0">
                          <a:solidFill>
                            <a:schemeClr val="tx1"/>
                          </a:solidFill>
                          <a:latin typeface="Avenir Next LT Pro"/>
                        </a:rPr>
                        <a:t>Days from Step-2 to Select</a:t>
                      </a:r>
                    </a:p>
                  </a:txBody>
                  <a:tcPr marL="51435" marR="51435" marT="25718" marB="25718" anchor="ctr">
                    <a:solidFill>
                      <a:srgbClr val="CDC0E7">
                        <a:alpha val="50000"/>
                      </a:srgbClr>
                    </a:solidFill>
                  </a:tcPr>
                </a:tc>
                <a:extLst>
                  <a:ext uri="{0D108BD9-81ED-4DB2-BD59-A6C34878D82A}">
                    <a16:rowId xmlns:a16="http://schemas.microsoft.com/office/drawing/2014/main" val="10000"/>
                  </a:ext>
                </a:extLst>
              </a:tr>
              <a:tr h="230605">
                <a:tc>
                  <a:txBody>
                    <a:bodyPr/>
                    <a:lstStyle/>
                    <a:p>
                      <a:pPr algn="l" rtl="0" fontAlgn="b">
                        <a:lnSpc>
                          <a:spcPct val="100000"/>
                        </a:lnSpc>
                      </a:pPr>
                      <a:r>
                        <a:rPr lang="en-US" sz="1200" b="0">
                          <a:solidFill>
                            <a:schemeClr val="tx1"/>
                          </a:solidFill>
                          <a:effectLst/>
                          <a:latin typeface="Avenir Next LT Pro"/>
                        </a:rPr>
                        <a:t>Exoplanets Research Program</a:t>
                      </a:r>
                    </a:p>
                  </a:txBody>
                  <a:tcPr marL="22860" marR="22860" marT="15240" marB="15240" anchor="ctr">
                    <a:solidFill>
                      <a:schemeClr val="accent4">
                        <a:lumMod val="20000"/>
                        <a:lumOff val="80000"/>
                      </a:schemeClr>
                    </a:solidFill>
                  </a:tcPr>
                </a:tc>
                <a:tc>
                  <a:txBody>
                    <a:bodyPr/>
                    <a:lstStyle/>
                    <a:p>
                      <a:pPr algn="ctr">
                        <a:lnSpc>
                          <a:spcPct val="100000"/>
                        </a:lnSpc>
                      </a:pPr>
                      <a:r>
                        <a:rPr lang="en-US" sz="1200" b="0" i="0">
                          <a:solidFill>
                            <a:schemeClr val="tx1"/>
                          </a:solidFill>
                          <a:latin typeface="Avenir Next LT Pro"/>
                        </a:rPr>
                        <a:t>03/31/2022</a:t>
                      </a:r>
                    </a:p>
                  </a:txBody>
                  <a:tcPr marL="51435" marR="51435" marT="25718" marB="25718" anchor="ctr">
                    <a:solidFill>
                      <a:srgbClr val="CDC0E7">
                        <a:alpha val="50000"/>
                      </a:srgbClr>
                    </a:solidFill>
                  </a:tcPr>
                </a:tc>
                <a:tc>
                  <a:txBody>
                    <a:bodyPr/>
                    <a:lstStyle/>
                    <a:p>
                      <a:pPr algn="ctr" rtl="0" fontAlgn="b">
                        <a:lnSpc>
                          <a:spcPct val="100000"/>
                        </a:lnSpc>
                      </a:pPr>
                      <a:r>
                        <a:rPr lang="en-US" sz="1200" b="0">
                          <a:solidFill>
                            <a:schemeClr val="tx1"/>
                          </a:solidFill>
                          <a:effectLst/>
                          <a:latin typeface="Avenir Next LT Pro"/>
                        </a:rPr>
                        <a:t>05/26/2022</a:t>
                      </a:r>
                    </a:p>
                  </a:txBody>
                  <a:tcPr marL="22860" marR="22860" marT="15240" marB="15240"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Yes</a:t>
                      </a:r>
                    </a:p>
                  </a:txBody>
                  <a:tcPr marL="51435" marR="51435" marT="25718" marB="25718"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30/173 (17%)</a:t>
                      </a:r>
                    </a:p>
                  </a:txBody>
                  <a:tcPr marL="51435" marR="51435" marT="25718" marB="25718" anchor="ctr">
                    <a:solidFill>
                      <a:srgbClr val="CDC0E7">
                        <a:alpha val="50000"/>
                      </a:srgbClr>
                    </a:solidFill>
                  </a:tcPr>
                </a:tc>
                <a:tc>
                  <a:txBody>
                    <a:bodyPr/>
                    <a:lstStyle/>
                    <a:p>
                      <a:pPr algn="ctr" rtl="0" fontAlgn="b">
                        <a:lnSpc>
                          <a:spcPct val="100000"/>
                        </a:lnSpc>
                      </a:pPr>
                      <a:r>
                        <a:rPr lang="en-US" sz="1200" b="0">
                          <a:solidFill>
                            <a:schemeClr val="tx1"/>
                          </a:solidFill>
                          <a:effectLst/>
                          <a:latin typeface="Avenir Next LT Pro"/>
                        </a:rPr>
                        <a:t>08/30/22</a:t>
                      </a:r>
                    </a:p>
                  </a:txBody>
                  <a:tcPr marL="28575" marR="28575" marT="19050" marB="19050" anchor="ctr">
                    <a:solidFill>
                      <a:srgbClr val="CDC0E7">
                        <a:alpha val="50000"/>
                      </a:srgbClr>
                    </a:solidFill>
                  </a:tcPr>
                </a:tc>
                <a:tc>
                  <a:txBody>
                    <a:bodyPr/>
                    <a:lstStyle/>
                    <a:p>
                      <a:pPr algn="ctr" rtl="0" fontAlgn="b">
                        <a:lnSpc>
                          <a:spcPct val="100000"/>
                        </a:lnSpc>
                      </a:pPr>
                      <a:r>
                        <a:rPr lang="en-US" sz="1200">
                          <a:solidFill>
                            <a:schemeClr val="tx1"/>
                          </a:solidFill>
                          <a:effectLst/>
                          <a:latin typeface="Avenir Next LT Pro"/>
                        </a:rPr>
                        <a:t>96</a:t>
                      </a:r>
                    </a:p>
                  </a:txBody>
                  <a:tcPr marL="28575" marR="28575" marT="19050" marB="19050" anchor="ctr">
                    <a:solidFill>
                      <a:srgbClr val="CDC0E7">
                        <a:alpha val="50000"/>
                      </a:srgbClr>
                    </a:solidFill>
                  </a:tcPr>
                </a:tc>
                <a:extLst>
                  <a:ext uri="{0D108BD9-81ED-4DB2-BD59-A6C34878D82A}">
                    <a16:rowId xmlns:a16="http://schemas.microsoft.com/office/drawing/2014/main" val="10003"/>
                  </a:ext>
                </a:extLst>
              </a:tr>
              <a:tr h="180473">
                <a:tc>
                  <a:txBody>
                    <a:bodyPr/>
                    <a:lstStyle/>
                    <a:p>
                      <a:pPr algn="l" rtl="0" fontAlgn="b">
                        <a:lnSpc>
                          <a:spcPct val="100000"/>
                        </a:lnSpc>
                      </a:pPr>
                      <a:r>
                        <a:rPr lang="en-US" sz="1200" b="0">
                          <a:solidFill>
                            <a:schemeClr val="tx1"/>
                          </a:solidFill>
                          <a:effectLst/>
                          <a:latin typeface="Avenir Next LT Pro"/>
                        </a:rPr>
                        <a:t>Maturation of Instruments for Solar System Exploration</a:t>
                      </a:r>
                    </a:p>
                  </a:txBody>
                  <a:tcPr marL="22860" marR="22860" marT="15240" marB="15240"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04/06/2022</a:t>
                      </a:r>
                    </a:p>
                  </a:txBody>
                  <a:tcPr marL="51435" marR="51435" marT="25718" marB="25718" anchor="ctr">
                    <a:solidFill>
                      <a:srgbClr val="CDC0E7">
                        <a:alpha val="50000"/>
                      </a:srgbClr>
                    </a:solidFill>
                  </a:tcPr>
                </a:tc>
                <a:tc>
                  <a:txBody>
                    <a:bodyPr/>
                    <a:lstStyle/>
                    <a:p>
                      <a:pPr algn="ctr" rtl="0" fontAlgn="b">
                        <a:lnSpc>
                          <a:spcPct val="100000"/>
                        </a:lnSpc>
                      </a:pPr>
                      <a:r>
                        <a:rPr lang="en-US" sz="1200" b="0">
                          <a:solidFill>
                            <a:schemeClr val="tx1"/>
                          </a:solidFill>
                          <a:effectLst/>
                          <a:latin typeface="Avenir Next LT Pro"/>
                        </a:rPr>
                        <a:t>07/14/2022</a:t>
                      </a:r>
                    </a:p>
                  </a:txBody>
                  <a:tcPr marL="22860" marR="22860" marT="15240" marB="15240"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Yes</a:t>
                      </a:r>
                    </a:p>
                  </a:txBody>
                  <a:tcPr marL="51435" marR="51435" marT="25718" marB="25718"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5/37 (14%)</a:t>
                      </a:r>
                    </a:p>
                  </a:txBody>
                  <a:tcPr marL="51435" marR="51435" marT="25718" marB="25718" anchor="ctr">
                    <a:solidFill>
                      <a:srgbClr val="CDC0E7">
                        <a:alpha val="50000"/>
                      </a:srgbClr>
                    </a:solidFill>
                  </a:tcPr>
                </a:tc>
                <a:tc>
                  <a:txBody>
                    <a:bodyPr/>
                    <a:lstStyle/>
                    <a:p>
                      <a:pPr algn="ctr" rtl="0" fontAlgn="b">
                        <a:lnSpc>
                          <a:spcPct val="100000"/>
                        </a:lnSpc>
                      </a:pPr>
                      <a:r>
                        <a:rPr lang="en-US" sz="1200" b="0">
                          <a:solidFill>
                            <a:schemeClr val="tx1"/>
                          </a:solidFill>
                          <a:effectLst/>
                          <a:latin typeface="Avenir Next LT Pro"/>
                        </a:rPr>
                        <a:t>10/20/22</a:t>
                      </a:r>
                    </a:p>
                  </a:txBody>
                  <a:tcPr marL="28575" marR="28575" marT="19050" marB="19050" anchor="ctr">
                    <a:solidFill>
                      <a:srgbClr val="CDC0E7">
                        <a:alpha val="50000"/>
                      </a:srgbClr>
                    </a:solidFill>
                  </a:tcPr>
                </a:tc>
                <a:tc>
                  <a:txBody>
                    <a:bodyPr/>
                    <a:lstStyle/>
                    <a:p>
                      <a:pPr algn="ctr" rtl="0" fontAlgn="b">
                        <a:lnSpc>
                          <a:spcPct val="100000"/>
                        </a:lnSpc>
                      </a:pPr>
                      <a:r>
                        <a:rPr lang="en-US" sz="1200">
                          <a:solidFill>
                            <a:schemeClr val="tx1"/>
                          </a:solidFill>
                          <a:effectLst/>
                          <a:latin typeface="Avenir Next LT Pro"/>
                        </a:rPr>
                        <a:t>98</a:t>
                      </a:r>
                    </a:p>
                  </a:txBody>
                  <a:tcPr marL="28575" marR="28575" marT="19050" marB="19050" anchor="ctr">
                    <a:solidFill>
                      <a:srgbClr val="CDC0E7">
                        <a:alpha val="50000"/>
                      </a:srgbClr>
                    </a:solidFill>
                  </a:tcPr>
                </a:tc>
                <a:extLst>
                  <a:ext uri="{0D108BD9-81ED-4DB2-BD59-A6C34878D82A}">
                    <a16:rowId xmlns:a16="http://schemas.microsoft.com/office/drawing/2014/main" val="1828679016"/>
                  </a:ext>
                </a:extLst>
              </a:tr>
              <a:tr h="250657">
                <a:tc>
                  <a:txBody>
                    <a:bodyPr/>
                    <a:lstStyle/>
                    <a:p>
                      <a:pPr algn="l" rtl="0" fontAlgn="b">
                        <a:lnSpc>
                          <a:spcPct val="100000"/>
                        </a:lnSpc>
                      </a:pPr>
                      <a:r>
                        <a:rPr lang="en-US" sz="1200" b="0">
                          <a:solidFill>
                            <a:schemeClr val="tx1"/>
                          </a:solidFill>
                          <a:effectLst/>
                          <a:latin typeface="Avenir Next LT Pro"/>
                        </a:rPr>
                        <a:t>Planetary Science Enabling Facilities</a:t>
                      </a:r>
                    </a:p>
                  </a:txBody>
                  <a:tcPr marL="22860" marR="22860" marT="15240" marB="15240"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04/08/2022</a:t>
                      </a:r>
                    </a:p>
                  </a:txBody>
                  <a:tcPr marL="51435" marR="51435" marT="25718" marB="25718" anchor="ctr">
                    <a:solidFill>
                      <a:srgbClr val="CDC0E7">
                        <a:alpha val="50000"/>
                      </a:srgbClr>
                    </a:solidFill>
                  </a:tcPr>
                </a:tc>
                <a:tc>
                  <a:txBody>
                    <a:bodyPr/>
                    <a:lstStyle/>
                    <a:p>
                      <a:pPr algn="ctr" rtl="0" fontAlgn="b">
                        <a:lnSpc>
                          <a:spcPct val="100000"/>
                        </a:lnSpc>
                      </a:pPr>
                      <a:r>
                        <a:rPr lang="en-US" sz="1200" b="0">
                          <a:solidFill>
                            <a:schemeClr val="tx1"/>
                          </a:solidFill>
                          <a:effectLst/>
                          <a:latin typeface="Avenir Next LT Pro"/>
                        </a:rPr>
                        <a:t>06/03/2022</a:t>
                      </a:r>
                    </a:p>
                  </a:txBody>
                  <a:tcPr marL="22860" marR="22860" marT="15240" marB="15240"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Yes</a:t>
                      </a:r>
                    </a:p>
                  </a:txBody>
                  <a:tcPr marL="51435" marR="51435" marT="25718" marB="25718"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10/25 (40%)</a:t>
                      </a:r>
                    </a:p>
                  </a:txBody>
                  <a:tcPr marL="51435" marR="51435" marT="25718" marB="25718" anchor="ctr">
                    <a:solidFill>
                      <a:srgbClr val="CDC0E7">
                        <a:alpha val="50000"/>
                      </a:srgbClr>
                    </a:solidFill>
                  </a:tcPr>
                </a:tc>
                <a:tc>
                  <a:txBody>
                    <a:bodyPr/>
                    <a:lstStyle/>
                    <a:p>
                      <a:pPr algn="ctr" rtl="0" fontAlgn="b">
                        <a:lnSpc>
                          <a:spcPct val="100000"/>
                        </a:lnSpc>
                      </a:pPr>
                      <a:r>
                        <a:rPr lang="en-US" sz="1200" b="0">
                          <a:solidFill>
                            <a:schemeClr val="tx1"/>
                          </a:solidFill>
                          <a:effectLst/>
                          <a:latin typeface="Avenir Next LT Pro"/>
                        </a:rPr>
                        <a:t>10/31/22</a:t>
                      </a:r>
                    </a:p>
                  </a:txBody>
                  <a:tcPr marL="28575" marR="28575" marT="19050" marB="19050" anchor="ctr">
                    <a:solidFill>
                      <a:srgbClr val="CDC0E7">
                        <a:alpha val="50000"/>
                      </a:srgbClr>
                    </a:solidFill>
                  </a:tcPr>
                </a:tc>
                <a:tc>
                  <a:txBody>
                    <a:bodyPr/>
                    <a:lstStyle/>
                    <a:p>
                      <a:pPr algn="ctr" rtl="0" fontAlgn="b">
                        <a:lnSpc>
                          <a:spcPct val="100000"/>
                        </a:lnSpc>
                      </a:pPr>
                      <a:r>
                        <a:rPr lang="en-US" sz="1200">
                          <a:solidFill>
                            <a:schemeClr val="tx1"/>
                          </a:solidFill>
                          <a:effectLst/>
                          <a:latin typeface="Avenir Next LT Pro"/>
                        </a:rPr>
                        <a:t>150</a:t>
                      </a:r>
                    </a:p>
                  </a:txBody>
                  <a:tcPr marL="28575" marR="28575" marT="19050" marB="19050" anchor="ctr">
                    <a:solidFill>
                      <a:srgbClr val="CDC0E7">
                        <a:alpha val="50000"/>
                      </a:srgbClr>
                    </a:solidFill>
                  </a:tcPr>
                </a:tc>
                <a:extLst>
                  <a:ext uri="{0D108BD9-81ED-4DB2-BD59-A6C34878D82A}">
                    <a16:rowId xmlns:a16="http://schemas.microsoft.com/office/drawing/2014/main" val="10004"/>
                  </a:ext>
                </a:extLst>
              </a:tr>
              <a:tr h="260684">
                <a:tc>
                  <a:txBody>
                    <a:bodyPr/>
                    <a:lstStyle/>
                    <a:p>
                      <a:pPr algn="l" rtl="0" fontAlgn="b">
                        <a:lnSpc>
                          <a:spcPct val="100000"/>
                        </a:lnSpc>
                      </a:pPr>
                      <a:r>
                        <a:rPr lang="en-US" sz="1200" b="0">
                          <a:solidFill>
                            <a:schemeClr val="tx1"/>
                          </a:solidFill>
                          <a:effectLst/>
                          <a:latin typeface="Avenir Next LT Pro"/>
                        </a:rPr>
                        <a:t>Development and Advancement of Lunar Instrumentation</a:t>
                      </a:r>
                    </a:p>
                  </a:txBody>
                  <a:tcPr marL="22860" marR="22860" marT="15240" marB="15240"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04/13/2022</a:t>
                      </a:r>
                    </a:p>
                  </a:txBody>
                  <a:tcPr marL="51435" marR="51435" marT="25718" marB="25718" anchor="ctr">
                    <a:solidFill>
                      <a:srgbClr val="CDC0E7">
                        <a:alpha val="50000"/>
                      </a:srgbClr>
                    </a:solidFill>
                  </a:tcPr>
                </a:tc>
                <a:tc>
                  <a:txBody>
                    <a:bodyPr/>
                    <a:lstStyle/>
                    <a:p>
                      <a:pPr algn="ctr" rtl="0" fontAlgn="b">
                        <a:lnSpc>
                          <a:spcPct val="100000"/>
                        </a:lnSpc>
                      </a:pPr>
                      <a:r>
                        <a:rPr lang="en-US" sz="1200" b="0">
                          <a:solidFill>
                            <a:schemeClr val="tx1"/>
                          </a:solidFill>
                          <a:effectLst/>
                          <a:latin typeface="Avenir Next LT Pro"/>
                        </a:rPr>
                        <a:t>06/15/2022</a:t>
                      </a:r>
                    </a:p>
                  </a:txBody>
                  <a:tcPr marL="22860" marR="22860" marT="15240" marB="15240"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Yes</a:t>
                      </a:r>
                    </a:p>
                  </a:txBody>
                  <a:tcPr marL="51435" marR="51435" marT="25718" marB="25718"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5/33 (15%)</a:t>
                      </a:r>
                    </a:p>
                  </a:txBody>
                  <a:tcPr marL="51435" marR="51435" marT="25718" marB="25718" anchor="ctr">
                    <a:solidFill>
                      <a:srgbClr val="CDC0E7">
                        <a:alpha val="50000"/>
                      </a:srgbClr>
                    </a:solidFill>
                  </a:tcPr>
                </a:tc>
                <a:tc>
                  <a:txBody>
                    <a:bodyPr/>
                    <a:lstStyle/>
                    <a:p>
                      <a:pPr algn="ctr" rtl="0" fontAlgn="b">
                        <a:lnSpc>
                          <a:spcPct val="100000"/>
                        </a:lnSpc>
                      </a:pPr>
                      <a:r>
                        <a:rPr lang="en-US" sz="1200" b="0">
                          <a:solidFill>
                            <a:schemeClr val="tx1"/>
                          </a:solidFill>
                          <a:effectLst/>
                          <a:latin typeface="Avenir Next LT Pro"/>
                        </a:rPr>
                        <a:t>2/28/23</a:t>
                      </a:r>
                    </a:p>
                  </a:txBody>
                  <a:tcPr marL="28575" marR="28575" marT="19050" marB="19050" anchor="ctr">
                    <a:solidFill>
                      <a:srgbClr val="CDC0E7">
                        <a:alpha val="50000"/>
                      </a:srgbClr>
                    </a:solidFill>
                  </a:tcPr>
                </a:tc>
                <a:tc>
                  <a:txBody>
                    <a:bodyPr/>
                    <a:lstStyle/>
                    <a:p>
                      <a:pPr algn="ctr" rtl="0" fontAlgn="b">
                        <a:lnSpc>
                          <a:spcPct val="100000"/>
                        </a:lnSpc>
                      </a:pPr>
                      <a:r>
                        <a:rPr lang="en-US" sz="1200">
                          <a:solidFill>
                            <a:srgbClr val="FF0000"/>
                          </a:solidFill>
                          <a:effectLst/>
                          <a:latin typeface="Avenir Next LT Pro"/>
                        </a:rPr>
                        <a:t>258</a:t>
                      </a:r>
                    </a:p>
                  </a:txBody>
                  <a:tcPr marL="28575" marR="28575" marT="19050" marB="19050" anchor="ctr">
                    <a:solidFill>
                      <a:srgbClr val="CDC0E7">
                        <a:alpha val="50000"/>
                      </a:srgbClr>
                    </a:solidFill>
                  </a:tcPr>
                </a:tc>
                <a:extLst>
                  <a:ext uri="{0D108BD9-81ED-4DB2-BD59-A6C34878D82A}">
                    <a16:rowId xmlns:a16="http://schemas.microsoft.com/office/drawing/2014/main" val="10005"/>
                  </a:ext>
                </a:extLst>
              </a:tr>
              <a:tr h="210552">
                <a:tc>
                  <a:txBody>
                    <a:bodyPr/>
                    <a:lstStyle/>
                    <a:p>
                      <a:pPr algn="l" rtl="0" fontAlgn="b">
                        <a:lnSpc>
                          <a:spcPct val="100000"/>
                        </a:lnSpc>
                      </a:pPr>
                      <a:r>
                        <a:rPr lang="en-US" sz="1200" b="0">
                          <a:solidFill>
                            <a:schemeClr val="tx1"/>
                          </a:solidFill>
                          <a:effectLst/>
                          <a:latin typeface="Avenir Next LT Pro"/>
                        </a:rPr>
                        <a:t>Yearly Opportunities for Research in Planetary Defense</a:t>
                      </a:r>
                    </a:p>
                  </a:txBody>
                  <a:tcPr marL="22860" marR="22860" marT="15240" marB="15240"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04/21/2022</a:t>
                      </a:r>
                    </a:p>
                  </a:txBody>
                  <a:tcPr marL="51435" marR="51435" marT="25718" marB="25718" anchor="ctr">
                    <a:solidFill>
                      <a:srgbClr val="CDC0E7">
                        <a:alpha val="50000"/>
                      </a:srgbClr>
                    </a:solidFill>
                  </a:tcPr>
                </a:tc>
                <a:tc>
                  <a:txBody>
                    <a:bodyPr/>
                    <a:lstStyle/>
                    <a:p>
                      <a:pPr algn="ctr" rtl="0" fontAlgn="b">
                        <a:lnSpc>
                          <a:spcPct val="100000"/>
                        </a:lnSpc>
                      </a:pPr>
                      <a:r>
                        <a:rPr lang="en-US" sz="1200" b="0">
                          <a:solidFill>
                            <a:schemeClr val="tx1"/>
                          </a:solidFill>
                          <a:effectLst/>
                          <a:latin typeface="Avenir Next LT Pro"/>
                        </a:rPr>
                        <a:t>06/16/2022</a:t>
                      </a:r>
                    </a:p>
                  </a:txBody>
                  <a:tcPr marL="22860" marR="22860" marT="15240" marB="15240"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Yes</a:t>
                      </a:r>
                    </a:p>
                  </a:txBody>
                  <a:tcPr marL="51435" marR="51435" marT="25718" marB="25718"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8/17 (47%)</a:t>
                      </a:r>
                    </a:p>
                  </a:txBody>
                  <a:tcPr marL="51435" marR="51435" marT="25718" marB="25718" anchor="ctr">
                    <a:solidFill>
                      <a:srgbClr val="CDC0E7">
                        <a:alpha val="50000"/>
                      </a:srgbClr>
                    </a:solidFill>
                  </a:tcPr>
                </a:tc>
                <a:tc>
                  <a:txBody>
                    <a:bodyPr/>
                    <a:lstStyle/>
                    <a:p>
                      <a:pPr algn="ctr" rtl="0" fontAlgn="b">
                        <a:lnSpc>
                          <a:spcPct val="100000"/>
                        </a:lnSpc>
                      </a:pPr>
                      <a:r>
                        <a:rPr lang="en-US" sz="1200" b="0">
                          <a:solidFill>
                            <a:schemeClr val="tx1"/>
                          </a:solidFill>
                          <a:effectLst/>
                          <a:latin typeface="Avenir Next LT Pro"/>
                        </a:rPr>
                        <a:t>12/2/22</a:t>
                      </a:r>
                    </a:p>
                  </a:txBody>
                  <a:tcPr marL="28575" marR="28575" marT="19050" marB="19050" anchor="ctr">
                    <a:solidFill>
                      <a:srgbClr val="CDC0E7">
                        <a:alpha val="50000"/>
                      </a:srgbClr>
                    </a:solidFill>
                  </a:tcPr>
                </a:tc>
                <a:tc>
                  <a:txBody>
                    <a:bodyPr/>
                    <a:lstStyle/>
                    <a:p>
                      <a:pPr algn="ctr" rtl="0" fontAlgn="b">
                        <a:lnSpc>
                          <a:spcPct val="100000"/>
                        </a:lnSpc>
                      </a:pPr>
                      <a:r>
                        <a:rPr lang="en-US" sz="1200">
                          <a:solidFill>
                            <a:schemeClr val="tx1"/>
                          </a:solidFill>
                          <a:effectLst/>
                          <a:latin typeface="Avenir Next LT Pro"/>
                        </a:rPr>
                        <a:t>169</a:t>
                      </a:r>
                    </a:p>
                  </a:txBody>
                  <a:tcPr marL="28575" marR="28575" marT="19050" marB="19050" anchor="ctr">
                    <a:solidFill>
                      <a:srgbClr val="CDC0E7">
                        <a:alpha val="50000"/>
                      </a:srgbClr>
                    </a:solidFill>
                  </a:tcPr>
                </a:tc>
                <a:extLst>
                  <a:ext uri="{0D108BD9-81ED-4DB2-BD59-A6C34878D82A}">
                    <a16:rowId xmlns:a16="http://schemas.microsoft.com/office/drawing/2014/main" val="10007"/>
                  </a:ext>
                </a:extLst>
              </a:tr>
              <a:tr h="200526">
                <a:tc>
                  <a:txBody>
                    <a:bodyPr/>
                    <a:lstStyle/>
                    <a:p>
                      <a:pPr algn="l" rtl="0" fontAlgn="b">
                        <a:lnSpc>
                          <a:spcPct val="100000"/>
                        </a:lnSpc>
                      </a:pPr>
                      <a:r>
                        <a:rPr lang="en-US" sz="1200" b="0">
                          <a:solidFill>
                            <a:schemeClr val="tx1"/>
                          </a:solidFill>
                          <a:effectLst/>
                          <a:latin typeface="Avenir Next LT Pro"/>
                        </a:rPr>
                        <a:t>Cassini Data Analysis Program</a:t>
                      </a:r>
                    </a:p>
                  </a:txBody>
                  <a:tcPr marL="22860" marR="22860" marT="15240" marB="15240"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05/05/2022</a:t>
                      </a:r>
                    </a:p>
                  </a:txBody>
                  <a:tcPr marL="51435" marR="51435" marT="25718" marB="25718" anchor="ctr">
                    <a:solidFill>
                      <a:srgbClr val="CDC0E7">
                        <a:alpha val="50000"/>
                      </a:srgbClr>
                    </a:solidFill>
                  </a:tcPr>
                </a:tc>
                <a:tc>
                  <a:txBody>
                    <a:bodyPr/>
                    <a:lstStyle/>
                    <a:p>
                      <a:pPr algn="ctr" rtl="0" fontAlgn="b">
                        <a:lnSpc>
                          <a:spcPct val="100000"/>
                        </a:lnSpc>
                      </a:pPr>
                      <a:r>
                        <a:rPr lang="en-US" sz="1200" b="0">
                          <a:solidFill>
                            <a:schemeClr val="tx1"/>
                          </a:solidFill>
                          <a:effectLst/>
                          <a:latin typeface="Avenir Next LT Pro"/>
                        </a:rPr>
                        <a:t>07/07/2022</a:t>
                      </a:r>
                    </a:p>
                  </a:txBody>
                  <a:tcPr marL="22860" marR="22860" marT="15240" marB="15240"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Yes</a:t>
                      </a:r>
                    </a:p>
                  </a:txBody>
                  <a:tcPr marL="51435" marR="51435" marT="25718" marB="25718"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8/27 (30%)</a:t>
                      </a:r>
                    </a:p>
                  </a:txBody>
                  <a:tcPr marL="51435" marR="51435" marT="25718" marB="25718" anchor="ctr">
                    <a:solidFill>
                      <a:srgbClr val="CDC0E7">
                        <a:alpha val="50000"/>
                      </a:srgbClr>
                    </a:solidFill>
                  </a:tcPr>
                </a:tc>
                <a:tc>
                  <a:txBody>
                    <a:bodyPr/>
                    <a:lstStyle/>
                    <a:p>
                      <a:pPr algn="ctr" rtl="0" fontAlgn="b">
                        <a:lnSpc>
                          <a:spcPct val="100000"/>
                        </a:lnSpc>
                      </a:pPr>
                      <a:r>
                        <a:rPr lang="en-US" sz="1200" b="0">
                          <a:solidFill>
                            <a:schemeClr val="tx1"/>
                          </a:solidFill>
                          <a:effectLst/>
                          <a:latin typeface="Avenir Next LT Pro"/>
                        </a:rPr>
                        <a:t>0/26/22</a:t>
                      </a:r>
                    </a:p>
                  </a:txBody>
                  <a:tcPr marL="28575" marR="28575" marT="19050" marB="19050" anchor="ctr">
                    <a:solidFill>
                      <a:srgbClr val="CDC0E7">
                        <a:alpha val="50000"/>
                      </a:srgbClr>
                    </a:solidFill>
                  </a:tcPr>
                </a:tc>
                <a:tc>
                  <a:txBody>
                    <a:bodyPr/>
                    <a:lstStyle/>
                    <a:p>
                      <a:pPr algn="ctr" rtl="0" fontAlgn="b">
                        <a:lnSpc>
                          <a:spcPct val="100000"/>
                        </a:lnSpc>
                      </a:pPr>
                      <a:r>
                        <a:rPr lang="en-US" sz="1200">
                          <a:solidFill>
                            <a:schemeClr val="tx1"/>
                          </a:solidFill>
                          <a:effectLst/>
                          <a:latin typeface="Avenir Next LT Pro"/>
                        </a:rPr>
                        <a:t>81</a:t>
                      </a:r>
                    </a:p>
                  </a:txBody>
                  <a:tcPr marL="28575" marR="28575" marT="19050" marB="19050" anchor="ctr">
                    <a:solidFill>
                      <a:srgbClr val="CDC0E7">
                        <a:alpha val="50000"/>
                      </a:srgbClr>
                    </a:solidFill>
                  </a:tcPr>
                </a:tc>
                <a:extLst>
                  <a:ext uri="{0D108BD9-81ED-4DB2-BD59-A6C34878D82A}">
                    <a16:rowId xmlns:a16="http://schemas.microsoft.com/office/drawing/2014/main" val="10008"/>
                  </a:ext>
                </a:extLst>
              </a:tr>
              <a:tr h="23060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b="0">
                          <a:solidFill>
                            <a:schemeClr val="tx1"/>
                          </a:solidFill>
                          <a:effectLst/>
                          <a:latin typeface="Avenir Next LT Pro"/>
                        </a:rPr>
                        <a:t>Martian Moons </a:t>
                      </a:r>
                      <a:r>
                        <a:rPr lang="en-US" sz="1200" b="0" err="1">
                          <a:solidFill>
                            <a:schemeClr val="tx1"/>
                          </a:solidFill>
                          <a:effectLst/>
                          <a:latin typeface="Avenir Next LT Pro"/>
                        </a:rPr>
                        <a:t>eXploration</a:t>
                      </a:r>
                      <a:r>
                        <a:rPr lang="en-US" sz="1200" b="0">
                          <a:solidFill>
                            <a:schemeClr val="tx1"/>
                          </a:solidFill>
                          <a:effectLst/>
                          <a:latin typeface="Avenir Next LT Pro"/>
                        </a:rPr>
                        <a:t> Participating Scientist Program</a:t>
                      </a:r>
                    </a:p>
                  </a:txBody>
                  <a:tcPr marL="22860" marR="22860" marT="15240" marB="15240"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06/16/2022</a:t>
                      </a:r>
                    </a:p>
                  </a:txBody>
                  <a:tcPr marL="51435" marR="51435" marT="25718" marB="25718" anchor="ctr">
                    <a:solidFill>
                      <a:srgbClr val="CDC0E7">
                        <a:alpha val="50000"/>
                      </a:srgbClr>
                    </a:solidFill>
                  </a:tcPr>
                </a:tc>
                <a:tc>
                  <a:txBody>
                    <a:bodyPr/>
                    <a:lstStyle/>
                    <a:p>
                      <a:pPr algn="ctr" rtl="0" fontAlgn="b">
                        <a:lnSpc>
                          <a:spcPct val="100000"/>
                        </a:lnSpc>
                      </a:pPr>
                      <a:r>
                        <a:rPr lang="en-US" sz="1200" b="0">
                          <a:solidFill>
                            <a:schemeClr val="tx1"/>
                          </a:solidFill>
                          <a:effectLst/>
                          <a:latin typeface="Avenir Next LT Pro"/>
                        </a:rPr>
                        <a:t>08/16/2022</a:t>
                      </a:r>
                    </a:p>
                  </a:txBody>
                  <a:tcPr marL="22860" marR="22860" marT="15240" marB="15240" anchor="ctr">
                    <a:solidFill>
                      <a:srgbClr val="CDC0E7">
                        <a:alpha val="50000"/>
                      </a:srgbClr>
                    </a:solidFill>
                  </a:tcPr>
                </a:tc>
                <a:tc>
                  <a:txBody>
                    <a:bodyPr/>
                    <a:lstStyle/>
                    <a:p>
                      <a:pPr algn="ctr" fontAlgn="b">
                        <a:lnSpc>
                          <a:spcPct val="100000"/>
                        </a:lnSpc>
                      </a:pPr>
                      <a:r>
                        <a:rPr lang="en-US" sz="1200" b="0" i="0" u="none" strike="noStrike">
                          <a:solidFill>
                            <a:schemeClr val="tx1"/>
                          </a:solidFill>
                          <a:effectLst/>
                          <a:latin typeface="Avenir Next LT Pro"/>
                        </a:rPr>
                        <a:t>Yes</a:t>
                      </a:r>
                    </a:p>
                  </a:txBody>
                  <a:tcPr marL="7620" marR="7620" marT="7620" marB="0" anchor="ctr">
                    <a:solidFill>
                      <a:srgbClr val="CDC0E7">
                        <a:alpha val="50000"/>
                      </a:srgbClr>
                    </a:solidFill>
                  </a:tcPr>
                </a:tc>
                <a:tc>
                  <a:txBody>
                    <a:bodyPr/>
                    <a:lstStyle/>
                    <a:p>
                      <a:pPr algn="ctr" fontAlgn="b">
                        <a:lnSpc>
                          <a:spcPct val="100000"/>
                        </a:lnSpc>
                      </a:pPr>
                      <a:r>
                        <a:rPr lang="en-US" sz="1200" b="0" i="0" u="none" strike="noStrike">
                          <a:solidFill>
                            <a:schemeClr val="tx1"/>
                          </a:solidFill>
                          <a:effectLst/>
                          <a:latin typeface="Avenir Next LT Pro"/>
                        </a:rPr>
                        <a:t>10/49 (20%)</a:t>
                      </a:r>
                    </a:p>
                  </a:txBody>
                  <a:tcPr marL="7620" marR="7620" marT="7620" marB="0" anchor="ctr">
                    <a:solidFill>
                      <a:srgbClr val="CDC0E7">
                        <a:alpha val="50000"/>
                      </a:srgbClr>
                    </a:solidFill>
                  </a:tcPr>
                </a:tc>
                <a:tc>
                  <a:txBody>
                    <a:bodyPr/>
                    <a:lstStyle/>
                    <a:p>
                      <a:pPr algn="ctr" rtl="0" fontAlgn="b">
                        <a:lnSpc>
                          <a:spcPct val="100000"/>
                        </a:lnSpc>
                      </a:pPr>
                      <a:r>
                        <a:rPr lang="en-US" sz="1200" b="0">
                          <a:solidFill>
                            <a:schemeClr val="tx1"/>
                          </a:solidFill>
                          <a:effectLst/>
                          <a:latin typeface="Avenir Next LT Pro"/>
                        </a:rPr>
                        <a:t>4/12/23</a:t>
                      </a:r>
                    </a:p>
                  </a:txBody>
                  <a:tcPr marL="28575" marR="28575" marT="19050" marB="19050" anchor="ctr">
                    <a:solidFill>
                      <a:srgbClr val="CDC0E7">
                        <a:alpha val="50000"/>
                      </a:srgbClr>
                    </a:solidFill>
                  </a:tcPr>
                </a:tc>
                <a:tc>
                  <a:txBody>
                    <a:bodyPr/>
                    <a:lstStyle/>
                    <a:p>
                      <a:pPr algn="ctr" rtl="0" fontAlgn="b">
                        <a:lnSpc>
                          <a:spcPct val="100000"/>
                        </a:lnSpc>
                      </a:pPr>
                      <a:r>
                        <a:rPr lang="en-US" sz="1200">
                          <a:solidFill>
                            <a:srgbClr val="FF0000"/>
                          </a:solidFill>
                          <a:effectLst/>
                          <a:latin typeface="Avenir Next LT Pro"/>
                        </a:rPr>
                        <a:t>239</a:t>
                      </a:r>
                    </a:p>
                  </a:txBody>
                  <a:tcPr marL="28575" marR="28575" marT="19050" marB="19050" anchor="ctr">
                    <a:solidFill>
                      <a:srgbClr val="CDC0E7">
                        <a:alpha val="50000"/>
                      </a:srgbClr>
                    </a:solidFill>
                  </a:tcPr>
                </a:tc>
                <a:extLst>
                  <a:ext uri="{0D108BD9-81ED-4DB2-BD59-A6C34878D82A}">
                    <a16:rowId xmlns:a16="http://schemas.microsoft.com/office/drawing/2014/main" val="10010"/>
                  </a:ext>
                </a:extLst>
              </a:tr>
              <a:tr h="190500">
                <a:tc>
                  <a:txBody>
                    <a:bodyPr/>
                    <a:lstStyle/>
                    <a:p>
                      <a:pPr algn="l" rtl="0" fontAlgn="b">
                        <a:lnSpc>
                          <a:spcPct val="100000"/>
                        </a:lnSpc>
                      </a:pPr>
                      <a:r>
                        <a:rPr lang="en-US" sz="1200" b="0">
                          <a:solidFill>
                            <a:schemeClr val="tx1"/>
                          </a:solidFill>
                          <a:effectLst/>
                          <a:latin typeface="Avenir Next LT Pro"/>
                        </a:rPr>
                        <a:t>Planetary Protection Research</a:t>
                      </a:r>
                    </a:p>
                  </a:txBody>
                  <a:tcPr marL="22860" marR="22860" marT="15240" marB="15240"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06/21/2022</a:t>
                      </a:r>
                    </a:p>
                  </a:txBody>
                  <a:tcPr marL="51435" marR="51435" marT="25718" marB="25718" anchor="ctr">
                    <a:solidFill>
                      <a:srgbClr val="CDC0E7">
                        <a:alpha val="50000"/>
                      </a:srgbClr>
                    </a:solidFill>
                  </a:tcPr>
                </a:tc>
                <a:tc>
                  <a:txBody>
                    <a:bodyPr/>
                    <a:lstStyle/>
                    <a:p>
                      <a:pPr algn="ctr" rtl="0" fontAlgn="b">
                        <a:lnSpc>
                          <a:spcPct val="100000"/>
                        </a:lnSpc>
                      </a:pPr>
                      <a:r>
                        <a:rPr lang="en-US" sz="1200" b="0">
                          <a:solidFill>
                            <a:schemeClr val="tx1"/>
                          </a:solidFill>
                          <a:effectLst/>
                          <a:latin typeface="Avenir Next LT Pro"/>
                        </a:rPr>
                        <a:t>07/20/2022</a:t>
                      </a:r>
                    </a:p>
                  </a:txBody>
                  <a:tcPr marL="22860" marR="22860" marT="15240" marB="15240" anchor="ctr">
                    <a:solidFill>
                      <a:srgbClr val="CDC0E7">
                        <a:alpha val="50000"/>
                      </a:srgbClr>
                    </a:solidFill>
                  </a:tcPr>
                </a:tc>
                <a:tc>
                  <a:txBody>
                    <a:bodyPr/>
                    <a:lstStyle/>
                    <a:p>
                      <a:pPr algn="ctr" fontAlgn="b">
                        <a:lnSpc>
                          <a:spcPct val="100000"/>
                        </a:lnSpc>
                      </a:pPr>
                      <a:r>
                        <a:rPr lang="en-US" sz="1200" b="0" i="0" u="none" strike="noStrike">
                          <a:solidFill>
                            <a:schemeClr val="tx1"/>
                          </a:solidFill>
                          <a:effectLst/>
                          <a:latin typeface="Avenir Next LT Pro"/>
                        </a:rPr>
                        <a:t>Yes</a:t>
                      </a:r>
                    </a:p>
                  </a:txBody>
                  <a:tcPr marL="7620" marR="7620" marT="7620" marB="0" anchor="ctr">
                    <a:solidFill>
                      <a:srgbClr val="CDC0E7">
                        <a:alpha val="50000"/>
                      </a:srgbClr>
                    </a:solidFill>
                  </a:tcPr>
                </a:tc>
                <a:tc>
                  <a:txBody>
                    <a:bodyPr/>
                    <a:lstStyle/>
                    <a:p>
                      <a:pPr algn="ctr" fontAlgn="b">
                        <a:lnSpc>
                          <a:spcPct val="100000"/>
                        </a:lnSpc>
                      </a:pPr>
                      <a:r>
                        <a:rPr lang="en-US" sz="1200" b="0" i="0" u="none" strike="noStrike">
                          <a:solidFill>
                            <a:schemeClr val="tx1"/>
                          </a:solidFill>
                          <a:effectLst/>
                          <a:latin typeface="Avenir Next LT Pro"/>
                        </a:rPr>
                        <a:t>5/15 (33%)</a:t>
                      </a:r>
                    </a:p>
                  </a:txBody>
                  <a:tcPr marL="7620" marR="7620" marT="7620" marB="0" anchor="ctr">
                    <a:solidFill>
                      <a:srgbClr val="CDC0E7">
                        <a:alpha val="50000"/>
                      </a:srgbClr>
                    </a:solidFill>
                  </a:tcPr>
                </a:tc>
                <a:tc>
                  <a:txBody>
                    <a:bodyPr/>
                    <a:lstStyle/>
                    <a:p>
                      <a:pPr algn="ctr" rtl="0" fontAlgn="b">
                        <a:lnSpc>
                          <a:spcPct val="100000"/>
                        </a:lnSpc>
                      </a:pPr>
                      <a:r>
                        <a:rPr lang="en-US" sz="1200" b="0">
                          <a:solidFill>
                            <a:schemeClr val="tx1"/>
                          </a:solidFill>
                          <a:effectLst/>
                          <a:latin typeface="Avenir Next LT Pro"/>
                        </a:rPr>
                        <a:t>12/20/22</a:t>
                      </a:r>
                    </a:p>
                  </a:txBody>
                  <a:tcPr marL="28575" marR="28575" marT="19050" marB="19050" anchor="ctr">
                    <a:solidFill>
                      <a:srgbClr val="CDC0E7">
                        <a:alpha val="50000"/>
                      </a:srgbClr>
                    </a:solidFill>
                  </a:tcPr>
                </a:tc>
                <a:tc>
                  <a:txBody>
                    <a:bodyPr/>
                    <a:lstStyle/>
                    <a:p>
                      <a:pPr algn="ctr" rtl="0" fontAlgn="b">
                        <a:lnSpc>
                          <a:spcPct val="100000"/>
                        </a:lnSpc>
                      </a:pPr>
                      <a:r>
                        <a:rPr lang="en-US" sz="1200">
                          <a:solidFill>
                            <a:schemeClr val="tx1"/>
                          </a:solidFill>
                          <a:effectLst/>
                          <a:latin typeface="Avenir Next LT Pro"/>
                        </a:rPr>
                        <a:t>153</a:t>
                      </a:r>
                    </a:p>
                  </a:txBody>
                  <a:tcPr marL="28575" marR="28575" marT="19050" marB="19050" anchor="ctr">
                    <a:solidFill>
                      <a:srgbClr val="CDC0E7">
                        <a:alpha val="50000"/>
                      </a:srgbClr>
                    </a:solidFill>
                  </a:tcPr>
                </a:tc>
                <a:extLst>
                  <a:ext uri="{0D108BD9-81ED-4DB2-BD59-A6C34878D82A}">
                    <a16:rowId xmlns:a16="http://schemas.microsoft.com/office/drawing/2014/main" val="10011"/>
                  </a:ext>
                </a:extLst>
              </a:tr>
              <a:tr h="180473">
                <a:tc>
                  <a:txBody>
                    <a:bodyPr/>
                    <a:lstStyle/>
                    <a:p>
                      <a:pPr algn="l" rtl="0" fontAlgn="b">
                        <a:lnSpc>
                          <a:spcPct val="100000"/>
                        </a:lnSpc>
                      </a:pPr>
                      <a:r>
                        <a:rPr lang="en-US" sz="1200" b="0">
                          <a:solidFill>
                            <a:schemeClr val="tx1"/>
                          </a:solidFill>
                          <a:effectLst/>
                          <a:latin typeface="Avenir Next LT Pro"/>
                        </a:rPr>
                        <a:t>Discovery Data Analysis</a:t>
                      </a:r>
                      <a:endParaRPr lang="en-US" sz="1200" b="0" baseline="30000">
                        <a:solidFill>
                          <a:schemeClr val="tx1"/>
                        </a:solidFill>
                        <a:effectLst/>
                        <a:latin typeface="Avenir Next LT Pro"/>
                      </a:endParaRPr>
                    </a:p>
                  </a:txBody>
                  <a:tcPr marL="22860" marR="22860" marT="15240" marB="15240"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09/06/2022</a:t>
                      </a:r>
                    </a:p>
                  </a:txBody>
                  <a:tcPr marL="51435" marR="51435" marT="25718" marB="25718" anchor="ctr">
                    <a:solidFill>
                      <a:srgbClr val="CDC0E7">
                        <a:alpha val="50000"/>
                      </a:srgbClr>
                    </a:solidFill>
                  </a:tcPr>
                </a:tc>
                <a:tc>
                  <a:txBody>
                    <a:bodyPr/>
                    <a:lstStyle/>
                    <a:p>
                      <a:pPr algn="ctr" rtl="0" fontAlgn="b">
                        <a:lnSpc>
                          <a:spcPct val="100000"/>
                        </a:lnSpc>
                      </a:pPr>
                      <a:r>
                        <a:rPr lang="en-US" sz="1200" b="0">
                          <a:solidFill>
                            <a:schemeClr val="tx1"/>
                          </a:solidFill>
                          <a:effectLst/>
                          <a:latin typeface="Avenir Next LT Pro"/>
                        </a:rPr>
                        <a:t>11/01/2022</a:t>
                      </a:r>
                    </a:p>
                  </a:txBody>
                  <a:tcPr marL="22860" marR="22860" marT="15240" marB="15240"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Yes</a:t>
                      </a:r>
                    </a:p>
                  </a:txBody>
                  <a:tcPr marL="51435" marR="51435" marT="25718" marB="25718"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9/16 (56%)</a:t>
                      </a:r>
                    </a:p>
                  </a:txBody>
                  <a:tcPr marL="51435" marR="51435" marT="25718" marB="25718" anchor="ctr">
                    <a:solidFill>
                      <a:srgbClr val="CDC0E7">
                        <a:alpha val="50000"/>
                      </a:srgbClr>
                    </a:solidFill>
                  </a:tcPr>
                </a:tc>
                <a:tc>
                  <a:txBody>
                    <a:bodyPr/>
                    <a:lstStyle/>
                    <a:p>
                      <a:pPr algn="ctr" rtl="0" fontAlgn="b">
                        <a:lnSpc>
                          <a:spcPct val="100000"/>
                        </a:lnSpc>
                      </a:pPr>
                      <a:r>
                        <a:rPr lang="en-US" sz="1200" b="0">
                          <a:solidFill>
                            <a:schemeClr val="tx1"/>
                          </a:solidFill>
                          <a:effectLst/>
                          <a:latin typeface="Avenir Next LT Pro"/>
                        </a:rPr>
                        <a:t>5/22/23</a:t>
                      </a:r>
                    </a:p>
                  </a:txBody>
                  <a:tcPr marL="28575" marR="28575" marT="19050" marB="19050" anchor="ctr">
                    <a:solidFill>
                      <a:srgbClr val="CDC0E7">
                        <a:alpha val="50000"/>
                      </a:srgbClr>
                    </a:solidFill>
                  </a:tcPr>
                </a:tc>
                <a:tc>
                  <a:txBody>
                    <a:bodyPr/>
                    <a:lstStyle/>
                    <a:p>
                      <a:pPr algn="ctr" rtl="0" fontAlgn="b">
                        <a:lnSpc>
                          <a:spcPct val="100000"/>
                        </a:lnSpc>
                      </a:pPr>
                      <a:r>
                        <a:rPr lang="en-US" sz="1200">
                          <a:solidFill>
                            <a:srgbClr val="FF0000"/>
                          </a:solidFill>
                          <a:effectLst/>
                          <a:latin typeface="Avenir Next LT Pro"/>
                        </a:rPr>
                        <a:t>202</a:t>
                      </a:r>
                    </a:p>
                  </a:txBody>
                  <a:tcPr marL="28575" marR="28575" marT="19050" marB="19050" anchor="ctr">
                    <a:solidFill>
                      <a:srgbClr val="CDC0E7">
                        <a:alpha val="50000"/>
                      </a:srgbClr>
                    </a:solidFill>
                  </a:tcPr>
                </a:tc>
                <a:extLst>
                  <a:ext uri="{0D108BD9-81ED-4DB2-BD59-A6C34878D82A}">
                    <a16:rowId xmlns:a16="http://schemas.microsoft.com/office/drawing/2014/main" val="3769017523"/>
                  </a:ext>
                </a:extLst>
              </a:tr>
              <a:tr h="254685">
                <a:tc>
                  <a:txBody>
                    <a:bodyPr/>
                    <a:lstStyle/>
                    <a:p>
                      <a:pPr algn="l" rtl="0" fontAlgn="b">
                        <a:lnSpc>
                          <a:spcPct val="100000"/>
                        </a:lnSpc>
                      </a:pPr>
                      <a:r>
                        <a:rPr lang="en-US" sz="1200" b="0">
                          <a:solidFill>
                            <a:schemeClr val="tx1"/>
                          </a:solidFill>
                          <a:effectLst/>
                          <a:latin typeface="Avenir Next LT Pro"/>
                        </a:rPr>
                        <a:t>New Frontiers Data Analysis Program</a:t>
                      </a:r>
                    </a:p>
                  </a:txBody>
                  <a:tcPr marL="22860" marR="22860" marT="15240" marB="15240"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09/07/22</a:t>
                      </a:r>
                    </a:p>
                  </a:txBody>
                  <a:tcPr marL="51435" marR="51435" marT="25718" marB="25718" anchor="ctr">
                    <a:solidFill>
                      <a:srgbClr val="CDC0E7">
                        <a:alpha val="50000"/>
                      </a:srgbClr>
                    </a:solidFill>
                  </a:tcPr>
                </a:tc>
                <a:tc>
                  <a:txBody>
                    <a:bodyPr/>
                    <a:lstStyle/>
                    <a:p>
                      <a:pPr algn="ctr" rtl="0" fontAlgn="b">
                        <a:lnSpc>
                          <a:spcPct val="100000"/>
                        </a:lnSpc>
                      </a:pPr>
                      <a:r>
                        <a:rPr lang="en-US" sz="1200" b="0">
                          <a:solidFill>
                            <a:schemeClr val="tx1"/>
                          </a:solidFill>
                          <a:effectLst/>
                          <a:latin typeface="Avenir Next LT Pro"/>
                        </a:rPr>
                        <a:t>11/3/2022</a:t>
                      </a:r>
                    </a:p>
                  </a:txBody>
                  <a:tcPr marL="22860" marR="22860" marT="15240" marB="15240"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Yes</a:t>
                      </a:r>
                    </a:p>
                  </a:txBody>
                  <a:tcPr marL="51435" marR="51435" marT="25718" marB="25718"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9/22 (41%)</a:t>
                      </a:r>
                    </a:p>
                  </a:txBody>
                  <a:tcPr marL="51435" marR="51435" marT="25718" marB="25718" anchor="ctr">
                    <a:solidFill>
                      <a:srgbClr val="CDC0E7">
                        <a:alpha val="50000"/>
                      </a:srgbClr>
                    </a:solidFill>
                  </a:tcPr>
                </a:tc>
                <a:tc>
                  <a:txBody>
                    <a:bodyPr/>
                    <a:lstStyle/>
                    <a:p>
                      <a:pPr algn="ctr" rtl="0" fontAlgn="b">
                        <a:lnSpc>
                          <a:spcPct val="100000"/>
                        </a:lnSpc>
                      </a:pPr>
                      <a:r>
                        <a:rPr lang="en-US" sz="1200" b="0">
                          <a:solidFill>
                            <a:schemeClr val="tx1"/>
                          </a:solidFill>
                          <a:effectLst/>
                          <a:latin typeface="Avenir Next LT Pro"/>
                        </a:rPr>
                        <a:t>2/13/23</a:t>
                      </a:r>
                    </a:p>
                  </a:txBody>
                  <a:tcPr marL="28575" marR="28575" marT="19050" marB="19050" anchor="ctr">
                    <a:solidFill>
                      <a:srgbClr val="CDC0E7">
                        <a:alpha val="50000"/>
                      </a:srgbClr>
                    </a:solidFill>
                  </a:tcPr>
                </a:tc>
                <a:tc>
                  <a:txBody>
                    <a:bodyPr/>
                    <a:lstStyle/>
                    <a:p>
                      <a:pPr algn="ctr" rtl="0" fontAlgn="b">
                        <a:lnSpc>
                          <a:spcPct val="100000"/>
                        </a:lnSpc>
                      </a:pPr>
                      <a:r>
                        <a:rPr lang="en-US" sz="1200">
                          <a:solidFill>
                            <a:schemeClr val="tx1"/>
                          </a:solidFill>
                          <a:effectLst/>
                          <a:latin typeface="Avenir Next LT Pro"/>
                        </a:rPr>
                        <a:t>102</a:t>
                      </a:r>
                    </a:p>
                  </a:txBody>
                  <a:tcPr marL="28575" marR="28575" marT="19050" marB="19050" anchor="ctr">
                    <a:solidFill>
                      <a:srgbClr val="CDC0E7">
                        <a:alpha val="50000"/>
                      </a:srgbClr>
                    </a:solidFill>
                  </a:tcPr>
                </a:tc>
                <a:extLst>
                  <a:ext uri="{0D108BD9-81ED-4DB2-BD59-A6C34878D82A}">
                    <a16:rowId xmlns:a16="http://schemas.microsoft.com/office/drawing/2014/main" val="10015"/>
                  </a:ext>
                </a:extLst>
              </a:tr>
              <a:tr h="260684">
                <a:tc>
                  <a:txBody>
                    <a:bodyPr/>
                    <a:lstStyle/>
                    <a:p>
                      <a:pPr algn="l" rtl="0" fontAlgn="b">
                        <a:lnSpc>
                          <a:spcPct val="100000"/>
                        </a:lnSpc>
                      </a:pPr>
                      <a:r>
                        <a:rPr lang="en-US" sz="1200" b="0">
                          <a:solidFill>
                            <a:schemeClr val="tx1"/>
                          </a:solidFill>
                          <a:effectLst/>
                          <a:latin typeface="Avenir Next LT Pro"/>
                        </a:rPr>
                        <a:t>Mars Data Analysis</a:t>
                      </a:r>
                      <a:endParaRPr lang="en-US" sz="1200" b="0" baseline="30000">
                        <a:solidFill>
                          <a:schemeClr val="tx1"/>
                        </a:solidFill>
                        <a:effectLst/>
                        <a:latin typeface="Avenir Next LT Pro"/>
                      </a:endParaRPr>
                    </a:p>
                  </a:txBody>
                  <a:tcPr marL="22860" marR="22860" marT="15240" marB="15240"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09/07/2022</a:t>
                      </a:r>
                    </a:p>
                  </a:txBody>
                  <a:tcPr marL="51435" marR="51435" marT="25718" marB="25718" anchor="ctr">
                    <a:solidFill>
                      <a:srgbClr val="CDC0E7">
                        <a:alpha val="50000"/>
                      </a:srgbClr>
                    </a:solidFill>
                  </a:tcPr>
                </a:tc>
                <a:tc>
                  <a:txBody>
                    <a:bodyPr/>
                    <a:lstStyle/>
                    <a:p>
                      <a:pPr algn="ctr" rtl="0" fontAlgn="b">
                        <a:lnSpc>
                          <a:spcPct val="100000"/>
                        </a:lnSpc>
                      </a:pPr>
                      <a:r>
                        <a:rPr lang="en-US" sz="1200" b="0">
                          <a:solidFill>
                            <a:schemeClr val="tx1"/>
                          </a:solidFill>
                          <a:effectLst/>
                          <a:latin typeface="Avenir Next LT Pro"/>
                        </a:rPr>
                        <a:t>11/15/2022</a:t>
                      </a:r>
                    </a:p>
                  </a:txBody>
                  <a:tcPr marL="22860" marR="22860" marT="15240" marB="15240"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Yes</a:t>
                      </a:r>
                    </a:p>
                  </a:txBody>
                  <a:tcPr marL="51435" marR="51435" marT="25718" marB="25718"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15/55 (27%)</a:t>
                      </a:r>
                    </a:p>
                  </a:txBody>
                  <a:tcPr marL="51435" marR="51435" marT="25718" marB="25718" anchor="ctr">
                    <a:solidFill>
                      <a:srgbClr val="CDC0E7">
                        <a:alpha val="50000"/>
                      </a:srgbClr>
                    </a:solidFill>
                  </a:tcPr>
                </a:tc>
                <a:tc>
                  <a:txBody>
                    <a:bodyPr/>
                    <a:lstStyle/>
                    <a:p>
                      <a:pPr algn="ctr" rtl="0" fontAlgn="b">
                        <a:lnSpc>
                          <a:spcPct val="100000"/>
                        </a:lnSpc>
                      </a:pPr>
                      <a:r>
                        <a:rPr lang="en-US" sz="1200" b="0">
                          <a:solidFill>
                            <a:schemeClr val="tx1"/>
                          </a:solidFill>
                          <a:effectLst/>
                          <a:latin typeface="Avenir Next LT Pro"/>
                        </a:rPr>
                        <a:t>5/9/23</a:t>
                      </a:r>
                    </a:p>
                  </a:txBody>
                  <a:tcPr marL="28575" marR="28575" marT="19050" marB="19050" anchor="ctr">
                    <a:solidFill>
                      <a:srgbClr val="CDC0E7">
                        <a:alpha val="50000"/>
                      </a:srgbClr>
                    </a:solidFill>
                  </a:tcPr>
                </a:tc>
                <a:tc>
                  <a:txBody>
                    <a:bodyPr/>
                    <a:lstStyle/>
                    <a:p>
                      <a:pPr algn="ctr" rtl="0" fontAlgn="b">
                        <a:lnSpc>
                          <a:spcPct val="100000"/>
                        </a:lnSpc>
                      </a:pPr>
                      <a:r>
                        <a:rPr lang="en-US" sz="1200">
                          <a:solidFill>
                            <a:schemeClr val="tx1"/>
                          </a:solidFill>
                          <a:effectLst/>
                          <a:latin typeface="Avenir Next LT Pro"/>
                        </a:rPr>
                        <a:t>175</a:t>
                      </a:r>
                    </a:p>
                  </a:txBody>
                  <a:tcPr marL="28575" marR="28575" marT="19050" marB="19050" anchor="ctr">
                    <a:solidFill>
                      <a:srgbClr val="CDC0E7">
                        <a:alpha val="50000"/>
                      </a:srgbClr>
                    </a:solidFill>
                  </a:tcPr>
                </a:tc>
                <a:extLst>
                  <a:ext uri="{0D108BD9-81ED-4DB2-BD59-A6C34878D82A}">
                    <a16:rowId xmlns:a16="http://schemas.microsoft.com/office/drawing/2014/main" val="3243651965"/>
                  </a:ext>
                </a:extLst>
              </a:tr>
              <a:tr h="254685">
                <a:tc>
                  <a:txBody>
                    <a:bodyPr/>
                    <a:lstStyle/>
                    <a:p>
                      <a:pPr algn="l" rtl="0" fontAlgn="b">
                        <a:lnSpc>
                          <a:spcPct val="100000"/>
                        </a:lnSpc>
                      </a:pPr>
                      <a:r>
                        <a:rPr lang="en-US" sz="1200" b="0">
                          <a:solidFill>
                            <a:schemeClr val="tx1"/>
                          </a:solidFill>
                          <a:effectLst/>
                          <a:latin typeface="Avenir Next LT Pro"/>
                        </a:rPr>
                        <a:t>Analog Activities to Support Artemis Lunar Operations</a:t>
                      </a:r>
                    </a:p>
                  </a:txBody>
                  <a:tcPr marL="22860" marR="22860" marT="15240" marB="15240"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N/A</a:t>
                      </a:r>
                    </a:p>
                  </a:txBody>
                  <a:tcPr marL="51435" marR="51435" marT="25718" marB="25718" anchor="ctr">
                    <a:solidFill>
                      <a:srgbClr val="CDC0E7">
                        <a:alpha val="50000"/>
                      </a:srgbClr>
                    </a:solidFill>
                  </a:tcPr>
                </a:tc>
                <a:tc>
                  <a:txBody>
                    <a:bodyPr/>
                    <a:lstStyle/>
                    <a:p>
                      <a:pPr algn="ctr" rtl="0" fontAlgn="b">
                        <a:lnSpc>
                          <a:spcPct val="100000"/>
                        </a:lnSpc>
                      </a:pPr>
                      <a:r>
                        <a:rPr lang="en-US" sz="1200" b="0">
                          <a:solidFill>
                            <a:schemeClr val="tx1"/>
                          </a:solidFill>
                          <a:effectLst/>
                          <a:latin typeface="Avenir Next LT Pro"/>
                        </a:rPr>
                        <a:t>12/06/2022</a:t>
                      </a:r>
                    </a:p>
                  </a:txBody>
                  <a:tcPr marL="22860" marR="22860" marT="15240" marB="15240"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Yes</a:t>
                      </a:r>
                    </a:p>
                  </a:txBody>
                  <a:tcPr marL="51435" marR="51435" marT="25718" marB="25718"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13/33 (39%)</a:t>
                      </a:r>
                    </a:p>
                  </a:txBody>
                  <a:tcPr marL="51435" marR="51435" marT="25718" marB="25718" anchor="ctr">
                    <a:solidFill>
                      <a:srgbClr val="CDC0E7">
                        <a:alpha val="50000"/>
                      </a:srgbClr>
                    </a:solidFill>
                  </a:tcPr>
                </a:tc>
                <a:tc>
                  <a:txBody>
                    <a:bodyPr/>
                    <a:lstStyle/>
                    <a:p>
                      <a:pPr algn="ctr" rtl="0" fontAlgn="b">
                        <a:lnSpc>
                          <a:spcPct val="100000"/>
                        </a:lnSpc>
                      </a:pPr>
                      <a:r>
                        <a:rPr lang="en-US" sz="1200" b="0">
                          <a:solidFill>
                            <a:schemeClr val="tx1"/>
                          </a:solidFill>
                          <a:effectLst/>
                          <a:latin typeface="Avenir Next LT Pro"/>
                        </a:rPr>
                        <a:t>2/24/23</a:t>
                      </a:r>
                    </a:p>
                  </a:txBody>
                  <a:tcPr marL="28575" marR="28575" marT="19050" marB="19050" anchor="ctr">
                    <a:solidFill>
                      <a:srgbClr val="CDC0E7">
                        <a:alpha val="50000"/>
                      </a:srgbClr>
                    </a:solidFill>
                  </a:tcPr>
                </a:tc>
                <a:tc>
                  <a:txBody>
                    <a:bodyPr/>
                    <a:lstStyle/>
                    <a:p>
                      <a:pPr algn="ctr" rtl="0" fontAlgn="b">
                        <a:lnSpc>
                          <a:spcPct val="100000"/>
                        </a:lnSpc>
                      </a:pPr>
                      <a:r>
                        <a:rPr lang="en-US" sz="1200">
                          <a:solidFill>
                            <a:schemeClr val="tx1"/>
                          </a:solidFill>
                          <a:effectLst/>
                          <a:latin typeface="Avenir Next LT Pro"/>
                        </a:rPr>
                        <a:t>80</a:t>
                      </a:r>
                    </a:p>
                  </a:txBody>
                  <a:tcPr marL="28575" marR="28575" marT="19050" marB="19050" anchor="ctr">
                    <a:solidFill>
                      <a:srgbClr val="CDC0E7">
                        <a:alpha val="50000"/>
                      </a:srgbClr>
                    </a:solidFill>
                  </a:tcPr>
                </a:tc>
                <a:extLst>
                  <a:ext uri="{0D108BD9-81ED-4DB2-BD59-A6C34878D82A}">
                    <a16:rowId xmlns:a16="http://schemas.microsoft.com/office/drawing/2014/main" val="3543465398"/>
                  </a:ext>
                </a:extLst>
              </a:tr>
              <a:tr h="254685">
                <a:tc>
                  <a:txBody>
                    <a:bodyPr/>
                    <a:lstStyle/>
                    <a:p>
                      <a:pPr algn="l" rtl="0" fontAlgn="b">
                        <a:lnSpc>
                          <a:spcPct val="100000"/>
                        </a:lnSpc>
                      </a:pPr>
                      <a:r>
                        <a:rPr lang="en-US" sz="1200" b="0">
                          <a:solidFill>
                            <a:schemeClr val="tx1"/>
                          </a:solidFill>
                          <a:effectLst/>
                          <a:latin typeface="Avenir Next LT Pro"/>
                        </a:rPr>
                        <a:t>Planetary Science Early Career Award</a:t>
                      </a:r>
                    </a:p>
                  </a:txBody>
                  <a:tcPr marL="22860" marR="22860" marT="15240" marB="15240"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N/A</a:t>
                      </a:r>
                    </a:p>
                  </a:txBody>
                  <a:tcPr marL="51435" marR="51435" marT="25718" marB="25718" anchor="ctr">
                    <a:solidFill>
                      <a:srgbClr val="CDC0E7">
                        <a:alpha val="50000"/>
                      </a:srgbClr>
                    </a:solidFill>
                  </a:tcPr>
                </a:tc>
                <a:tc>
                  <a:txBody>
                    <a:bodyPr/>
                    <a:lstStyle/>
                    <a:p>
                      <a:pPr algn="ctr" rtl="0" fontAlgn="b">
                        <a:lnSpc>
                          <a:spcPct val="100000"/>
                        </a:lnSpc>
                      </a:pPr>
                      <a:r>
                        <a:rPr lang="en-US" sz="1200" b="0">
                          <a:solidFill>
                            <a:schemeClr val="tx1"/>
                          </a:solidFill>
                          <a:effectLst/>
                          <a:latin typeface="Avenir Next LT Pro"/>
                        </a:rPr>
                        <a:t>12/08/2022</a:t>
                      </a:r>
                    </a:p>
                  </a:txBody>
                  <a:tcPr marL="22860" marR="22860" marT="15240" marB="15240"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Yes</a:t>
                      </a:r>
                    </a:p>
                  </a:txBody>
                  <a:tcPr marL="51435" marR="51435" marT="25718" marB="25718"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5/33 (15%)</a:t>
                      </a:r>
                    </a:p>
                  </a:txBody>
                  <a:tcPr marL="51435" marR="51435" marT="25718" marB="25718" anchor="ctr">
                    <a:solidFill>
                      <a:srgbClr val="CDC0E7">
                        <a:alpha val="50000"/>
                      </a:srgbClr>
                    </a:solidFill>
                  </a:tcPr>
                </a:tc>
                <a:tc>
                  <a:txBody>
                    <a:bodyPr/>
                    <a:lstStyle/>
                    <a:p>
                      <a:pPr algn="ctr" rtl="0" fontAlgn="b">
                        <a:lnSpc>
                          <a:spcPct val="100000"/>
                        </a:lnSpc>
                      </a:pPr>
                      <a:r>
                        <a:rPr lang="en-US" sz="1200" b="0">
                          <a:solidFill>
                            <a:schemeClr val="tx1"/>
                          </a:solidFill>
                          <a:effectLst/>
                          <a:latin typeface="Avenir Next LT Pro"/>
                        </a:rPr>
                        <a:t>5/16/23</a:t>
                      </a:r>
                    </a:p>
                  </a:txBody>
                  <a:tcPr marL="28575" marR="28575" marT="19050" marB="19050" anchor="ctr">
                    <a:solidFill>
                      <a:srgbClr val="CDC0E7">
                        <a:alpha val="50000"/>
                      </a:srgbClr>
                    </a:solidFill>
                  </a:tcPr>
                </a:tc>
                <a:tc>
                  <a:txBody>
                    <a:bodyPr/>
                    <a:lstStyle/>
                    <a:p>
                      <a:pPr algn="ctr" rtl="0" fontAlgn="b">
                        <a:lnSpc>
                          <a:spcPct val="100000"/>
                        </a:lnSpc>
                      </a:pPr>
                      <a:r>
                        <a:rPr lang="en-US" sz="1200">
                          <a:solidFill>
                            <a:schemeClr val="tx1"/>
                          </a:solidFill>
                          <a:effectLst/>
                          <a:latin typeface="Avenir Next LT Pro"/>
                        </a:rPr>
                        <a:t>159</a:t>
                      </a:r>
                    </a:p>
                  </a:txBody>
                  <a:tcPr marL="28575" marR="28575" marT="19050" marB="19050" anchor="ctr">
                    <a:solidFill>
                      <a:srgbClr val="CDC0E7">
                        <a:alpha val="50000"/>
                      </a:srgbClr>
                    </a:solidFill>
                  </a:tcPr>
                </a:tc>
                <a:extLst>
                  <a:ext uri="{0D108BD9-81ED-4DB2-BD59-A6C34878D82A}">
                    <a16:rowId xmlns:a16="http://schemas.microsoft.com/office/drawing/2014/main" val="2927674009"/>
                  </a:ext>
                </a:extLst>
              </a:tr>
              <a:tr h="290763">
                <a:tc>
                  <a:txBody>
                    <a:bodyPr/>
                    <a:lstStyle/>
                    <a:p>
                      <a:pPr algn="l" rtl="0" fontAlgn="b">
                        <a:lnSpc>
                          <a:spcPct val="100000"/>
                        </a:lnSpc>
                      </a:pPr>
                      <a:r>
                        <a:rPr lang="en-US" sz="1200" b="0">
                          <a:solidFill>
                            <a:schemeClr val="tx1"/>
                          </a:solidFill>
                          <a:effectLst/>
                          <a:latin typeface="Avenir Next LT Pro"/>
                        </a:rPr>
                        <a:t>Apollo Next Generation Sample Analysis Program</a:t>
                      </a:r>
                    </a:p>
                  </a:txBody>
                  <a:tcPr marL="22860" marR="22860" marT="15240" marB="15240" anchor="ctr">
                    <a:solidFill>
                      <a:srgbClr val="CDC0E7">
                        <a:alpha val="50000"/>
                      </a:srgb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a:solidFill>
                            <a:schemeClr val="tx1"/>
                          </a:solidFill>
                          <a:latin typeface="Avenir Next LT Pro"/>
                        </a:rPr>
                        <a:t>10/17/2022</a:t>
                      </a:r>
                    </a:p>
                  </a:txBody>
                  <a:tcPr marL="51435" marR="51435" marT="25718" marB="25718" anchor="ctr">
                    <a:solidFill>
                      <a:srgbClr val="CDC0E7">
                        <a:alpha val="50000"/>
                      </a:srgbClr>
                    </a:solidFill>
                  </a:tcPr>
                </a:tc>
                <a:tc>
                  <a:txBody>
                    <a:bodyPr/>
                    <a:lstStyle/>
                    <a:p>
                      <a:pPr algn="ctr" rtl="0" fontAlgn="b">
                        <a:lnSpc>
                          <a:spcPct val="100000"/>
                        </a:lnSpc>
                      </a:pPr>
                      <a:r>
                        <a:rPr lang="en-US" sz="1200" b="0">
                          <a:solidFill>
                            <a:schemeClr val="tx1"/>
                          </a:solidFill>
                          <a:effectLst/>
                          <a:latin typeface="Avenir Next LT Pro"/>
                        </a:rPr>
                        <a:t>01/19/2023</a:t>
                      </a:r>
                    </a:p>
                  </a:txBody>
                  <a:tcPr marL="22860" marR="22860" marT="15240" marB="15240" anchor="ctr">
                    <a:solidFill>
                      <a:srgbClr val="CDC0E7">
                        <a:alpha val="5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a:solidFill>
                            <a:schemeClr val="tx1"/>
                          </a:solidFill>
                          <a:latin typeface="Avenir Next LT Pro"/>
                        </a:rPr>
                        <a:t>Yes</a:t>
                      </a:r>
                    </a:p>
                  </a:txBody>
                  <a:tcPr marL="51435" marR="51435" marT="25718" marB="25718"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3/7 (43%)</a:t>
                      </a:r>
                      <a:endParaRPr lang="en-US" sz="1200" b="0" i="0" baseline="30000">
                        <a:solidFill>
                          <a:schemeClr val="tx1"/>
                        </a:solidFill>
                        <a:latin typeface="Avenir Next LT Pro"/>
                      </a:endParaRPr>
                    </a:p>
                  </a:txBody>
                  <a:tcPr marL="51435" marR="51435" marT="25718" marB="25718" anchor="ctr">
                    <a:solidFill>
                      <a:srgbClr val="CDC0E7">
                        <a:alpha val="50000"/>
                      </a:srgbClr>
                    </a:solidFill>
                  </a:tcPr>
                </a:tc>
                <a:tc>
                  <a:txBody>
                    <a:bodyPr/>
                    <a:lstStyle/>
                    <a:p>
                      <a:pPr algn="ctr" rtl="0" fontAlgn="b">
                        <a:lnSpc>
                          <a:spcPct val="100000"/>
                        </a:lnSpc>
                      </a:pPr>
                      <a:r>
                        <a:rPr lang="en-US" sz="1200" b="0">
                          <a:solidFill>
                            <a:schemeClr val="tx1"/>
                          </a:solidFill>
                          <a:effectLst/>
                          <a:latin typeface="Avenir Next LT Pro"/>
                        </a:rPr>
                        <a:t>5/23/23</a:t>
                      </a:r>
                    </a:p>
                  </a:txBody>
                  <a:tcPr marL="28575" marR="28575" marT="19050" marB="19050" anchor="ctr">
                    <a:solidFill>
                      <a:srgbClr val="CDC0E7">
                        <a:alpha val="50000"/>
                      </a:srgbClr>
                    </a:solidFill>
                  </a:tcPr>
                </a:tc>
                <a:tc>
                  <a:txBody>
                    <a:bodyPr/>
                    <a:lstStyle/>
                    <a:p>
                      <a:pPr algn="ctr" rtl="0" fontAlgn="b">
                        <a:lnSpc>
                          <a:spcPct val="100000"/>
                        </a:lnSpc>
                      </a:pPr>
                      <a:r>
                        <a:rPr lang="en-US" sz="1200">
                          <a:solidFill>
                            <a:schemeClr val="tx1"/>
                          </a:solidFill>
                          <a:effectLst/>
                          <a:latin typeface="Avenir Next LT Pro"/>
                        </a:rPr>
                        <a:t>124</a:t>
                      </a:r>
                    </a:p>
                  </a:txBody>
                  <a:tcPr marL="28575" marR="28575" marT="19050" marB="19050" anchor="ctr">
                    <a:solidFill>
                      <a:srgbClr val="CDC0E7">
                        <a:alpha val="50000"/>
                      </a:srgbClr>
                    </a:solidFill>
                  </a:tcPr>
                </a:tc>
                <a:extLst>
                  <a:ext uri="{0D108BD9-81ED-4DB2-BD59-A6C34878D82A}">
                    <a16:rowId xmlns:a16="http://schemas.microsoft.com/office/drawing/2014/main" val="3917519586"/>
                  </a:ext>
                </a:extLst>
              </a:tr>
              <a:tr h="290763">
                <a:tc>
                  <a:txBody>
                    <a:bodyPr/>
                    <a:lstStyle/>
                    <a:p>
                      <a:pPr algn="l" rtl="0" fontAlgn="b">
                        <a:lnSpc>
                          <a:spcPct val="100000"/>
                        </a:lnSpc>
                      </a:pPr>
                      <a:r>
                        <a:rPr lang="en-US" sz="1200" b="0">
                          <a:solidFill>
                            <a:schemeClr val="tx1"/>
                          </a:solidFill>
                          <a:effectLst/>
                          <a:latin typeface="Avenir Next LT Pro"/>
                        </a:rPr>
                        <a:t>Precursor Science Investigations for Europa</a:t>
                      </a:r>
                    </a:p>
                  </a:txBody>
                  <a:tcPr marL="22860" marR="22860" marT="15240" marB="15240" anchor="ctr">
                    <a:solidFill>
                      <a:srgbClr val="CDC0E7">
                        <a:alpha val="50000"/>
                      </a:srgb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a:solidFill>
                            <a:schemeClr val="tx1"/>
                          </a:solidFill>
                          <a:latin typeface="Avenir Next LT Pro"/>
                        </a:rPr>
                        <a:t>11/01/2022</a:t>
                      </a:r>
                    </a:p>
                  </a:txBody>
                  <a:tcPr marL="51435" marR="51435" marT="25718" marB="25718" anchor="ctr">
                    <a:solidFill>
                      <a:srgbClr val="CDC0E7">
                        <a:alpha val="50000"/>
                      </a:srgbClr>
                    </a:solidFill>
                  </a:tcPr>
                </a:tc>
                <a:tc>
                  <a:txBody>
                    <a:bodyPr/>
                    <a:lstStyle/>
                    <a:p>
                      <a:pPr algn="ctr" rtl="0" fontAlgn="b">
                        <a:lnSpc>
                          <a:spcPct val="100000"/>
                        </a:lnSpc>
                      </a:pPr>
                      <a:r>
                        <a:rPr lang="en-US" sz="1200" b="0">
                          <a:solidFill>
                            <a:schemeClr val="tx1"/>
                          </a:solidFill>
                          <a:effectLst/>
                          <a:latin typeface="Avenir Next LT Pro"/>
                        </a:rPr>
                        <a:t>12/16/2022</a:t>
                      </a:r>
                    </a:p>
                  </a:txBody>
                  <a:tcPr marL="22860" marR="22860" marT="15240" marB="15240"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Yes</a:t>
                      </a:r>
                    </a:p>
                  </a:txBody>
                  <a:tcPr marL="51435" marR="51435" marT="25718" marB="25718"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5/28 (18%)</a:t>
                      </a:r>
                    </a:p>
                  </a:txBody>
                  <a:tcPr marL="51435" marR="51435" marT="25718" marB="25718" anchor="ctr">
                    <a:solidFill>
                      <a:srgbClr val="CDC0E7">
                        <a:alpha val="50000"/>
                      </a:srgbClr>
                    </a:solidFill>
                  </a:tcPr>
                </a:tc>
                <a:tc>
                  <a:txBody>
                    <a:bodyPr/>
                    <a:lstStyle/>
                    <a:p>
                      <a:pPr algn="ctr" rtl="0" fontAlgn="b">
                        <a:lnSpc>
                          <a:spcPct val="100000"/>
                        </a:lnSpc>
                      </a:pPr>
                      <a:r>
                        <a:rPr lang="en-US" sz="1200" b="0">
                          <a:solidFill>
                            <a:schemeClr val="tx1"/>
                          </a:solidFill>
                          <a:effectLst/>
                          <a:latin typeface="Avenir Next LT Pro"/>
                        </a:rPr>
                        <a:t>7/14/2023</a:t>
                      </a:r>
                    </a:p>
                  </a:txBody>
                  <a:tcPr marL="28575" marR="28575" marT="19050" marB="19050" anchor="ctr">
                    <a:solidFill>
                      <a:srgbClr val="CDC0E7">
                        <a:alpha val="50000"/>
                      </a:srgbClr>
                    </a:solidFill>
                  </a:tcPr>
                </a:tc>
                <a:tc>
                  <a:txBody>
                    <a:bodyPr/>
                    <a:lstStyle/>
                    <a:p>
                      <a:pPr algn="ctr" rtl="0" fontAlgn="b">
                        <a:lnSpc>
                          <a:spcPct val="100000"/>
                        </a:lnSpc>
                      </a:pPr>
                      <a:r>
                        <a:rPr lang="en-US" sz="1200">
                          <a:solidFill>
                            <a:schemeClr val="tx1"/>
                          </a:solidFill>
                          <a:effectLst/>
                          <a:latin typeface="Avenir Next LT Pro"/>
                        </a:rPr>
                        <a:t>210</a:t>
                      </a:r>
                    </a:p>
                  </a:txBody>
                  <a:tcPr marL="28575" marR="28575" marT="19050" marB="19050" anchor="ctr">
                    <a:solidFill>
                      <a:srgbClr val="CDC0E7">
                        <a:alpha val="50000"/>
                      </a:srgbClr>
                    </a:solidFill>
                  </a:tcPr>
                </a:tc>
                <a:extLst>
                  <a:ext uri="{0D108BD9-81ED-4DB2-BD59-A6C34878D82A}">
                    <a16:rowId xmlns:a16="http://schemas.microsoft.com/office/drawing/2014/main" val="503994972"/>
                  </a:ext>
                </a:extLst>
              </a:tr>
              <a:tr h="250657">
                <a:tc>
                  <a:txBody>
                    <a:bodyPr/>
                    <a:lstStyle/>
                    <a:p>
                      <a:pPr algn="l" rtl="0" fontAlgn="b">
                        <a:lnSpc>
                          <a:spcPct val="100000"/>
                        </a:lnSpc>
                      </a:pPr>
                      <a:r>
                        <a:rPr lang="en-US" sz="1200" b="0">
                          <a:solidFill>
                            <a:schemeClr val="tx1"/>
                          </a:solidFill>
                          <a:effectLst/>
                          <a:latin typeface="Avenir Next LT Pro"/>
                        </a:rPr>
                        <a:t>Interdisciplinary Consortia for Astrobiology Research</a:t>
                      </a:r>
                    </a:p>
                  </a:txBody>
                  <a:tcPr marL="22860" marR="22860" marT="15240" marB="15240" anchor="ctr">
                    <a:solidFill>
                      <a:srgbClr val="CDC0E7">
                        <a:alpha val="50000"/>
                      </a:srgb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i="0">
                          <a:solidFill>
                            <a:schemeClr val="tx1"/>
                          </a:solidFill>
                          <a:latin typeface="Avenir Next LT Pro"/>
                        </a:rPr>
                        <a:t>09/15/2022</a:t>
                      </a:r>
                    </a:p>
                  </a:txBody>
                  <a:tcPr marL="51435" marR="51435" marT="25718" marB="25718" anchor="ctr">
                    <a:solidFill>
                      <a:srgbClr val="CDC0E7">
                        <a:alpha val="50000"/>
                      </a:srgbClr>
                    </a:solidFill>
                  </a:tcPr>
                </a:tc>
                <a:tc>
                  <a:txBody>
                    <a:bodyPr/>
                    <a:lstStyle/>
                    <a:p>
                      <a:pPr algn="ctr" rtl="0" fontAlgn="b">
                        <a:lnSpc>
                          <a:spcPct val="100000"/>
                        </a:lnSpc>
                      </a:pPr>
                      <a:r>
                        <a:rPr lang="en-US" sz="1200" b="0">
                          <a:solidFill>
                            <a:schemeClr val="tx1"/>
                          </a:solidFill>
                          <a:effectLst/>
                          <a:latin typeface="Avenir Next LT Pro"/>
                        </a:rPr>
                        <a:t>01/20/2023</a:t>
                      </a:r>
                    </a:p>
                  </a:txBody>
                  <a:tcPr marL="22860" marR="22860" marT="15240" marB="15240"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Yes</a:t>
                      </a:r>
                    </a:p>
                  </a:txBody>
                  <a:tcPr marL="51435" marR="51435" marT="25718" marB="25718"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9/28 (32%)</a:t>
                      </a:r>
                    </a:p>
                  </a:txBody>
                  <a:tcPr marL="51435" marR="51435" marT="25718" marB="25718" anchor="ctr">
                    <a:solidFill>
                      <a:srgbClr val="CDC0E7">
                        <a:alpha val="50000"/>
                      </a:srgbClr>
                    </a:solidFill>
                  </a:tcPr>
                </a:tc>
                <a:tc>
                  <a:txBody>
                    <a:bodyPr/>
                    <a:lstStyle/>
                    <a:p>
                      <a:pPr algn="ctr" rtl="0" fontAlgn="b">
                        <a:lnSpc>
                          <a:spcPct val="100000"/>
                        </a:lnSpc>
                      </a:pPr>
                      <a:r>
                        <a:rPr lang="en-US" sz="1200" b="0">
                          <a:solidFill>
                            <a:schemeClr val="tx1"/>
                          </a:solidFill>
                          <a:effectLst/>
                          <a:latin typeface="Avenir Next LT Pro"/>
                        </a:rPr>
                        <a:t>7/11/2023</a:t>
                      </a:r>
                    </a:p>
                  </a:txBody>
                  <a:tcPr marL="28575" marR="28575" marT="19050" marB="19050" anchor="ctr">
                    <a:solidFill>
                      <a:srgbClr val="CDC0E7">
                        <a:alpha val="50000"/>
                      </a:srgbClr>
                    </a:solidFill>
                  </a:tcPr>
                </a:tc>
                <a:tc>
                  <a:txBody>
                    <a:bodyPr/>
                    <a:lstStyle/>
                    <a:p>
                      <a:pPr algn="ctr" rtl="0" fontAlgn="b">
                        <a:lnSpc>
                          <a:spcPct val="100000"/>
                        </a:lnSpc>
                      </a:pPr>
                      <a:r>
                        <a:rPr lang="en-US" sz="1200">
                          <a:solidFill>
                            <a:srgbClr val="FF0000"/>
                          </a:solidFill>
                          <a:effectLst/>
                          <a:latin typeface="Avenir Next LT Pro"/>
                        </a:rPr>
                        <a:t>182</a:t>
                      </a:r>
                    </a:p>
                  </a:txBody>
                  <a:tcPr marL="28575" marR="28575" marT="19050" marB="19050" anchor="ctr">
                    <a:solidFill>
                      <a:srgbClr val="CDC0E7">
                        <a:alpha val="50000"/>
                      </a:srgbClr>
                    </a:solidFill>
                  </a:tcPr>
                </a:tc>
                <a:extLst>
                  <a:ext uri="{0D108BD9-81ED-4DB2-BD59-A6C34878D82A}">
                    <a16:rowId xmlns:a16="http://schemas.microsoft.com/office/drawing/2014/main" val="2889151584"/>
                  </a:ext>
                </a:extLst>
              </a:tr>
              <a:tr h="260684">
                <a:tc>
                  <a:txBody>
                    <a:bodyPr/>
                    <a:lstStyle/>
                    <a:p>
                      <a:pPr algn="l" rtl="0" fontAlgn="b">
                        <a:lnSpc>
                          <a:spcPct val="100000"/>
                        </a:lnSpc>
                      </a:pPr>
                      <a:r>
                        <a:rPr lang="en-US" sz="1200" b="0">
                          <a:solidFill>
                            <a:schemeClr val="tx1"/>
                          </a:solidFill>
                          <a:effectLst/>
                          <a:latin typeface="Avenir Next LT Pro"/>
                        </a:rPr>
                        <a:t>Habitable Worlds</a:t>
                      </a:r>
                    </a:p>
                  </a:txBody>
                  <a:tcPr marL="22860" marR="22860" marT="15240" marB="15240" anchor="ctr">
                    <a:solidFill>
                      <a:schemeClr val="accent4">
                        <a:lumMod val="20000"/>
                        <a:lumOff val="80000"/>
                      </a:schemeClr>
                    </a:solidFill>
                  </a:tcPr>
                </a:tc>
                <a:tc>
                  <a:txBody>
                    <a:bodyPr/>
                    <a:lstStyle/>
                    <a:p>
                      <a:pPr algn="ctr">
                        <a:lnSpc>
                          <a:spcPct val="100000"/>
                        </a:lnSpc>
                      </a:pPr>
                      <a:r>
                        <a:rPr lang="en-US" sz="1200" b="0" i="0">
                          <a:solidFill>
                            <a:schemeClr val="tx1"/>
                          </a:solidFill>
                          <a:latin typeface="Avenir Next LT Pro"/>
                        </a:rPr>
                        <a:t>11/08/2022</a:t>
                      </a:r>
                    </a:p>
                  </a:txBody>
                  <a:tcPr marL="51435" marR="51435" marT="25718" marB="25718" anchor="ctr">
                    <a:solidFill>
                      <a:srgbClr val="CDC0E7">
                        <a:alpha val="50000"/>
                      </a:srgbClr>
                    </a:solidFill>
                  </a:tcPr>
                </a:tc>
                <a:tc>
                  <a:txBody>
                    <a:bodyPr/>
                    <a:lstStyle/>
                    <a:p>
                      <a:pPr algn="ctr" rtl="0" fontAlgn="b">
                        <a:lnSpc>
                          <a:spcPct val="100000"/>
                        </a:lnSpc>
                      </a:pPr>
                      <a:r>
                        <a:rPr lang="en-US" sz="1200" b="0">
                          <a:solidFill>
                            <a:schemeClr val="tx1"/>
                          </a:solidFill>
                          <a:effectLst/>
                          <a:latin typeface="Avenir Next LT Pro"/>
                        </a:rPr>
                        <a:t>02/03/2023</a:t>
                      </a:r>
                    </a:p>
                  </a:txBody>
                  <a:tcPr marL="22860" marR="22860" marT="15240" marB="15240"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Yes</a:t>
                      </a:r>
                    </a:p>
                  </a:txBody>
                  <a:tcPr marL="51435" marR="51435" marT="25718" marB="25718"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11/39 (28%)</a:t>
                      </a:r>
                    </a:p>
                  </a:txBody>
                  <a:tcPr marL="51435" marR="51435" marT="25718" marB="25718" anchor="ctr">
                    <a:solidFill>
                      <a:srgbClr val="CDC0E7">
                        <a:alpha val="50000"/>
                      </a:srgbClr>
                    </a:solidFill>
                  </a:tcPr>
                </a:tc>
                <a:tc>
                  <a:txBody>
                    <a:bodyPr/>
                    <a:lstStyle/>
                    <a:p>
                      <a:pPr algn="ctr" rtl="0" fontAlgn="b">
                        <a:lnSpc>
                          <a:spcPct val="100000"/>
                        </a:lnSpc>
                      </a:pPr>
                      <a:r>
                        <a:rPr lang="en-US" sz="1200" b="0">
                          <a:solidFill>
                            <a:schemeClr val="tx1"/>
                          </a:solidFill>
                          <a:effectLst/>
                          <a:latin typeface="Avenir Next LT Pro"/>
                        </a:rPr>
                        <a:t>7/26/2023</a:t>
                      </a:r>
                    </a:p>
                  </a:txBody>
                  <a:tcPr marL="28575" marR="28575" marT="19050" marB="19050" anchor="ctr">
                    <a:solidFill>
                      <a:srgbClr val="CDC0E7">
                        <a:alpha val="50000"/>
                      </a:srgbClr>
                    </a:solidFill>
                  </a:tcPr>
                </a:tc>
                <a:tc>
                  <a:txBody>
                    <a:bodyPr/>
                    <a:lstStyle/>
                    <a:p>
                      <a:pPr algn="ctr" rtl="0" fontAlgn="b">
                        <a:lnSpc>
                          <a:spcPct val="100000"/>
                        </a:lnSpc>
                      </a:pPr>
                      <a:r>
                        <a:rPr lang="en-US" sz="1200">
                          <a:solidFill>
                            <a:schemeClr val="tx1"/>
                          </a:solidFill>
                          <a:effectLst/>
                          <a:latin typeface="Avenir Next LT Pro"/>
                        </a:rPr>
                        <a:t>173</a:t>
                      </a:r>
                    </a:p>
                  </a:txBody>
                  <a:tcPr marL="28575" marR="28575" marT="19050" marB="19050" anchor="ctr">
                    <a:solidFill>
                      <a:srgbClr val="CDC0E7">
                        <a:alpha val="50000"/>
                      </a:srgbClr>
                    </a:solidFill>
                  </a:tcPr>
                </a:tc>
                <a:extLst>
                  <a:ext uri="{0D108BD9-81ED-4DB2-BD59-A6C34878D82A}">
                    <a16:rowId xmlns:a16="http://schemas.microsoft.com/office/drawing/2014/main" val="10016"/>
                  </a:ext>
                </a:extLst>
              </a:tr>
              <a:tr h="254685">
                <a:tc>
                  <a:txBody>
                    <a:bodyPr/>
                    <a:lstStyle/>
                    <a:p>
                      <a:pPr algn="l" rtl="0" fontAlgn="b">
                        <a:lnSpc>
                          <a:spcPct val="100000"/>
                        </a:lnSpc>
                      </a:pPr>
                      <a:r>
                        <a:rPr lang="en-US" sz="1200" b="0">
                          <a:solidFill>
                            <a:schemeClr val="tx1"/>
                          </a:solidFill>
                          <a:effectLst/>
                          <a:latin typeface="Avenir Next LT Pro"/>
                        </a:rPr>
                        <a:t>Lunar Data Analysis</a:t>
                      </a:r>
                    </a:p>
                  </a:txBody>
                  <a:tcPr marL="22860" marR="22860" marT="15240" marB="15240"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12/1/2022</a:t>
                      </a:r>
                    </a:p>
                  </a:txBody>
                  <a:tcPr marL="51435" marR="51435" marT="25718" marB="25718" anchor="ctr">
                    <a:solidFill>
                      <a:srgbClr val="CDC0E7">
                        <a:alpha val="50000"/>
                      </a:srgbClr>
                    </a:solidFill>
                  </a:tcPr>
                </a:tc>
                <a:tc>
                  <a:txBody>
                    <a:bodyPr/>
                    <a:lstStyle/>
                    <a:p>
                      <a:pPr algn="ctr" rtl="0" fontAlgn="b">
                        <a:lnSpc>
                          <a:spcPct val="100000"/>
                        </a:lnSpc>
                      </a:pPr>
                      <a:r>
                        <a:rPr lang="en-US" sz="1200" b="0">
                          <a:solidFill>
                            <a:schemeClr val="tx1"/>
                          </a:solidFill>
                          <a:effectLst/>
                          <a:latin typeface="Avenir Next LT Pro"/>
                        </a:rPr>
                        <a:t>02/23/2023</a:t>
                      </a:r>
                    </a:p>
                  </a:txBody>
                  <a:tcPr marL="22860" marR="22860" marT="15240" marB="15240"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Yes</a:t>
                      </a:r>
                    </a:p>
                  </a:txBody>
                  <a:tcPr marL="51435" marR="51435" marT="25718" marB="25718"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8/34 (24%)</a:t>
                      </a:r>
                    </a:p>
                  </a:txBody>
                  <a:tcPr marL="51435" marR="51435" marT="25718" marB="25718" anchor="ctr">
                    <a:solidFill>
                      <a:srgbClr val="CDC0E7">
                        <a:alpha val="50000"/>
                      </a:srgbClr>
                    </a:solidFill>
                  </a:tcPr>
                </a:tc>
                <a:tc>
                  <a:txBody>
                    <a:bodyPr/>
                    <a:lstStyle/>
                    <a:p>
                      <a:pPr algn="ctr" rtl="0" fontAlgn="b">
                        <a:lnSpc>
                          <a:spcPct val="100000"/>
                        </a:lnSpc>
                      </a:pPr>
                      <a:r>
                        <a:rPr lang="en-US" sz="1200" b="0">
                          <a:solidFill>
                            <a:schemeClr val="tx1"/>
                          </a:solidFill>
                          <a:effectLst/>
                          <a:latin typeface="Avenir Next LT Pro"/>
                        </a:rPr>
                        <a:t>7/7/2023</a:t>
                      </a:r>
                    </a:p>
                  </a:txBody>
                  <a:tcPr marL="28575" marR="28575" marT="19050" marB="19050" anchor="ctr">
                    <a:solidFill>
                      <a:srgbClr val="CDC0E7">
                        <a:alpha val="50000"/>
                      </a:srgbClr>
                    </a:solidFill>
                  </a:tcPr>
                </a:tc>
                <a:tc>
                  <a:txBody>
                    <a:bodyPr/>
                    <a:lstStyle/>
                    <a:p>
                      <a:pPr algn="ctr" rtl="0" fontAlgn="b">
                        <a:lnSpc>
                          <a:spcPct val="100000"/>
                        </a:lnSpc>
                      </a:pPr>
                      <a:r>
                        <a:rPr lang="en-US" sz="1200">
                          <a:solidFill>
                            <a:schemeClr val="tx1"/>
                          </a:solidFill>
                          <a:effectLst/>
                          <a:latin typeface="Avenir Next LT Pro"/>
                        </a:rPr>
                        <a:t>134</a:t>
                      </a:r>
                    </a:p>
                  </a:txBody>
                  <a:tcPr marL="28575" marR="28575" marT="19050" marB="19050" anchor="ctr">
                    <a:solidFill>
                      <a:srgbClr val="CDC0E7">
                        <a:alpha val="50000"/>
                      </a:srgbClr>
                    </a:solidFill>
                  </a:tcPr>
                </a:tc>
                <a:extLst>
                  <a:ext uri="{0D108BD9-81ED-4DB2-BD59-A6C34878D82A}">
                    <a16:rowId xmlns:a16="http://schemas.microsoft.com/office/drawing/2014/main" val="10017"/>
                  </a:ext>
                </a:extLst>
              </a:tr>
              <a:tr h="254685">
                <a:tc>
                  <a:txBody>
                    <a:bodyPr/>
                    <a:lstStyle/>
                    <a:p>
                      <a:pPr algn="l" rtl="0" fontAlgn="b">
                        <a:lnSpc>
                          <a:spcPct val="100000"/>
                        </a:lnSpc>
                      </a:pPr>
                      <a:r>
                        <a:rPr lang="en-US" sz="1200" b="0">
                          <a:solidFill>
                            <a:schemeClr val="tx1"/>
                          </a:solidFill>
                          <a:effectLst/>
                          <a:latin typeface="Avenir Next LT Pro"/>
                        </a:rPr>
                        <a:t>Artemis III Geology Team</a:t>
                      </a:r>
                    </a:p>
                  </a:txBody>
                  <a:tcPr marL="22860" marR="22860" marT="15240" marB="15240"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2/24/23</a:t>
                      </a:r>
                    </a:p>
                  </a:txBody>
                  <a:tcPr marL="51435" marR="51435" marT="25718" marB="25718" anchor="ctr">
                    <a:solidFill>
                      <a:srgbClr val="CDC0E7">
                        <a:alpha val="50000"/>
                      </a:srgbClr>
                    </a:solidFill>
                  </a:tcPr>
                </a:tc>
                <a:tc>
                  <a:txBody>
                    <a:bodyPr/>
                    <a:lstStyle/>
                    <a:p>
                      <a:pPr algn="ctr" rtl="0" fontAlgn="b">
                        <a:lnSpc>
                          <a:spcPct val="100000"/>
                        </a:lnSpc>
                      </a:pPr>
                      <a:r>
                        <a:rPr lang="en-US" sz="1200" b="0">
                          <a:solidFill>
                            <a:schemeClr val="tx1"/>
                          </a:solidFill>
                          <a:effectLst/>
                          <a:latin typeface="Avenir Next LT Pro"/>
                        </a:rPr>
                        <a:t>4/25/23</a:t>
                      </a:r>
                    </a:p>
                  </a:txBody>
                  <a:tcPr marL="22860" marR="22860" marT="15240" marB="15240"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Yes</a:t>
                      </a:r>
                    </a:p>
                  </a:txBody>
                  <a:tcPr marL="51435" marR="51435" marT="25718" marB="25718"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1/9 (11%)</a:t>
                      </a:r>
                    </a:p>
                  </a:txBody>
                  <a:tcPr marL="51435" marR="51435" marT="25718" marB="25718" anchor="ctr">
                    <a:solidFill>
                      <a:srgbClr val="CDC0E7">
                        <a:alpha val="50000"/>
                      </a:srgbClr>
                    </a:solidFill>
                  </a:tcPr>
                </a:tc>
                <a:tc>
                  <a:txBody>
                    <a:bodyPr/>
                    <a:lstStyle/>
                    <a:p>
                      <a:pPr algn="ctr" rtl="0" fontAlgn="b">
                        <a:lnSpc>
                          <a:spcPct val="100000"/>
                        </a:lnSpc>
                      </a:pPr>
                      <a:r>
                        <a:rPr lang="en-US" sz="1200" b="0">
                          <a:solidFill>
                            <a:schemeClr val="tx1"/>
                          </a:solidFill>
                          <a:effectLst/>
                          <a:latin typeface="Avenir Next LT Pro"/>
                        </a:rPr>
                        <a:t>9/6/2023</a:t>
                      </a:r>
                    </a:p>
                  </a:txBody>
                  <a:tcPr marL="28575" marR="28575" marT="19050" marB="19050" anchor="ctr">
                    <a:solidFill>
                      <a:srgbClr val="CDC0E7">
                        <a:alpha val="50000"/>
                      </a:srgbClr>
                    </a:solidFill>
                  </a:tcPr>
                </a:tc>
                <a:tc>
                  <a:txBody>
                    <a:bodyPr/>
                    <a:lstStyle/>
                    <a:p>
                      <a:pPr algn="ctr" rtl="0" fontAlgn="b">
                        <a:lnSpc>
                          <a:spcPct val="100000"/>
                        </a:lnSpc>
                      </a:pPr>
                      <a:r>
                        <a:rPr lang="en-US" sz="1200">
                          <a:solidFill>
                            <a:schemeClr val="tx1"/>
                          </a:solidFill>
                          <a:effectLst/>
                          <a:latin typeface="Avenir Next LT Pro"/>
                        </a:rPr>
                        <a:t>134</a:t>
                      </a:r>
                    </a:p>
                  </a:txBody>
                  <a:tcPr marL="28575" marR="28575" marT="19050" marB="19050" anchor="ctr">
                    <a:solidFill>
                      <a:srgbClr val="CDC0E7">
                        <a:alpha val="50000"/>
                      </a:srgbClr>
                    </a:solidFill>
                  </a:tcPr>
                </a:tc>
                <a:extLst>
                  <a:ext uri="{0D108BD9-81ED-4DB2-BD59-A6C34878D82A}">
                    <a16:rowId xmlns:a16="http://schemas.microsoft.com/office/drawing/2014/main" val="1230907942"/>
                  </a:ext>
                </a:extLst>
              </a:tr>
              <a:tr h="254685">
                <a:tc>
                  <a:txBody>
                    <a:bodyPr/>
                    <a:lstStyle/>
                    <a:p>
                      <a:pPr algn="l" rtl="0" fontAlgn="b">
                        <a:lnSpc>
                          <a:spcPct val="100000"/>
                        </a:lnSpc>
                      </a:pPr>
                      <a:r>
                        <a:rPr lang="en-US" sz="1200">
                          <a:solidFill>
                            <a:schemeClr val="tx1"/>
                          </a:solidFill>
                          <a:effectLst/>
                          <a:latin typeface="Avenir Next LT Pro"/>
                        </a:rPr>
                        <a:t>Future Investigators in NASA Earth and Space Science and Technology</a:t>
                      </a:r>
                    </a:p>
                  </a:txBody>
                  <a:tcPr marL="22860" marR="22860" marT="15240" marB="15240" anchor="ctr">
                    <a:solidFill>
                      <a:schemeClr val="accent4">
                        <a:lumMod val="20000"/>
                        <a:lumOff val="80000"/>
                      </a:schemeClr>
                    </a:solidFill>
                  </a:tcPr>
                </a:tc>
                <a:tc>
                  <a:txBody>
                    <a:bodyPr/>
                    <a:lstStyle/>
                    <a:p>
                      <a:pPr algn="ctr">
                        <a:lnSpc>
                          <a:spcPct val="100000"/>
                        </a:lnSpc>
                      </a:pPr>
                      <a:r>
                        <a:rPr lang="en-US" sz="1200" b="0" i="0">
                          <a:solidFill>
                            <a:schemeClr val="tx1"/>
                          </a:solidFill>
                          <a:latin typeface="Avenir Next LT Pro"/>
                        </a:rPr>
                        <a:t>N/A</a:t>
                      </a:r>
                    </a:p>
                  </a:txBody>
                  <a:tcPr marL="51435" marR="51435" marT="25718" marB="25718" anchor="ctr">
                    <a:solidFill>
                      <a:srgbClr val="CDC0E7">
                        <a:alpha val="50000"/>
                      </a:srgbClr>
                    </a:solidFill>
                  </a:tcPr>
                </a:tc>
                <a:tc>
                  <a:txBody>
                    <a:bodyPr/>
                    <a:lstStyle/>
                    <a:p>
                      <a:pPr algn="ctr" rtl="0" fontAlgn="b">
                        <a:lnSpc>
                          <a:spcPct val="100000"/>
                        </a:lnSpc>
                      </a:pPr>
                      <a:r>
                        <a:rPr lang="en-US" sz="1200" b="0">
                          <a:solidFill>
                            <a:schemeClr val="tx1"/>
                          </a:solidFill>
                          <a:effectLst/>
                          <a:latin typeface="Avenir Next LT Pro"/>
                        </a:rPr>
                        <a:t>2/21/23</a:t>
                      </a:r>
                    </a:p>
                  </a:txBody>
                  <a:tcPr marL="22860" marR="22860" marT="15240" marB="15240"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Yes</a:t>
                      </a:r>
                    </a:p>
                  </a:txBody>
                  <a:tcPr marL="51435" marR="51435" marT="25718" marB="25718"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39/216 (18%)</a:t>
                      </a:r>
                    </a:p>
                  </a:txBody>
                  <a:tcPr marL="51435" marR="51435" marT="25718" marB="25718"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7/13/2023</a:t>
                      </a:r>
                    </a:p>
                  </a:txBody>
                  <a:tcPr marL="51435" marR="51435" marT="25718" marB="25718" anchor="ctr">
                    <a:solidFill>
                      <a:srgbClr val="CDC0E7">
                        <a:alpha val="50000"/>
                      </a:srgbClr>
                    </a:solidFill>
                  </a:tcPr>
                </a:tc>
                <a:tc>
                  <a:txBody>
                    <a:bodyPr/>
                    <a:lstStyle/>
                    <a:p>
                      <a:pPr algn="ctr">
                        <a:lnSpc>
                          <a:spcPct val="100000"/>
                        </a:lnSpc>
                      </a:pPr>
                      <a:r>
                        <a:rPr lang="en-US" sz="1200" b="0" i="0">
                          <a:solidFill>
                            <a:schemeClr val="tx1"/>
                          </a:solidFill>
                          <a:latin typeface="Avenir Next LT Pro"/>
                        </a:rPr>
                        <a:t>142</a:t>
                      </a:r>
                    </a:p>
                  </a:txBody>
                  <a:tcPr marL="51435" marR="51435" marT="25718" marB="25718" anchor="ctr">
                    <a:solidFill>
                      <a:srgbClr val="CDC0E7">
                        <a:alpha val="50000"/>
                      </a:srgbClr>
                    </a:solidFill>
                  </a:tcPr>
                </a:tc>
                <a:extLst>
                  <a:ext uri="{0D108BD9-81ED-4DB2-BD59-A6C34878D82A}">
                    <a16:rowId xmlns:a16="http://schemas.microsoft.com/office/drawing/2014/main" val="1899395423"/>
                  </a:ext>
                </a:extLst>
              </a:tr>
              <a:tr h="254684">
                <a:tc>
                  <a:txBody>
                    <a:bodyPr/>
                    <a:lstStyle/>
                    <a:p>
                      <a:pPr lvl="0" algn="l">
                        <a:lnSpc>
                          <a:spcPct val="100000"/>
                        </a:lnSpc>
                        <a:buNone/>
                      </a:pPr>
                      <a:r>
                        <a:rPr lang="en-US" sz="1200">
                          <a:solidFill>
                            <a:schemeClr val="tx1"/>
                          </a:solidFill>
                          <a:effectLst/>
                          <a:latin typeface="Avenir Next LT Pro"/>
                        </a:rPr>
                        <a:t>PSTAR</a:t>
                      </a:r>
                    </a:p>
                  </a:txBody>
                  <a:tcPr marL="22860" marR="22860" marT="15240" marB="15240" anchor="ctr">
                    <a:solidFill>
                      <a:srgbClr val="CDC0E7">
                        <a:alpha val="50000"/>
                      </a:srgbClr>
                    </a:solidFill>
                  </a:tcPr>
                </a:tc>
                <a:tc gridSpan="2">
                  <a:txBody>
                    <a:bodyPr/>
                    <a:lstStyle/>
                    <a:p>
                      <a:pPr lvl="0" algn="ctr">
                        <a:lnSpc>
                          <a:spcPct val="100000"/>
                        </a:lnSpc>
                        <a:buNone/>
                      </a:pPr>
                      <a:r>
                        <a:rPr lang="en-US" sz="1200" b="0" i="0">
                          <a:solidFill>
                            <a:schemeClr val="tx1"/>
                          </a:solidFill>
                          <a:latin typeface="Avenir Next LT Pro"/>
                        </a:rPr>
                        <a:t>Not solicited this year</a:t>
                      </a:r>
                    </a:p>
                  </a:txBody>
                  <a:tcPr marL="51435" marR="51435" marT="25718" marB="25718" anchor="ctr">
                    <a:solidFill>
                      <a:srgbClr val="CDC0E7">
                        <a:alpha val="50000"/>
                      </a:srgbClr>
                    </a:solidFill>
                  </a:tcPr>
                </a:tc>
                <a:tc hMerge="1">
                  <a:txBody>
                    <a:bodyPr/>
                    <a:lstStyle/>
                    <a:p>
                      <a:endParaRPr lang="en-US"/>
                    </a:p>
                  </a:txBody>
                  <a:tcPr marL="22860" marR="22860" marT="15240" marB="15240" anchor="b">
                    <a:solidFill>
                      <a:schemeClr val="accent5">
                        <a:lumMod val="40000"/>
                        <a:lumOff val="60000"/>
                      </a:schemeClr>
                    </a:solidFill>
                  </a:tcPr>
                </a:tc>
                <a:tc>
                  <a:txBody>
                    <a:bodyPr/>
                    <a:lstStyle/>
                    <a:p>
                      <a:pPr lvl="0" algn="ctr">
                        <a:lnSpc>
                          <a:spcPct val="100000"/>
                        </a:lnSpc>
                        <a:buNone/>
                      </a:pPr>
                      <a:endParaRPr lang="en-US" sz="1200" b="0" i="0">
                        <a:solidFill>
                          <a:schemeClr val="tx1"/>
                        </a:solidFill>
                        <a:latin typeface="Avenir Next LT Pro"/>
                      </a:endParaRPr>
                    </a:p>
                  </a:txBody>
                  <a:tcPr marL="51435" marR="51435" marT="25718" marB="25718" anchor="ctr">
                    <a:solidFill>
                      <a:srgbClr val="CDC0E7">
                        <a:alpha val="50000"/>
                      </a:srgbClr>
                    </a:solidFill>
                  </a:tcPr>
                </a:tc>
                <a:tc>
                  <a:txBody>
                    <a:bodyPr/>
                    <a:lstStyle/>
                    <a:p>
                      <a:pPr lvl="0" algn="ctr">
                        <a:lnSpc>
                          <a:spcPct val="100000"/>
                        </a:lnSpc>
                        <a:buNone/>
                      </a:pPr>
                      <a:endParaRPr lang="en-US" sz="1200" b="0" i="0">
                        <a:solidFill>
                          <a:schemeClr val="tx1"/>
                        </a:solidFill>
                        <a:latin typeface="Avenir Next LT Pro"/>
                      </a:endParaRPr>
                    </a:p>
                  </a:txBody>
                  <a:tcPr marL="51435" marR="51435" marT="25718" marB="25718" anchor="ctr">
                    <a:solidFill>
                      <a:srgbClr val="CDC0E7">
                        <a:alpha val="50000"/>
                      </a:srgbClr>
                    </a:solidFill>
                  </a:tcPr>
                </a:tc>
                <a:tc>
                  <a:txBody>
                    <a:bodyPr/>
                    <a:lstStyle/>
                    <a:p>
                      <a:pPr lvl="0" algn="ctr">
                        <a:lnSpc>
                          <a:spcPct val="100000"/>
                        </a:lnSpc>
                        <a:buNone/>
                      </a:pPr>
                      <a:endParaRPr lang="en-US" sz="1200" b="0" i="0">
                        <a:solidFill>
                          <a:schemeClr val="tx1"/>
                        </a:solidFill>
                        <a:latin typeface="Avenir Next LT Pro"/>
                      </a:endParaRPr>
                    </a:p>
                  </a:txBody>
                  <a:tcPr marL="51435" marR="51435" marT="25718" marB="25718" anchor="ctr">
                    <a:solidFill>
                      <a:srgbClr val="CDC0E7">
                        <a:alpha val="50000"/>
                      </a:srgbClr>
                    </a:solidFill>
                  </a:tcPr>
                </a:tc>
                <a:tc>
                  <a:txBody>
                    <a:bodyPr/>
                    <a:lstStyle/>
                    <a:p>
                      <a:pPr lvl="0" algn="ctr">
                        <a:lnSpc>
                          <a:spcPct val="100000"/>
                        </a:lnSpc>
                        <a:buNone/>
                      </a:pPr>
                      <a:endParaRPr lang="en-US" sz="1200" b="0" i="0">
                        <a:solidFill>
                          <a:schemeClr val="tx1"/>
                        </a:solidFill>
                        <a:latin typeface="Avenir Next LT Pro"/>
                      </a:endParaRPr>
                    </a:p>
                  </a:txBody>
                  <a:tcPr marL="51435" marR="51435" marT="25718" marB="25718" anchor="ctr">
                    <a:solidFill>
                      <a:srgbClr val="CDC0E7">
                        <a:alpha val="50000"/>
                      </a:srgbClr>
                    </a:solidFill>
                  </a:tcPr>
                </a:tc>
                <a:extLst>
                  <a:ext uri="{0D108BD9-81ED-4DB2-BD59-A6C34878D82A}">
                    <a16:rowId xmlns:a16="http://schemas.microsoft.com/office/drawing/2014/main" val="1731762091"/>
                  </a:ext>
                </a:extLst>
              </a:tr>
            </a:tbl>
          </a:graphicData>
        </a:graphic>
      </p:graphicFrame>
      <p:sp>
        <p:nvSpPr>
          <p:cNvPr id="6" name="Title 3">
            <a:extLst>
              <a:ext uri="{FF2B5EF4-FFF2-40B4-BE49-F238E27FC236}">
                <a16:creationId xmlns:a16="http://schemas.microsoft.com/office/drawing/2014/main" id="{A0F9C212-0637-2025-31E7-9492978BE7DE}"/>
              </a:ext>
            </a:extLst>
          </p:cNvPr>
          <p:cNvSpPr>
            <a:spLocks noGrp="1"/>
          </p:cNvSpPr>
          <p:nvPr>
            <p:ph type="title"/>
          </p:nvPr>
        </p:nvSpPr>
        <p:spPr>
          <a:xfrm>
            <a:off x="329938" y="243367"/>
            <a:ext cx="11868426" cy="646331"/>
          </a:xfrm>
        </p:spPr>
        <p:txBody>
          <a:bodyPr/>
          <a:lstStyle/>
          <a:p>
            <a:r>
              <a:rPr lang="en-US" dirty="0">
                <a:latin typeface="Avenir Next LT Pro"/>
                <a:cs typeface="Arial"/>
              </a:rPr>
              <a:t>PSD ROSES-2022 Programs with Due Dates</a:t>
            </a:r>
          </a:p>
        </p:txBody>
      </p:sp>
    </p:spTree>
    <p:extLst>
      <p:ext uri="{BB962C8B-B14F-4D97-AF65-F5344CB8AC3E}">
        <p14:creationId xmlns:p14="http://schemas.microsoft.com/office/powerpoint/2010/main" val="275310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47A7C3-CEB3-5E5C-2ADF-3083C38DBF80}"/>
              </a:ext>
            </a:extLst>
          </p:cNvPr>
          <p:cNvSpPr>
            <a:spLocks noGrp="1"/>
          </p:cNvSpPr>
          <p:nvPr>
            <p:ph type="title"/>
          </p:nvPr>
        </p:nvSpPr>
        <p:spPr>
          <a:xfrm>
            <a:off x="329938" y="243367"/>
            <a:ext cx="11868426" cy="646331"/>
          </a:xfrm>
        </p:spPr>
        <p:txBody>
          <a:bodyPr/>
          <a:lstStyle/>
          <a:p>
            <a:r>
              <a:rPr lang="en-US">
                <a:latin typeface="Avenir Next LT Pro"/>
                <a:cs typeface="Arial"/>
              </a:rPr>
              <a:t>PSD ROSES-2023 Programs with Due Dates</a:t>
            </a:r>
          </a:p>
        </p:txBody>
      </p:sp>
      <p:graphicFrame>
        <p:nvGraphicFramePr>
          <p:cNvPr id="7" name="Content Placeholder 6">
            <a:extLst>
              <a:ext uri="{FF2B5EF4-FFF2-40B4-BE49-F238E27FC236}">
                <a16:creationId xmlns:a16="http://schemas.microsoft.com/office/drawing/2014/main" id="{AB24F8F4-5268-B7D8-FFFE-4110115991B6}"/>
              </a:ext>
            </a:extLst>
          </p:cNvPr>
          <p:cNvGraphicFramePr>
            <a:graphicFrameLocks noGrp="1"/>
          </p:cNvGraphicFramePr>
          <p:nvPr>
            <p:ph idx="4294967295"/>
            <p:extLst>
              <p:ext uri="{D42A27DB-BD31-4B8C-83A1-F6EECF244321}">
                <p14:modId xmlns:p14="http://schemas.microsoft.com/office/powerpoint/2010/main" val="3316729945"/>
              </p:ext>
            </p:extLst>
          </p:nvPr>
        </p:nvGraphicFramePr>
        <p:xfrm>
          <a:off x="222334" y="1362660"/>
          <a:ext cx="11748656" cy="4935204"/>
        </p:xfrm>
        <a:graphic>
          <a:graphicData uri="http://schemas.openxmlformats.org/drawingml/2006/table">
            <a:tbl>
              <a:tblPr>
                <a:tableStyleId>{5C22544A-7EE6-4342-B048-85BDC9FD1C3A}</a:tableStyleId>
              </a:tblPr>
              <a:tblGrid>
                <a:gridCol w="5246255">
                  <a:extLst>
                    <a:ext uri="{9D8B030D-6E8A-4147-A177-3AD203B41FA5}">
                      <a16:colId xmlns:a16="http://schemas.microsoft.com/office/drawing/2014/main" val="2018584015"/>
                    </a:ext>
                  </a:extLst>
                </a:gridCol>
                <a:gridCol w="1588654">
                  <a:extLst>
                    <a:ext uri="{9D8B030D-6E8A-4147-A177-3AD203B41FA5}">
                      <a16:colId xmlns:a16="http://schemas.microsoft.com/office/drawing/2014/main" val="3429641651"/>
                    </a:ext>
                  </a:extLst>
                </a:gridCol>
                <a:gridCol w="1052946">
                  <a:extLst>
                    <a:ext uri="{9D8B030D-6E8A-4147-A177-3AD203B41FA5}">
                      <a16:colId xmlns:a16="http://schemas.microsoft.com/office/drawing/2014/main" val="4078701457"/>
                    </a:ext>
                  </a:extLst>
                </a:gridCol>
                <a:gridCol w="988291">
                  <a:extLst>
                    <a:ext uri="{9D8B030D-6E8A-4147-A177-3AD203B41FA5}">
                      <a16:colId xmlns:a16="http://schemas.microsoft.com/office/drawing/2014/main" val="593403951"/>
                    </a:ext>
                  </a:extLst>
                </a:gridCol>
                <a:gridCol w="1366981">
                  <a:extLst>
                    <a:ext uri="{9D8B030D-6E8A-4147-A177-3AD203B41FA5}">
                      <a16:colId xmlns:a16="http://schemas.microsoft.com/office/drawing/2014/main" val="1290856004"/>
                    </a:ext>
                  </a:extLst>
                </a:gridCol>
                <a:gridCol w="748146">
                  <a:extLst>
                    <a:ext uri="{9D8B030D-6E8A-4147-A177-3AD203B41FA5}">
                      <a16:colId xmlns:a16="http://schemas.microsoft.com/office/drawing/2014/main" val="3653361159"/>
                    </a:ext>
                  </a:extLst>
                </a:gridCol>
                <a:gridCol w="757383">
                  <a:extLst>
                    <a:ext uri="{9D8B030D-6E8A-4147-A177-3AD203B41FA5}">
                      <a16:colId xmlns:a16="http://schemas.microsoft.com/office/drawing/2014/main" val="2277330343"/>
                    </a:ext>
                  </a:extLst>
                </a:gridCol>
              </a:tblGrid>
              <a:tr h="563418">
                <a:tc>
                  <a:txBody>
                    <a:bodyPr/>
                    <a:lstStyle/>
                    <a:p>
                      <a:pPr lvl="0" algn="ctr">
                        <a:buNone/>
                      </a:pPr>
                      <a:r>
                        <a:rPr lang="en-US" sz="1200" b="0" dirty="0">
                          <a:solidFill>
                            <a:schemeClr val="tx1"/>
                          </a:solidFill>
                          <a:latin typeface="Avenir Next LT Pro"/>
                        </a:rPr>
                        <a:t>PROGRAM</a:t>
                      </a:r>
                    </a:p>
                  </a:txBody>
                  <a:tcPr marL="3251" marR="3251" marT="3251" marB="0" anchor="ctr">
                    <a:solidFill>
                      <a:srgbClr val="CDC0E7">
                        <a:alpha val="50000"/>
                      </a:srgbClr>
                    </a:solidFill>
                  </a:tcPr>
                </a:tc>
                <a:tc>
                  <a:txBody>
                    <a:bodyPr/>
                    <a:lstStyle/>
                    <a:p>
                      <a:pPr lvl="0" algn="ctr">
                        <a:buNone/>
                      </a:pPr>
                      <a:r>
                        <a:rPr lang="en-US" sz="1200" b="0" dirty="0">
                          <a:solidFill>
                            <a:schemeClr val="tx1"/>
                          </a:solidFill>
                          <a:latin typeface="Avenir Next LT Pro"/>
                        </a:rPr>
                        <a:t>Step-1 Due Date</a:t>
                      </a:r>
                      <a:endParaRPr lang="en-US" b="0" dirty="0">
                        <a:solidFill>
                          <a:schemeClr val="tx1"/>
                        </a:solidFill>
                      </a:endParaRPr>
                    </a:p>
                  </a:txBody>
                  <a:tcPr marL="3251" marR="3251" marT="3251" marB="0" anchor="ctr">
                    <a:solidFill>
                      <a:srgbClr val="CDC0E7">
                        <a:alpha val="50000"/>
                      </a:srgbClr>
                    </a:solidFill>
                  </a:tcPr>
                </a:tc>
                <a:tc>
                  <a:txBody>
                    <a:bodyPr/>
                    <a:lstStyle/>
                    <a:p>
                      <a:pPr lvl="0" algn="ctr">
                        <a:buNone/>
                      </a:pPr>
                      <a:r>
                        <a:rPr lang="en-US" sz="1200" b="0" dirty="0">
                          <a:solidFill>
                            <a:schemeClr val="tx1"/>
                          </a:solidFill>
                          <a:latin typeface="Avenir Next LT Pro"/>
                        </a:rPr>
                        <a:t>Step-2 Due Date</a:t>
                      </a:r>
                      <a:endParaRPr lang="en-US" b="0" dirty="0">
                        <a:solidFill>
                          <a:schemeClr val="tx1"/>
                        </a:solidFill>
                      </a:endParaRPr>
                    </a:p>
                  </a:txBody>
                  <a:tcPr marL="3251" marR="3251" marT="3251" marB="0" anchor="ctr">
                    <a:solidFill>
                      <a:srgbClr val="CDC0E7">
                        <a:alpha val="50000"/>
                      </a:srgbClr>
                    </a:solidFill>
                  </a:tcPr>
                </a:tc>
                <a:tc>
                  <a:txBody>
                    <a:bodyPr/>
                    <a:lstStyle/>
                    <a:p>
                      <a:pPr lvl="0" algn="ctr">
                        <a:buNone/>
                      </a:pPr>
                      <a:r>
                        <a:rPr lang="en-US" sz="1200" b="0" dirty="0">
                          <a:solidFill>
                            <a:schemeClr val="tx1"/>
                          </a:solidFill>
                          <a:latin typeface="Avenir Next LT Pro"/>
                        </a:rPr>
                        <a:t>Panels Held</a:t>
                      </a:r>
                      <a:endParaRPr lang="en-US" dirty="0"/>
                    </a:p>
                  </a:txBody>
                  <a:tcPr marL="3251" marR="3251" marT="3251" marB="0" anchor="ctr">
                    <a:solidFill>
                      <a:srgbClr val="CDC0E7">
                        <a:alpha val="50000"/>
                      </a:srgbClr>
                    </a:solidFill>
                  </a:tcPr>
                </a:tc>
                <a:tc>
                  <a:txBody>
                    <a:bodyPr/>
                    <a:lstStyle/>
                    <a:p>
                      <a:pPr lvl="0" algn="ctr">
                        <a:buNone/>
                      </a:pPr>
                      <a:r>
                        <a:rPr lang="en-US" sz="1200" b="0" dirty="0">
                          <a:solidFill>
                            <a:schemeClr val="tx1"/>
                          </a:solidFill>
                          <a:latin typeface="Avenir Next LT Pro"/>
                        </a:rPr>
                        <a:t>Selections/</a:t>
                      </a:r>
                      <a:endParaRPr lang="en-US" b="0" dirty="0">
                        <a:solidFill>
                          <a:schemeClr val="tx1"/>
                        </a:solidFill>
                      </a:endParaRPr>
                    </a:p>
                    <a:p>
                      <a:pPr lvl="0" algn="ctr">
                        <a:buNone/>
                      </a:pPr>
                      <a:r>
                        <a:rPr lang="en-US" sz="1200" b="0" dirty="0">
                          <a:solidFill>
                            <a:schemeClr val="tx1"/>
                          </a:solidFill>
                          <a:latin typeface="Avenir Next LT Pro"/>
                        </a:rPr>
                        <a:t>Proposals</a:t>
                      </a:r>
                      <a:endParaRPr lang="en-US" dirty="0"/>
                    </a:p>
                  </a:txBody>
                  <a:tcPr marL="3251" marR="3251" marT="3251" marB="0" anchor="ctr">
                    <a:solidFill>
                      <a:srgbClr val="CDC0E7">
                        <a:alpha val="50000"/>
                      </a:srgbClr>
                    </a:solidFill>
                  </a:tcPr>
                </a:tc>
                <a:tc>
                  <a:txBody>
                    <a:bodyPr/>
                    <a:lstStyle/>
                    <a:p>
                      <a:pPr lvl="0" algn="ctr">
                        <a:buNone/>
                      </a:pPr>
                      <a:r>
                        <a:rPr lang="en-US" sz="1200" b="0" dirty="0">
                          <a:solidFill>
                            <a:schemeClr val="tx1"/>
                          </a:solidFill>
                          <a:latin typeface="Avenir Next LT Pro"/>
                        </a:rPr>
                        <a:t>Selection Dates</a:t>
                      </a:r>
                      <a:endParaRPr lang="en-US" dirty="0"/>
                    </a:p>
                  </a:txBody>
                  <a:tcPr marL="3251" marR="3251" marT="3251" marB="0" anchor="ctr">
                    <a:solidFill>
                      <a:srgbClr val="CDC0E7">
                        <a:alpha val="50000"/>
                      </a:srgbClr>
                    </a:solidFill>
                  </a:tcPr>
                </a:tc>
                <a:tc>
                  <a:txBody>
                    <a:bodyPr/>
                    <a:lstStyle/>
                    <a:p>
                      <a:pPr lvl="0" algn="ctr">
                        <a:buNone/>
                      </a:pPr>
                      <a:r>
                        <a:rPr lang="en-US" sz="1200" b="0" dirty="0">
                          <a:solidFill>
                            <a:schemeClr val="tx1"/>
                          </a:solidFill>
                          <a:latin typeface="Avenir Next LT Pro"/>
                        </a:rPr>
                        <a:t>Days from Step-2 to Select</a:t>
                      </a:r>
                      <a:endParaRPr lang="en-US" dirty="0"/>
                    </a:p>
                  </a:txBody>
                  <a:tcPr marL="3251" marR="3251" marT="3251" marB="0" anchor="ctr">
                    <a:solidFill>
                      <a:srgbClr val="CDC0E7">
                        <a:alpha val="50000"/>
                      </a:srgbClr>
                    </a:solidFill>
                  </a:tcPr>
                </a:tc>
                <a:extLst>
                  <a:ext uri="{0D108BD9-81ED-4DB2-BD59-A6C34878D82A}">
                    <a16:rowId xmlns:a16="http://schemas.microsoft.com/office/drawing/2014/main" val="1229786004"/>
                  </a:ext>
                </a:extLst>
              </a:tr>
              <a:tr h="230094">
                <a:tc>
                  <a:txBody>
                    <a:bodyPr/>
                    <a:lstStyle/>
                    <a:p>
                      <a:pPr algn="l" fontAlgn="b"/>
                      <a:r>
                        <a:rPr lang="en-US" sz="1200" u="none" strike="noStrike" dirty="0">
                          <a:effectLst/>
                          <a:latin typeface="Avenir Next LT Pro"/>
                        </a:rPr>
                        <a:t>Exoplanets Research</a:t>
                      </a:r>
                      <a:endParaRPr lang="en-US" sz="1200" b="0" i="0" u="none" strike="noStrike" dirty="0">
                        <a:solidFill>
                          <a:srgbClr val="000000"/>
                        </a:solidFill>
                        <a:effectLst/>
                        <a:latin typeface="Avenir Next LT Pro"/>
                      </a:endParaRPr>
                    </a:p>
                  </a:txBody>
                  <a:tcPr marL="3251" marR="3251" marT="3251" marB="0" anchor="b">
                    <a:solidFill>
                      <a:schemeClr val="accent4">
                        <a:lumMod val="20000"/>
                        <a:lumOff val="80000"/>
                      </a:schemeClr>
                    </a:solidFill>
                  </a:tcPr>
                </a:tc>
                <a:tc>
                  <a:txBody>
                    <a:bodyPr/>
                    <a:lstStyle/>
                    <a:p>
                      <a:pPr algn="r" fontAlgn="b"/>
                      <a:r>
                        <a:rPr lang="en-US" sz="1200" u="none" strike="noStrike" dirty="0">
                          <a:effectLst/>
                          <a:latin typeface="Avenir Next LT Pro"/>
                        </a:rPr>
                        <a:t>3/28/2023</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a:txBody>
                    <a:bodyPr/>
                    <a:lstStyle/>
                    <a:p>
                      <a:pPr algn="r" fontAlgn="b"/>
                      <a:r>
                        <a:rPr lang="en-US" sz="1200" u="none" strike="noStrike" dirty="0">
                          <a:effectLst/>
                          <a:latin typeface="Avenir Next LT Pro"/>
                        </a:rPr>
                        <a:t>6/1/2023</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a:txBody>
                    <a:bodyPr/>
                    <a:lstStyle/>
                    <a:p>
                      <a:pPr algn="ctr" fontAlgn="b"/>
                      <a:r>
                        <a:rPr lang="en-US" sz="1200" b="0" i="0" u="none" strike="noStrike" dirty="0">
                          <a:solidFill>
                            <a:srgbClr val="000000"/>
                          </a:solidFill>
                          <a:effectLst/>
                          <a:latin typeface="Avenir Next LT Pro"/>
                        </a:rPr>
                        <a:t>Yes</a:t>
                      </a:r>
                      <a:endParaRPr lang="en-US" sz="1200" b="0" i="0" u="none" strike="noStrike" dirty="0">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tc>
                  <a:txBody>
                    <a:bodyPr/>
                    <a:lstStyle/>
                    <a:p>
                      <a:pPr algn="ctr" fontAlgn="b"/>
                      <a:r>
                        <a:rPr lang="en-US" sz="1200" b="0" i="0" u="none" strike="noStrike" dirty="0">
                          <a:solidFill>
                            <a:srgbClr val="000000"/>
                          </a:solidFill>
                          <a:effectLst/>
                          <a:latin typeface="Avenir Next LT Pro"/>
                        </a:rPr>
                        <a:t>26/116 (24%)</a:t>
                      </a:r>
                    </a:p>
                  </a:txBody>
                  <a:tcPr marL="3251" marR="3251" marT="3251" marB="0" anchor="b">
                    <a:solidFill>
                      <a:srgbClr val="CDC0E7">
                        <a:alpha val="50000"/>
                      </a:srgbClr>
                    </a:solidFill>
                  </a:tcPr>
                </a:tc>
                <a:tc>
                  <a:txBody>
                    <a:bodyPr/>
                    <a:lstStyle/>
                    <a:p>
                      <a:pPr lvl="0" algn="ctr">
                        <a:buNone/>
                      </a:pPr>
                      <a:r>
                        <a:rPr lang="en-US" sz="1200" b="0" i="0" u="none" strike="noStrike" dirty="0">
                          <a:solidFill>
                            <a:srgbClr val="000000"/>
                          </a:solidFill>
                          <a:effectLst/>
                          <a:latin typeface="Avenir Next LT Pro"/>
                        </a:rPr>
                        <a:t>8/14/2023</a:t>
                      </a:r>
                      <a:endParaRPr lang="en-US" dirty="0"/>
                    </a:p>
                  </a:txBody>
                  <a:tcPr marL="3251" marR="3251" marT="3251" marB="0" anchor="b">
                    <a:solidFill>
                      <a:srgbClr val="CDC0E7">
                        <a:alpha val="50000"/>
                      </a:srgbClr>
                    </a:solidFill>
                  </a:tcPr>
                </a:tc>
                <a:tc>
                  <a:txBody>
                    <a:bodyPr/>
                    <a:lstStyle/>
                    <a:p>
                      <a:pPr lvl="0" algn="ctr">
                        <a:buNone/>
                      </a:pPr>
                      <a:r>
                        <a:rPr lang="en-US" sz="1200" b="0" i="0" u="none" strike="noStrike" dirty="0">
                          <a:solidFill>
                            <a:srgbClr val="000000"/>
                          </a:solidFill>
                          <a:effectLst/>
                          <a:latin typeface="Avenir Next LT Pro"/>
                        </a:rPr>
                        <a:t>74</a:t>
                      </a:r>
                      <a:endParaRPr lang="en-US" dirty="0"/>
                    </a:p>
                  </a:txBody>
                  <a:tcPr marL="3251" marR="3251" marT="3251" marB="0" anchor="b">
                    <a:solidFill>
                      <a:srgbClr val="CDC0E7">
                        <a:alpha val="50000"/>
                      </a:srgbClr>
                    </a:solidFill>
                  </a:tcPr>
                </a:tc>
                <a:extLst>
                  <a:ext uri="{0D108BD9-81ED-4DB2-BD59-A6C34878D82A}">
                    <a16:rowId xmlns:a16="http://schemas.microsoft.com/office/drawing/2014/main" val="3681349587"/>
                  </a:ext>
                </a:extLst>
              </a:tr>
              <a:tr h="230094">
                <a:tc>
                  <a:txBody>
                    <a:bodyPr/>
                    <a:lstStyle/>
                    <a:p>
                      <a:pPr algn="l" fontAlgn="b"/>
                      <a:r>
                        <a:rPr lang="en-US" sz="1200" u="none" strike="noStrike" dirty="0">
                          <a:effectLst/>
                          <a:latin typeface="Avenir Next LT Pro"/>
                        </a:rPr>
                        <a:t>Yearly Opportunities for Research in Planetary Defense</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a:txBody>
                    <a:bodyPr/>
                    <a:lstStyle/>
                    <a:p>
                      <a:pPr algn="r" fontAlgn="b"/>
                      <a:r>
                        <a:rPr lang="en-US" sz="1200" u="none" strike="noStrike" dirty="0">
                          <a:effectLst/>
                          <a:latin typeface="Avenir Next LT Pro"/>
                        </a:rPr>
                        <a:t>4/20/2023</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a:txBody>
                    <a:bodyPr/>
                    <a:lstStyle/>
                    <a:p>
                      <a:pPr algn="r" fontAlgn="b"/>
                      <a:r>
                        <a:rPr lang="en-US" sz="1200" u="none" strike="noStrike" dirty="0">
                          <a:effectLst/>
                          <a:latin typeface="Avenir Next LT Pro"/>
                        </a:rPr>
                        <a:t>6/14/2023</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a:txBody>
                    <a:bodyPr/>
                    <a:lstStyle/>
                    <a:p>
                      <a:pPr algn="ctr" fontAlgn="b"/>
                      <a:r>
                        <a:rPr lang="en-US" sz="1200" b="0" i="0" u="none" strike="noStrike" dirty="0">
                          <a:solidFill>
                            <a:srgbClr val="000000"/>
                          </a:solidFill>
                          <a:effectLst/>
                          <a:latin typeface="Avenir Next LT Pro"/>
                        </a:rPr>
                        <a:t>Yes</a:t>
                      </a:r>
                    </a:p>
                  </a:txBody>
                  <a:tcPr marL="3251" marR="3251" marT="3251" marB="0" anchor="b">
                    <a:solidFill>
                      <a:srgbClr val="CDC0E7">
                        <a:alpha val="50000"/>
                      </a:srgbClr>
                    </a:solidFill>
                  </a:tcPr>
                </a:tc>
                <a:tc>
                  <a:txBody>
                    <a:bodyPr/>
                    <a:lstStyle/>
                    <a:p>
                      <a:pPr algn="ctr" fontAlgn="b"/>
                      <a:r>
                        <a:rPr lang="en-US" sz="1200" b="0" i="0" u="none" strike="noStrike" dirty="0">
                          <a:solidFill>
                            <a:srgbClr val="000000"/>
                          </a:solidFill>
                          <a:effectLst/>
                          <a:latin typeface="Avenir Next LT Pro"/>
                        </a:rPr>
                        <a:t>11/34 (32%)</a:t>
                      </a:r>
                    </a:p>
                  </a:txBody>
                  <a:tcPr marL="3251" marR="3251" marT="3251" marB="0" anchor="b">
                    <a:solidFill>
                      <a:srgbClr val="CDC0E7">
                        <a:alpha val="50000"/>
                      </a:srgbClr>
                    </a:solidFill>
                  </a:tcPr>
                </a:tc>
                <a:tc>
                  <a:txBody>
                    <a:bodyPr/>
                    <a:lstStyle/>
                    <a:p>
                      <a:pPr algn="ctr" fontAlgn="b"/>
                      <a:r>
                        <a:rPr lang="en-US" sz="1200" b="0" i="0" u="none" strike="noStrike" dirty="0">
                          <a:solidFill>
                            <a:srgbClr val="000000"/>
                          </a:solidFill>
                          <a:effectLst/>
                          <a:latin typeface="Avenir Next LT Pro"/>
                        </a:rPr>
                        <a:t>11/3/2023</a:t>
                      </a:r>
                    </a:p>
                  </a:txBody>
                  <a:tcPr marL="3251" marR="3251" marT="3251" marB="0" anchor="b">
                    <a:solidFill>
                      <a:srgbClr val="CDC0E7">
                        <a:alpha val="50000"/>
                      </a:srgbClr>
                    </a:solidFill>
                  </a:tcPr>
                </a:tc>
                <a:tc>
                  <a:txBody>
                    <a:bodyPr/>
                    <a:lstStyle/>
                    <a:p>
                      <a:pPr algn="ctr" fontAlgn="b"/>
                      <a:r>
                        <a:rPr lang="en-US" sz="1200" b="0" i="0" u="none" strike="noStrike" dirty="0">
                          <a:solidFill>
                            <a:srgbClr val="000000"/>
                          </a:solidFill>
                          <a:effectLst/>
                          <a:latin typeface="Avenir Next LT Pro"/>
                        </a:rPr>
                        <a:t>142</a:t>
                      </a:r>
                    </a:p>
                  </a:txBody>
                  <a:tcPr marL="3251" marR="3251" marT="3251" marB="0" anchor="b">
                    <a:solidFill>
                      <a:srgbClr val="CDC0E7">
                        <a:alpha val="50000"/>
                      </a:srgbClr>
                    </a:solidFill>
                  </a:tcPr>
                </a:tc>
                <a:extLst>
                  <a:ext uri="{0D108BD9-81ED-4DB2-BD59-A6C34878D82A}">
                    <a16:rowId xmlns:a16="http://schemas.microsoft.com/office/drawing/2014/main" val="2316691764"/>
                  </a:ext>
                </a:extLst>
              </a:tr>
              <a:tr h="230094">
                <a:tc>
                  <a:txBody>
                    <a:bodyPr/>
                    <a:lstStyle/>
                    <a:p>
                      <a:pPr algn="l" fontAlgn="b"/>
                      <a:r>
                        <a:rPr lang="en-US" sz="1200" u="none" strike="noStrike" dirty="0">
                          <a:effectLst/>
                          <a:latin typeface="Avenir Next LT Pro"/>
                        </a:rPr>
                        <a:t>Development and Advancement of Lunar Instrumentation</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a:txBody>
                    <a:bodyPr/>
                    <a:lstStyle/>
                    <a:p>
                      <a:pPr algn="r" fontAlgn="b"/>
                      <a:r>
                        <a:rPr lang="en-US" sz="1200" u="none" strike="noStrike" dirty="0">
                          <a:effectLst/>
                          <a:latin typeface="Avenir Next LT Pro"/>
                        </a:rPr>
                        <a:t>4/13/2023</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a:txBody>
                    <a:bodyPr/>
                    <a:lstStyle/>
                    <a:p>
                      <a:pPr algn="r" fontAlgn="b"/>
                      <a:r>
                        <a:rPr lang="en-US" sz="1200" u="none" strike="noStrike" dirty="0">
                          <a:effectLst/>
                          <a:latin typeface="Avenir Next LT Pro"/>
                        </a:rPr>
                        <a:t>6/22/2023</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a:txBody>
                    <a:bodyPr/>
                    <a:lstStyle/>
                    <a:p>
                      <a:pPr algn="ctr" fontAlgn="b"/>
                      <a:r>
                        <a:rPr lang="en-US" sz="1200" b="0" i="0" u="none" strike="noStrike" dirty="0">
                          <a:solidFill>
                            <a:srgbClr val="000000"/>
                          </a:solidFill>
                          <a:effectLst/>
                          <a:latin typeface="Avenir Next LT Pro"/>
                        </a:rPr>
                        <a:t>Yes</a:t>
                      </a:r>
                    </a:p>
                  </a:txBody>
                  <a:tcPr marL="3251" marR="3251" marT="3251" marB="0" anchor="b">
                    <a:solidFill>
                      <a:srgbClr val="CDC0E7">
                        <a:alpha val="50000"/>
                      </a:srgbClr>
                    </a:solidFill>
                  </a:tcPr>
                </a:tc>
                <a:tc>
                  <a:txBody>
                    <a:bodyPr/>
                    <a:lstStyle/>
                    <a:p>
                      <a:pPr algn="ctr" fontAlgn="b"/>
                      <a:r>
                        <a:rPr lang="en-US" sz="1200" b="0" i="0" u="none" strike="noStrike" dirty="0">
                          <a:solidFill>
                            <a:srgbClr val="000000"/>
                          </a:solidFill>
                          <a:effectLst/>
                          <a:latin typeface="Avenir Next LT Pro"/>
                        </a:rPr>
                        <a:t>xx/32</a:t>
                      </a:r>
                    </a:p>
                  </a:txBody>
                  <a:tcPr marL="3251" marR="3251" marT="3251" marB="0" anchor="b">
                    <a:solidFill>
                      <a:srgbClr val="CDC0E7">
                        <a:alpha val="50000"/>
                      </a:srgbClr>
                    </a:solidFill>
                  </a:tcPr>
                </a:tc>
                <a:tc>
                  <a:txBody>
                    <a:bodyPr/>
                    <a:lstStyle/>
                    <a:p>
                      <a:pPr algn="ctr" fontAlgn="b"/>
                      <a:r>
                        <a:rPr lang="en-US" sz="1200" b="0" i="0" u="none" strike="noStrike" dirty="0">
                          <a:solidFill>
                            <a:srgbClr val="000000"/>
                          </a:solidFill>
                          <a:effectLst/>
                          <a:latin typeface="Avenir Next LT Pro"/>
                        </a:rPr>
                        <a:t>TBD</a:t>
                      </a:r>
                    </a:p>
                  </a:txBody>
                  <a:tcPr marL="3251" marR="3251" marT="3251" marB="0" anchor="b">
                    <a:solidFill>
                      <a:srgbClr val="CDC0E7">
                        <a:alpha val="50000"/>
                      </a:srgbClr>
                    </a:solidFill>
                  </a:tcPr>
                </a:tc>
                <a:tc>
                  <a:txBody>
                    <a:bodyPr/>
                    <a:lstStyle/>
                    <a:p>
                      <a:pPr algn="ctr" fontAlgn="b"/>
                      <a:r>
                        <a:rPr lang="en-US" sz="1200" b="0" i="0" u="none" strike="noStrike" dirty="0">
                          <a:solidFill>
                            <a:srgbClr val="000000"/>
                          </a:solidFill>
                          <a:effectLst/>
                          <a:latin typeface="Avenir Next LT Pro"/>
                        </a:rPr>
                        <a:t>TBD</a:t>
                      </a:r>
                    </a:p>
                  </a:txBody>
                  <a:tcPr marL="3251" marR="3251" marT="3251" marB="0" anchor="b">
                    <a:solidFill>
                      <a:srgbClr val="CDC0E7">
                        <a:alpha val="50000"/>
                      </a:srgbClr>
                    </a:solidFill>
                  </a:tcPr>
                </a:tc>
                <a:extLst>
                  <a:ext uri="{0D108BD9-81ED-4DB2-BD59-A6C34878D82A}">
                    <a16:rowId xmlns:a16="http://schemas.microsoft.com/office/drawing/2014/main" val="2337782102"/>
                  </a:ext>
                </a:extLst>
              </a:tr>
              <a:tr h="230094">
                <a:tc>
                  <a:txBody>
                    <a:bodyPr/>
                    <a:lstStyle/>
                    <a:p>
                      <a:pPr algn="l" fontAlgn="b"/>
                      <a:r>
                        <a:rPr lang="en-US" sz="1200" u="none" strike="noStrike" dirty="0">
                          <a:effectLst/>
                          <a:latin typeface="Avenir Next LT Pro"/>
                        </a:rPr>
                        <a:t>Cassini Data Analysis Program</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a:txBody>
                    <a:bodyPr/>
                    <a:lstStyle/>
                    <a:p>
                      <a:pPr algn="r" fontAlgn="b"/>
                      <a:r>
                        <a:rPr lang="en-US" sz="1200" u="none" strike="noStrike" dirty="0">
                          <a:effectLst/>
                          <a:latin typeface="Avenir Next LT Pro"/>
                        </a:rPr>
                        <a:t>5/4/2023</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a:txBody>
                    <a:bodyPr/>
                    <a:lstStyle/>
                    <a:p>
                      <a:pPr algn="r" fontAlgn="b"/>
                      <a:r>
                        <a:rPr lang="en-US" sz="1200" u="none" strike="noStrike" dirty="0">
                          <a:effectLst/>
                          <a:latin typeface="Avenir Next LT Pro"/>
                        </a:rPr>
                        <a:t>7/13/2023</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a:txBody>
                    <a:bodyPr/>
                    <a:lstStyle/>
                    <a:p>
                      <a:pPr algn="ctr" fontAlgn="b"/>
                      <a:r>
                        <a:rPr lang="en-US" sz="1200" b="0" i="0" u="none" strike="noStrike" dirty="0">
                          <a:solidFill>
                            <a:srgbClr val="000000"/>
                          </a:solidFill>
                          <a:effectLst/>
                          <a:latin typeface="Avenir Next LT Pro"/>
                        </a:rPr>
                        <a:t>Yes</a:t>
                      </a:r>
                    </a:p>
                  </a:txBody>
                  <a:tcPr marL="3251" marR="3251" marT="3251" marB="0" anchor="b">
                    <a:solidFill>
                      <a:srgbClr val="CDC0E7">
                        <a:alpha val="50000"/>
                      </a:srgbClr>
                    </a:solidFill>
                  </a:tcPr>
                </a:tc>
                <a:tc>
                  <a:txBody>
                    <a:bodyPr/>
                    <a:lstStyle/>
                    <a:p>
                      <a:pPr algn="ctr" fontAlgn="b"/>
                      <a:r>
                        <a:rPr lang="en-US" sz="1200" b="0" i="0" u="none" strike="noStrike" dirty="0">
                          <a:solidFill>
                            <a:srgbClr val="000000"/>
                          </a:solidFill>
                          <a:effectLst/>
                          <a:latin typeface="Avenir Next LT Pro"/>
                        </a:rPr>
                        <a:t>xx/44</a:t>
                      </a:r>
                    </a:p>
                  </a:txBody>
                  <a:tcPr marL="3251" marR="3251" marT="3251" marB="0" anchor="b">
                    <a:solidFill>
                      <a:srgbClr val="CDC0E7">
                        <a:alpha val="50000"/>
                      </a:srgbClr>
                    </a:solidFill>
                  </a:tcPr>
                </a:tc>
                <a:tc>
                  <a:txBody>
                    <a:bodyPr/>
                    <a:lstStyle/>
                    <a:p>
                      <a:pPr algn="ctr" fontAlgn="b"/>
                      <a:r>
                        <a:rPr lang="en-US" sz="1200" b="0" i="0" u="none" strike="noStrike" dirty="0">
                          <a:solidFill>
                            <a:srgbClr val="000000"/>
                          </a:solidFill>
                          <a:effectLst/>
                          <a:latin typeface="Avenir Next LT Pro"/>
                        </a:rPr>
                        <a:t>TBD</a:t>
                      </a:r>
                      <a:endParaRPr lang="en-US" sz="1200" b="0" i="0" u="none" strike="noStrike" dirty="0">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tc>
                  <a:txBody>
                    <a:bodyPr/>
                    <a:lstStyle/>
                    <a:p>
                      <a:pPr algn="ctr" fontAlgn="b"/>
                      <a:r>
                        <a:rPr lang="en-US" sz="1200" b="0" i="0" u="none" strike="noStrike" dirty="0">
                          <a:solidFill>
                            <a:srgbClr val="000000"/>
                          </a:solidFill>
                          <a:effectLst/>
                          <a:latin typeface="Avenir Next LT Pro"/>
                        </a:rPr>
                        <a:t>TBD</a:t>
                      </a:r>
                      <a:endParaRPr lang="en-US" sz="1200" b="0" i="0" u="none" strike="noStrike" dirty="0">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extLst>
                  <a:ext uri="{0D108BD9-81ED-4DB2-BD59-A6C34878D82A}">
                    <a16:rowId xmlns:a16="http://schemas.microsoft.com/office/drawing/2014/main" val="1927821291"/>
                  </a:ext>
                </a:extLst>
              </a:tr>
              <a:tr h="230094">
                <a:tc>
                  <a:txBody>
                    <a:bodyPr/>
                    <a:lstStyle/>
                    <a:p>
                      <a:pPr algn="l" fontAlgn="b"/>
                      <a:r>
                        <a:rPr lang="en-US" sz="1200" u="none" strike="noStrike" dirty="0">
                          <a:effectLst/>
                          <a:latin typeface="Avenir Next LT Pro"/>
                        </a:rPr>
                        <a:t>Planetary Protection Research</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a:txBody>
                    <a:bodyPr/>
                    <a:lstStyle/>
                    <a:p>
                      <a:pPr algn="r" fontAlgn="b"/>
                      <a:r>
                        <a:rPr lang="en-US" sz="1200" u="none" strike="noStrike" dirty="0">
                          <a:effectLst/>
                          <a:latin typeface="Avenir Next LT Pro"/>
                        </a:rPr>
                        <a:t>6/21/2023</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a:txBody>
                    <a:bodyPr/>
                    <a:lstStyle/>
                    <a:p>
                      <a:pPr algn="r" fontAlgn="b"/>
                      <a:r>
                        <a:rPr lang="en-US" sz="1200" u="none" strike="noStrike" dirty="0">
                          <a:effectLst/>
                          <a:latin typeface="Avenir Next LT Pro"/>
                        </a:rPr>
                        <a:t>7/20/2023</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a:txBody>
                    <a:bodyPr/>
                    <a:lstStyle/>
                    <a:p>
                      <a:pPr algn="ctr" fontAlgn="b"/>
                      <a:r>
                        <a:rPr lang="en-US" sz="1200" b="0" i="0" u="none" strike="noStrike" dirty="0">
                          <a:solidFill>
                            <a:srgbClr val="000000"/>
                          </a:solidFill>
                          <a:effectLst/>
                          <a:latin typeface="Avenir Next LT Pro"/>
                        </a:rPr>
                        <a:t>Yes</a:t>
                      </a:r>
                    </a:p>
                  </a:txBody>
                  <a:tcPr marL="3251" marR="3251" marT="3251" marB="0" anchor="b">
                    <a:solidFill>
                      <a:srgbClr val="CDC0E7">
                        <a:alpha val="50000"/>
                      </a:srgbClr>
                    </a:solidFill>
                  </a:tcPr>
                </a:tc>
                <a:tc>
                  <a:txBody>
                    <a:bodyPr/>
                    <a:lstStyle/>
                    <a:p>
                      <a:pPr algn="ctr" fontAlgn="b"/>
                      <a:r>
                        <a:rPr lang="en-US" sz="1200" b="0" i="0" u="none" strike="noStrike" dirty="0">
                          <a:solidFill>
                            <a:srgbClr val="000000"/>
                          </a:solidFill>
                          <a:effectLst/>
                          <a:latin typeface="Avenir Next LT Pro"/>
                        </a:rPr>
                        <a:t>4/8 (50%)</a:t>
                      </a:r>
                    </a:p>
                  </a:txBody>
                  <a:tcPr marL="3251" marR="3251" marT="3251" marB="0" anchor="b">
                    <a:solidFill>
                      <a:srgbClr val="CDC0E7">
                        <a:alpha val="50000"/>
                      </a:srgbClr>
                    </a:solidFill>
                  </a:tcPr>
                </a:tc>
                <a:tc>
                  <a:txBody>
                    <a:bodyPr/>
                    <a:lstStyle/>
                    <a:p>
                      <a:pPr algn="ctr" fontAlgn="b"/>
                      <a:r>
                        <a:rPr lang="en-US" sz="1200" b="0" i="0" u="none" strike="noStrike" dirty="0">
                          <a:solidFill>
                            <a:srgbClr val="000000"/>
                          </a:solidFill>
                          <a:effectLst/>
                          <a:latin typeface="Avenir Next LT Pro"/>
                        </a:rPr>
                        <a:t>11/6/2023</a:t>
                      </a:r>
                    </a:p>
                  </a:txBody>
                  <a:tcPr marL="3251" marR="3251" marT="3251" marB="0" anchor="b">
                    <a:solidFill>
                      <a:srgbClr val="CDC0E7">
                        <a:alpha val="50000"/>
                      </a:srgbClr>
                    </a:solidFill>
                  </a:tcPr>
                </a:tc>
                <a:tc>
                  <a:txBody>
                    <a:bodyPr/>
                    <a:lstStyle/>
                    <a:p>
                      <a:pPr algn="ctr" fontAlgn="b"/>
                      <a:r>
                        <a:rPr lang="en-US" sz="1200" b="0" i="0" u="none" strike="noStrike" dirty="0">
                          <a:solidFill>
                            <a:srgbClr val="000000"/>
                          </a:solidFill>
                          <a:effectLst/>
                          <a:latin typeface="Avenir Next LT Pro"/>
                        </a:rPr>
                        <a:t>110</a:t>
                      </a:r>
                    </a:p>
                  </a:txBody>
                  <a:tcPr marL="3251" marR="3251" marT="3251" marB="0" anchor="b">
                    <a:solidFill>
                      <a:srgbClr val="CDC0E7">
                        <a:alpha val="50000"/>
                      </a:srgbClr>
                    </a:solidFill>
                  </a:tcPr>
                </a:tc>
                <a:extLst>
                  <a:ext uri="{0D108BD9-81ED-4DB2-BD59-A6C34878D82A}">
                    <a16:rowId xmlns:a16="http://schemas.microsoft.com/office/drawing/2014/main" val="2014095595"/>
                  </a:ext>
                </a:extLst>
              </a:tr>
              <a:tr h="230094">
                <a:tc>
                  <a:txBody>
                    <a:bodyPr/>
                    <a:lstStyle/>
                    <a:p>
                      <a:pPr algn="l" fontAlgn="b"/>
                      <a:r>
                        <a:rPr lang="en-US" sz="1200" u="none" strike="noStrike" dirty="0">
                          <a:effectLst/>
                          <a:latin typeface="Avenir Next LT Pro"/>
                        </a:rPr>
                        <a:t>Planetary Science and Technology Through Analog Research</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a:txBody>
                    <a:bodyPr/>
                    <a:lstStyle/>
                    <a:p>
                      <a:pPr algn="r" fontAlgn="b"/>
                      <a:r>
                        <a:rPr lang="en-US" sz="1200" u="none" strike="noStrike" dirty="0">
                          <a:effectLst/>
                          <a:latin typeface="Avenir Next LT Pro"/>
                        </a:rPr>
                        <a:t>8/16/2023</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a:txBody>
                    <a:bodyPr/>
                    <a:lstStyle/>
                    <a:p>
                      <a:pPr algn="r" fontAlgn="b"/>
                      <a:r>
                        <a:rPr lang="en-US" sz="1200" u="none" strike="noStrike" dirty="0">
                          <a:effectLst/>
                          <a:latin typeface="Avenir Next LT Pro"/>
                        </a:rPr>
                        <a:t>10/24/2023</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a:txBody>
                    <a:bodyPr/>
                    <a:lstStyle/>
                    <a:p>
                      <a:pPr algn="ctr" fontAlgn="b"/>
                      <a:r>
                        <a:rPr lang="en-US" sz="1200" b="0" i="0" u="none" strike="noStrike" dirty="0">
                          <a:solidFill>
                            <a:srgbClr val="000000"/>
                          </a:solidFill>
                          <a:effectLst/>
                          <a:latin typeface="Avenir Next LT Pro"/>
                        </a:rPr>
                        <a:t>No</a:t>
                      </a:r>
                      <a:endParaRPr lang="en-US" sz="1200" b="0" i="0" u="none" strike="noStrike" dirty="0">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tc>
                  <a:txBody>
                    <a:bodyPr/>
                    <a:lstStyle/>
                    <a:p>
                      <a:pPr algn="ctr" fontAlgn="b"/>
                      <a:r>
                        <a:rPr lang="en-US" sz="1200" b="0" i="0" u="none" strike="noStrike" dirty="0">
                          <a:solidFill>
                            <a:srgbClr val="000000"/>
                          </a:solidFill>
                          <a:effectLst/>
                          <a:latin typeface="Avenir Next LT Pro"/>
                        </a:rPr>
                        <a:t>xx/45</a:t>
                      </a:r>
                    </a:p>
                  </a:txBody>
                  <a:tcPr marL="3251" marR="3251" marT="3251" marB="0" anchor="b">
                    <a:solidFill>
                      <a:srgbClr val="CDC0E7">
                        <a:alpha val="50000"/>
                      </a:srgbClr>
                    </a:solidFill>
                  </a:tcPr>
                </a:tc>
                <a:tc>
                  <a:txBody>
                    <a:bodyPr/>
                    <a:lstStyle/>
                    <a:p>
                      <a:pPr lvl="0" algn="ctr">
                        <a:buNone/>
                      </a:pPr>
                      <a:r>
                        <a:rPr lang="en-US" sz="1200" b="0" i="0" u="none" strike="noStrike" dirty="0">
                          <a:solidFill>
                            <a:srgbClr val="000000"/>
                          </a:solidFill>
                          <a:effectLst/>
                          <a:latin typeface="Avenir Next LT Pro"/>
                        </a:rPr>
                        <a:t>TBD</a:t>
                      </a:r>
                    </a:p>
                  </a:txBody>
                  <a:tcPr marL="3251" marR="3251" marT="3251" marB="0" anchor="b">
                    <a:solidFill>
                      <a:srgbClr val="CDC0E7">
                        <a:alpha val="50000"/>
                      </a:srgbClr>
                    </a:solidFill>
                  </a:tcPr>
                </a:tc>
                <a:tc>
                  <a:txBody>
                    <a:bodyPr/>
                    <a:lstStyle/>
                    <a:p>
                      <a:pPr lvl="0" algn="ctr">
                        <a:buNone/>
                      </a:pPr>
                      <a:r>
                        <a:rPr lang="en-US" sz="1200" b="0" i="0" u="none" strike="noStrike" dirty="0">
                          <a:solidFill>
                            <a:srgbClr val="000000"/>
                          </a:solidFill>
                          <a:effectLst/>
                          <a:latin typeface="Avenir Next LT Pro"/>
                        </a:rPr>
                        <a:t>TBD</a:t>
                      </a:r>
                    </a:p>
                  </a:txBody>
                  <a:tcPr marL="3251" marR="3251" marT="3251" marB="0" anchor="b">
                    <a:solidFill>
                      <a:srgbClr val="CDC0E7">
                        <a:alpha val="50000"/>
                      </a:srgbClr>
                    </a:solidFill>
                  </a:tcPr>
                </a:tc>
                <a:extLst>
                  <a:ext uri="{0D108BD9-81ED-4DB2-BD59-A6C34878D82A}">
                    <a16:rowId xmlns:a16="http://schemas.microsoft.com/office/drawing/2014/main" val="3752825728"/>
                  </a:ext>
                </a:extLst>
              </a:tr>
              <a:tr h="230094">
                <a:tc>
                  <a:txBody>
                    <a:bodyPr/>
                    <a:lstStyle/>
                    <a:p>
                      <a:pPr algn="l" fontAlgn="b"/>
                      <a:r>
                        <a:rPr lang="en-US" sz="1200" u="none" strike="noStrike" dirty="0">
                          <a:effectLst/>
                          <a:latin typeface="Avenir Next LT Pro"/>
                        </a:rPr>
                        <a:t>Discovery Data Analysis</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a:txBody>
                    <a:bodyPr/>
                    <a:lstStyle/>
                    <a:p>
                      <a:pPr algn="r" fontAlgn="b"/>
                      <a:r>
                        <a:rPr lang="en-US" sz="1200" u="none" strike="noStrike" dirty="0">
                          <a:effectLst/>
                          <a:latin typeface="Avenir Next LT Pro"/>
                        </a:rPr>
                        <a:t>9/6/2023</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a:txBody>
                    <a:bodyPr/>
                    <a:lstStyle/>
                    <a:p>
                      <a:pPr algn="r" fontAlgn="b"/>
                      <a:r>
                        <a:rPr lang="en-US" sz="1200" u="none" strike="noStrike" dirty="0">
                          <a:effectLst/>
                          <a:latin typeface="Avenir Next LT Pro"/>
                        </a:rPr>
                        <a:t>11/2/2023</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a:txBody>
                    <a:bodyPr/>
                    <a:lstStyle/>
                    <a:p>
                      <a:pPr algn="ctr" fontAlgn="b"/>
                      <a:r>
                        <a:rPr lang="en-US" sz="1200" b="0" i="0" u="none" strike="noStrike" dirty="0">
                          <a:solidFill>
                            <a:srgbClr val="000000"/>
                          </a:solidFill>
                          <a:effectLst/>
                          <a:latin typeface="Avenir Next LT Pro"/>
                        </a:rPr>
                        <a:t>No</a:t>
                      </a:r>
                      <a:endParaRPr lang="en-US" sz="1200" b="0" i="0" u="none" strike="noStrike" dirty="0">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tc>
                  <a:txBody>
                    <a:bodyPr/>
                    <a:lstStyle/>
                    <a:p>
                      <a:pPr algn="ctr" fontAlgn="b"/>
                      <a:r>
                        <a:rPr lang="en-US" sz="1200" b="0" i="0" u="none" strike="noStrike" dirty="0">
                          <a:solidFill>
                            <a:srgbClr val="000000"/>
                          </a:solidFill>
                          <a:effectLst/>
                          <a:latin typeface="Avenir Next LT Pro"/>
                        </a:rPr>
                        <a:t>xx/21</a:t>
                      </a:r>
                    </a:p>
                  </a:txBody>
                  <a:tcPr marL="3251" marR="3251" marT="3251" marB="0" anchor="b">
                    <a:solidFill>
                      <a:srgbClr val="CDC0E7">
                        <a:alpha val="50000"/>
                      </a:srgbClr>
                    </a:solidFill>
                  </a:tcPr>
                </a:tc>
                <a:tc>
                  <a:txBody>
                    <a:bodyPr/>
                    <a:lstStyle/>
                    <a:p>
                      <a:pPr lvl="0" algn="ctr">
                        <a:buNone/>
                      </a:pPr>
                      <a:r>
                        <a:rPr lang="en-US" sz="1200" b="0" i="0" u="none" strike="noStrike" dirty="0">
                          <a:solidFill>
                            <a:srgbClr val="000000"/>
                          </a:solidFill>
                          <a:effectLst/>
                          <a:latin typeface="Avenir Next LT Pro"/>
                        </a:rPr>
                        <a:t>TBD</a:t>
                      </a:r>
                    </a:p>
                  </a:txBody>
                  <a:tcPr marL="3251" marR="3251" marT="3251" marB="0" anchor="b">
                    <a:solidFill>
                      <a:srgbClr val="CDC0E7">
                        <a:alpha val="50000"/>
                      </a:srgbClr>
                    </a:solidFill>
                  </a:tcPr>
                </a:tc>
                <a:tc>
                  <a:txBody>
                    <a:bodyPr/>
                    <a:lstStyle/>
                    <a:p>
                      <a:pPr lvl="0" algn="ctr">
                        <a:buNone/>
                      </a:pPr>
                      <a:r>
                        <a:rPr lang="en-US" sz="1200" b="0" i="0" u="none" strike="noStrike" dirty="0">
                          <a:solidFill>
                            <a:srgbClr val="000000"/>
                          </a:solidFill>
                          <a:effectLst/>
                          <a:latin typeface="Avenir Next LT Pro"/>
                        </a:rPr>
                        <a:t>TBD</a:t>
                      </a:r>
                    </a:p>
                  </a:txBody>
                  <a:tcPr marL="3251" marR="3251" marT="3251" marB="0" anchor="b">
                    <a:solidFill>
                      <a:srgbClr val="CDC0E7">
                        <a:alpha val="50000"/>
                      </a:srgbClr>
                    </a:solidFill>
                  </a:tcPr>
                </a:tc>
                <a:extLst>
                  <a:ext uri="{0D108BD9-81ED-4DB2-BD59-A6C34878D82A}">
                    <a16:rowId xmlns:a16="http://schemas.microsoft.com/office/drawing/2014/main" val="1952183963"/>
                  </a:ext>
                </a:extLst>
              </a:tr>
              <a:tr h="230094">
                <a:tc>
                  <a:txBody>
                    <a:bodyPr/>
                    <a:lstStyle/>
                    <a:p>
                      <a:pPr algn="l" fontAlgn="b"/>
                      <a:r>
                        <a:rPr lang="en-US" sz="1200" u="none" strike="noStrike" dirty="0">
                          <a:effectLst/>
                          <a:latin typeface="Avenir Next LT Pro"/>
                        </a:rPr>
                        <a:t>New Frontiers Data Analysis Program</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a:txBody>
                    <a:bodyPr/>
                    <a:lstStyle/>
                    <a:p>
                      <a:pPr algn="r" fontAlgn="b"/>
                      <a:r>
                        <a:rPr lang="en-US" sz="1200" u="none" strike="noStrike" dirty="0">
                          <a:effectLst/>
                          <a:latin typeface="Avenir Next LT Pro"/>
                        </a:rPr>
                        <a:t>9/14/2023</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a:txBody>
                    <a:bodyPr/>
                    <a:lstStyle/>
                    <a:p>
                      <a:pPr algn="r" fontAlgn="b"/>
                      <a:r>
                        <a:rPr lang="en-US" sz="1200" u="none" strike="noStrike" dirty="0">
                          <a:effectLst/>
                          <a:latin typeface="Avenir Next LT Pro"/>
                        </a:rPr>
                        <a:t>11/9/2023</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a:txBody>
                    <a:bodyPr/>
                    <a:lstStyle/>
                    <a:p>
                      <a:pPr algn="ctr" fontAlgn="b"/>
                      <a:r>
                        <a:rPr lang="en-US" sz="1200" b="0" i="0" u="none" strike="noStrike" dirty="0">
                          <a:solidFill>
                            <a:srgbClr val="000000"/>
                          </a:solidFill>
                          <a:effectLst/>
                          <a:latin typeface="Avenir Next LT Pro"/>
                        </a:rPr>
                        <a:t>No</a:t>
                      </a:r>
                      <a:endParaRPr lang="en-US" sz="1200" b="0" i="0" u="none" strike="noStrike" dirty="0">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tc>
                  <a:txBody>
                    <a:bodyPr/>
                    <a:lstStyle/>
                    <a:p>
                      <a:pPr algn="ctr" fontAlgn="b"/>
                      <a:r>
                        <a:rPr lang="en-US" sz="1200" b="0" i="0" u="none" strike="noStrike" dirty="0">
                          <a:solidFill>
                            <a:srgbClr val="000000"/>
                          </a:solidFill>
                          <a:effectLst/>
                          <a:latin typeface="Avenir Next LT Pro"/>
                        </a:rPr>
                        <a:t>TBD</a:t>
                      </a:r>
                      <a:endParaRPr lang="en-US" sz="1200" b="0" i="0" u="none" strike="noStrike" dirty="0">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tc>
                  <a:txBody>
                    <a:bodyPr/>
                    <a:lstStyle/>
                    <a:p>
                      <a:pPr lvl="0" algn="ctr">
                        <a:buNone/>
                      </a:pPr>
                      <a:r>
                        <a:rPr lang="en-US" sz="1200" b="0" i="0" u="none" strike="noStrike" dirty="0">
                          <a:solidFill>
                            <a:srgbClr val="000000"/>
                          </a:solidFill>
                          <a:effectLst/>
                          <a:latin typeface="Avenir Next LT Pro"/>
                        </a:rPr>
                        <a:t>TBD</a:t>
                      </a:r>
                    </a:p>
                  </a:txBody>
                  <a:tcPr marL="3251" marR="3251" marT="3251" marB="0" anchor="b">
                    <a:solidFill>
                      <a:srgbClr val="CDC0E7">
                        <a:alpha val="50000"/>
                      </a:srgbClr>
                    </a:solidFill>
                  </a:tcPr>
                </a:tc>
                <a:tc>
                  <a:txBody>
                    <a:bodyPr/>
                    <a:lstStyle/>
                    <a:p>
                      <a:pPr lvl="0" algn="ctr">
                        <a:buNone/>
                      </a:pPr>
                      <a:r>
                        <a:rPr lang="en-US" sz="1200" b="0" i="0" u="none" strike="noStrike" dirty="0">
                          <a:solidFill>
                            <a:srgbClr val="000000"/>
                          </a:solidFill>
                          <a:effectLst/>
                          <a:latin typeface="Avenir Next LT Pro"/>
                        </a:rPr>
                        <a:t>TBD</a:t>
                      </a:r>
                    </a:p>
                  </a:txBody>
                  <a:tcPr marL="3251" marR="3251" marT="3251" marB="0" anchor="b">
                    <a:solidFill>
                      <a:srgbClr val="CDC0E7">
                        <a:alpha val="50000"/>
                      </a:srgbClr>
                    </a:solidFill>
                  </a:tcPr>
                </a:tc>
                <a:extLst>
                  <a:ext uri="{0D108BD9-81ED-4DB2-BD59-A6C34878D82A}">
                    <a16:rowId xmlns:a16="http://schemas.microsoft.com/office/drawing/2014/main" val="2982920991"/>
                  </a:ext>
                </a:extLst>
              </a:tr>
              <a:tr h="230094">
                <a:tc>
                  <a:txBody>
                    <a:bodyPr/>
                    <a:lstStyle/>
                    <a:p>
                      <a:pPr algn="l" fontAlgn="b"/>
                      <a:r>
                        <a:rPr lang="en-US" sz="1200" u="none" strike="noStrike" dirty="0">
                          <a:effectLst/>
                          <a:latin typeface="Avenir Next LT Pro"/>
                        </a:rPr>
                        <a:t>Mars Data Analysis</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a:txBody>
                    <a:bodyPr/>
                    <a:lstStyle/>
                    <a:p>
                      <a:pPr algn="r" fontAlgn="b"/>
                      <a:r>
                        <a:rPr lang="en-US" sz="1200" u="none" strike="noStrike" dirty="0">
                          <a:effectLst/>
                          <a:latin typeface="Avenir Next LT Pro"/>
                        </a:rPr>
                        <a:t>9/7/2023</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a:txBody>
                    <a:bodyPr/>
                    <a:lstStyle/>
                    <a:p>
                      <a:pPr algn="r" fontAlgn="b"/>
                      <a:r>
                        <a:rPr lang="en-US" sz="1200" u="none" strike="noStrike" dirty="0">
                          <a:effectLst/>
                          <a:latin typeface="Avenir Next LT Pro"/>
                        </a:rPr>
                        <a:t>11/16/2023</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a:txBody>
                    <a:bodyPr/>
                    <a:lstStyle/>
                    <a:p>
                      <a:pPr algn="ctr" fontAlgn="b"/>
                      <a:endParaRPr lang="en-US" sz="1200" b="0" i="0" u="none" strike="noStrike">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tc>
                  <a:txBody>
                    <a:bodyPr/>
                    <a:lstStyle/>
                    <a:p>
                      <a:pPr algn="ctr" fontAlgn="b"/>
                      <a:endParaRPr lang="en-US" sz="1200" b="0" i="0" u="none" strike="noStrike">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tc>
                  <a:txBody>
                    <a:bodyPr/>
                    <a:lstStyle/>
                    <a:p>
                      <a:pPr algn="ctr" fontAlgn="b"/>
                      <a:endParaRPr lang="en-US" sz="1200" b="0" i="0" u="none" strike="noStrike">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tc>
                  <a:txBody>
                    <a:bodyPr/>
                    <a:lstStyle/>
                    <a:p>
                      <a:pPr algn="ctr" fontAlgn="b"/>
                      <a:endParaRPr lang="en-US" sz="1200" b="0" i="0" u="none" strike="noStrike">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extLst>
                  <a:ext uri="{0D108BD9-81ED-4DB2-BD59-A6C34878D82A}">
                    <a16:rowId xmlns:a16="http://schemas.microsoft.com/office/drawing/2014/main" val="2739197668"/>
                  </a:ext>
                </a:extLst>
              </a:tr>
              <a:tr h="230094">
                <a:tc>
                  <a:txBody>
                    <a:bodyPr/>
                    <a:lstStyle/>
                    <a:p>
                      <a:pPr algn="l" fontAlgn="b"/>
                      <a:r>
                        <a:rPr lang="en-US" sz="1200" u="none" strike="noStrike" dirty="0">
                          <a:effectLst/>
                          <a:latin typeface="Avenir Next LT Pro"/>
                        </a:rPr>
                        <a:t>Hera Participating Scientist Program</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a:txBody>
                    <a:bodyPr/>
                    <a:lstStyle/>
                    <a:p>
                      <a:pPr algn="r" fontAlgn="b"/>
                      <a:r>
                        <a:rPr lang="en-US" sz="1200" u="none" strike="noStrike" dirty="0">
                          <a:effectLst/>
                          <a:latin typeface="Avenir Next LT Pro"/>
                        </a:rPr>
                        <a:t>10/3/2023</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a:txBody>
                    <a:bodyPr/>
                    <a:lstStyle/>
                    <a:p>
                      <a:pPr algn="r" fontAlgn="b"/>
                      <a:r>
                        <a:rPr lang="en-US" sz="1200" u="none" strike="noStrike" dirty="0">
                          <a:effectLst/>
                          <a:latin typeface="Avenir Next LT Pro"/>
                        </a:rPr>
                        <a:t>11/30/2023</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a:txBody>
                    <a:bodyPr/>
                    <a:lstStyle/>
                    <a:p>
                      <a:pPr algn="ctr" fontAlgn="b"/>
                      <a:endParaRPr lang="en-US" sz="1200" b="0" i="0" u="none" strike="noStrike">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tc>
                  <a:txBody>
                    <a:bodyPr/>
                    <a:lstStyle/>
                    <a:p>
                      <a:pPr algn="ctr" fontAlgn="b"/>
                      <a:endParaRPr lang="en-US" sz="1200" b="0" i="0" u="none" strike="noStrike">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tc>
                  <a:txBody>
                    <a:bodyPr/>
                    <a:lstStyle/>
                    <a:p>
                      <a:pPr algn="ctr" fontAlgn="b"/>
                      <a:endParaRPr lang="en-US" sz="1200" b="0" i="0" u="none" strike="noStrike">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tc>
                  <a:txBody>
                    <a:bodyPr/>
                    <a:lstStyle/>
                    <a:p>
                      <a:pPr algn="ctr" fontAlgn="b"/>
                      <a:endParaRPr lang="en-US" sz="1200" b="0" i="0" u="none" strike="noStrike">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extLst>
                  <a:ext uri="{0D108BD9-81ED-4DB2-BD59-A6C34878D82A}">
                    <a16:rowId xmlns:a16="http://schemas.microsoft.com/office/drawing/2014/main" val="276185333"/>
                  </a:ext>
                </a:extLst>
              </a:tr>
              <a:tr h="230094">
                <a:tc>
                  <a:txBody>
                    <a:bodyPr/>
                    <a:lstStyle/>
                    <a:p>
                      <a:pPr algn="l" fontAlgn="b"/>
                      <a:r>
                        <a:rPr lang="en-US" sz="1200" u="none" strike="noStrike" dirty="0">
                          <a:effectLst/>
                          <a:latin typeface="Avenir Next LT Pro"/>
                        </a:rPr>
                        <a:t>Planetary Science Early Career Award</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a:txBody>
                    <a:bodyPr/>
                    <a:lstStyle/>
                    <a:p>
                      <a:pPr algn="r" fontAlgn="b"/>
                      <a:r>
                        <a:rPr lang="en-US" sz="1200" b="0" i="0" u="none" strike="noStrike" dirty="0">
                          <a:solidFill>
                            <a:srgbClr val="000000"/>
                          </a:solidFill>
                          <a:effectLst/>
                          <a:latin typeface="Avenir Next LT Pro"/>
                        </a:rPr>
                        <a:t>N/A</a:t>
                      </a:r>
                      <a:endParaRPr lang="en-US" sz="1200" b="0" i="0" u="none" strike="noStrike" dirty="0">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tc>
                  <a:txBody>
                    <a:bodyPr/>
                    <a:lstStyle/>
                    <a:p>
                      <a:pPr algn="r" fontAlgn="b"/>
                      <a:r>
                        <a:rPr lang="en-US" sz="1200" u="none" strike="noStrike" dirty="0">
                          <a:effectLst/>
                          <a:latin typeface="Avenir Next LT Pro"/>
                        </a:rPr>
                        <a:t>12/7/2023</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a:txBody>
                    <a:bodyPr/>
                    <a:lstStyle/>
                    <a:p>
                      <a:pPr algn="ctr" fontAlgn="b"/>
                      <a:endParaRPr lang="en-US" sz="1200" b="0" i="0" u="none" strike="noStrike">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tc>
                  <a:txBody>
                    <a:bodyPr/>
                    <a:lstStyle/>
                    <a:p>
                      <a:pPr algn="ctr" fontAlgn="b"/>
                      <a:endParaRPr lang="en-US" sz="1200" b="0" i="0" u="none" strike="noStrike">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tc>
                  <a:txBody>
                    <a:bodyPr/>
                    <a:lstStyle/>
                    <a:p>
                      <a:pPr algn="ctr" fontAlgn="b"/>
                      <a:endParaRPr lang="en-US" sz="1200" b="0" i="0" u="none" strike="noStrike">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tc>
                  <a:txBody>
                    <a:bodyPr/>
                    <a:lstStyle/>
                    <a:p>
                      <a:pPr algn="ctr" fontAlgn="b"/>
                      <a:endParaRPr lang="en-US" sz="1200" b="0" i="0" u="none" strike="noStrike">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extLst>
                  <a:ext uri="{0D108BD9-81ED-4DB2-BD59-A6C34878D82A}">
                    <a16:rowId xmlns:a16="http://schemas.microsoft.com/office/drawing/2014/main" val="2810618493"/>
                  </a:ext>
                </a:extLst>
              </a:tr>
              <a:tr h="230094">
                <a:tc>
                  <a:txBody>
                    <a:bodyPr/>
                    <a:lstStyle/>
                    <a:p>
                      <a:pPr algn="l" fontAlgn="b"/>
                      <a:r>
                        <a:rPr lang="en-US" sz="1200" u="none" strike="noStrike" dirty="0">
                          <a:effectLst/>
                          <a:latin typeface="Avenir Next LT Pro"/>
                        </a:rPr>
                        <a:t>Habitable Worlds</a:t>
                      </a:r>
                      <a:endParaRPr lang="en-US" sz="1200" b="0" i="0" u="none" strike="noStrike" dirty="0">
                        <a:solidFill>
                          <a:srgbClr val="000000"/>
                        </a:solidFill>
                        <a:effectLst/>
                        <a:latin typeface="Avenir Next LT Pro"/>
                      </a:endParaRPr>
                    </a:p>
                  </a:txBody>
                  <a:tcPr marL="3251" marR="3251" marT="3251" marB="0" anchor="b">
                    <a:solidFill>
                      <a:schemeClr val="accent4">
                        <a:lumMod val="20000"/>
                        <a:lumOff val="80000"/>
                      </a:schemeClr>
                    </a:solidFill>
                  </a:tcPr>
                </a:tc>
                <a:tc>
                  <a:txBody>
                    <a:bodyPr/>
                    <a:lstStyle/>
                    <a:p>
                      <a:pPr algn="r" fontAlgn="b"/>
                      <a:r>
                        <a:rPr lang="en-US" sz="1200" u="none" strike="noStrike" dirty="0">
                          <a:effectLst/>
                          <a:latin typeface="Avenir Next LT Pro"/>
                        </a:rPr>
                        <a:t>11/8/2023</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a:txBody>
                    <a:bodyPr/>
                    <a:lstStyle/>
                    <a:p>
                      <a:pPr algn="r" fontAlgn="b"/>
                      <a:r>
                        <a:rPr lang="en-US" sz="1200" u="none" strike="noStrike" dirty="0">
                          <a:effectLst/>
                          <a:latin typeface="Avenir Next LT Pro"/>
                        </a:rPr>
                        <a:t>2/1/2024</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a:txBody>
                    <a:bodyPr/>
                    <a:lstStyle/>
                    <a:p>
                      <a:pPr algn="ctr" fontAlgn="b"/>
                      <a:endParaRPr lang="en-US" sz="1200" b="0" i="0" u="none" strike="noStrike">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tc>
                  <a:txBody>
                    <a:bodyPr/>
                    <a:lstStyle/>
                    <a:p>
                      <a:pPr algn="ctr" fontAlgn="b"/>
                      <a:endParaRPr lang="en-US" sz="1200" b="0" i="0" u="none" strike="noStrike">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tc>
                  <a:txBody>
                    <a:bodyPr/>
                    <a:lstStyle/>
                    <a:p>
                      <a:pPr algn="ctr" fontAlgn="b"/>
                      <a:endParaRPr lang="en-US" sz="1200" b="0" i="0" u="none" strike="noStrike">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tc>
                  <a:txBody>
                    <a:bodyPr/>
                    <a:lstStyle/>
                    <a:p>
                      <a:pPr algn="ctr" fontAlgn="b"/>
                      <a:endParaRPr lang="en-US" sz="1200" b="0" i="0" u="none" strike="noStrike">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extLst>
                  <a:ext uri="{0D108BD9-81ED-4DB2-BD59-A6C34878D82A}">
                    <a16:rowId xmlns:a16="http://schemas.microsoft.com/office/drawing/2014/main" val="3922869749"/>
                  </a:ext>
                </a:extLst>
              </a:tr>
              <a:tr h="230094">
                <a:tc>
                  <a:txBody>
                    <a:bodyPr/>
                    <a:lstStyle/>
                    <a:p>
                      <a:pPr algn="l" fontAlgn="b"/>
                      <a:r>
                        <a:rPr lang="en-US" sz="1200" u="none" strike="noStrike" dirty="0">
                          <a:effectLst/>
                          <a:latin typeface="Avenir Next LT Pro"/>
                        </a:rPr>
                        <a:t>Lunar Data Analysis</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a:txBody>
                    <a:bodyPr/>
                    <a:lstStyle/>
                    <a:p>
                      <a:pPr algn="r" fontAlgn="b"/>
                      <a:r>
                        <a:rPr lang="en-US" sz="1200" u="none" strike="noStrike" dirty="0">
                          <a:effectLst/>
                          <a:latin typeface="Avenir Next LT Pro"/>
                        </a:rPr>
                        <a:t>3/1/2024</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a:txBody>
                    <a:bodyPr/>
                    <a:lstStyle/>
                    <a:p>
                      <a:pPr algn="r" fontAlgn="b"/>
                      <a:r>
                        <a:rPr lang="en-US" sz="1200" u="none" strike="noStrike" dirty="0">
                          <a:effectLst/>
                          <a:latin typeface="Avenir Next LT Pro"/>
                        </a:rPr>
                        <a:t>4/30/2024</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a:txBody>
                    <a:bodyPr/>
                    <a:lstStyle/>
                    <a:p>
                      <a:pPr algn="ctr" fontAlgn="b"/>
                      <a:endParaRPr lang="en-US" sz="1200" b="0" i="0" u="none" strike="noStrike">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tc>
                  <a:txBody>
                    <a:bodyPr/>
                    <a:lstStyle/>
                    <a:p>
                      <a:pPr algn="ctr" fontAlgn="b"/>
                      <a:endParaRPr lang="en-US" sz="1200" b="0" i="0" u="none" strike="noStrike">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tc>
                  <a:txBody>
                    <a:bodyPr/>
                    <a:lstStyle/>
                    <a:p>
                      <a:pPr algn="ctr" fontAlgn="b"/>
                      <a:endParaRPr lang="en-US" sz="1200" b="0" i="0" u="none" strike="noStrike">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tc>
                  <a:txBody>
                    <a:bodyPr/>
                    <a:lstStyle/>
                    <a:p>
                      <a:pPr algn="ctr" fontAlgn="b"/>
                      <a:endParaRPr lang="en-US" sz="1200" b="0" i="0" u="none" strike="noStrike">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extLst>
                  <a:ext uri="{0D108BD9-81ED-4DB2-BD59-A6C34878D82A}">
                    <a16:rowId xmlns:a16="http://schemas.microsoft.com/office/drawing/2014/main" val="3021696806"/>
                  </a:ext>
                </a:extLst>
              </a:tr>
              <a:tr h="23009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dirty="0">
                          <a:solidFill>
                            <a:schemeClr val="tx1"/>
                          </a:solidFill>
                          <a:effectLst/>
                          <a:latin typeface="Avenir Next LT Pro"/>
                        </a:rPr>
                        <a:t>Future Investigators in NASA Earth and Space Science and Technology</a:t>
                      </a:r>
                    </a:p>
                  </a:txBody>
                  <a:tcPr marL="3251" marR="3251" marT="3251" marB="0" anchor="b">
                    <a:solidFill>
                      <a:schemeClr val="accent4">
                        <a:lumMod val="20000"/>
                        <a:lumOff val="80000"/>
                      </a:schemeClr>
                    </a:solidFill>
                  </a:tcPr>
                </a:tc>
                <a:tc>
                  <a:txBody>
                    <a:bodyPr/>
                    <a:lstStyle/>
                    <a:p>
                      <a:pPr algn="r" fontAlgn="b"/>
                      <a:r>
                        <a:rPr lang="en-US" sz="1200" b="0" i="0" u="none" strike="noStrike" dirty="0">
                          <a:solidFill>
                            <a:srgbClr val="000000"/>
                          </a:solidFill>
                          <a:effectLst/>
                          <a:latin typeface="Avenir Next LT Pro"/>
                        </a:rPr>
                        <a:t>N/A</a:t>
                      </a:r>
                      <a:endParaRPr lang="en-US" sz="1200" b="0" i="0" u="none" strike="noStrike" dirty="0">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tc>
                  <a:txBody>
                    <a:bodyPr/>
                    <a:lstStyle/>
                    <a:p>
                      <a:pPr algn="r" fontAlgn="b"/>
                      <a:r>
                        <a:rPr lang="en-US" sz="1200" b="0" i="0" u="none" strike="noStrike" dirty="0">
                          <a:solidFill>
                            <a:srgbClr val="000000"/>
                          </a:solidFill>
                          <a:effectLst/>
                          <a:latin typeface="Avenir Next LT Pro"/>
                        </a:rPr>
                        <a:t>2/6/2024</a:t>
                      </a:r>
                    </a:p>
                  </a:txBody>
                  <a:tcPr marL="3251" marR="3251" marT="3251" marB="0" anchor="b">
                    <a:solidFill>
                      <a:srgbClr val="CDC0E7">
                        <a:alpha val="50000"/>
                      </a:srgbClr>
                    </a:solidFill>
                  </a:tcPr>
                </a:tc>
                <a:tc>
                  <a:txBody>
                    <a:bodyPr/>
                    <a:lstStyle/>
                    <a:p>
                      <a:pPr algn="ctr" fontAlgn="b"/>
                      <a:endParaRPr lang="en-US" sz="1200" b="0" i="0" u="none" strike="noStrike">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tc>
                  <a:txBody>
                    <a:bodyPr/>
                    <a:lstStyle/>
                    <a:p>
                      <a:pPr algn="ctr" fontAlgn="b"/>
                      <a:endParaRPr lang="en-US" sz="1200" b="0" i="0" u="none" strike="noStrike">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tc>
                  <a:txBody>
                    <a:bodyPr/>
                    <a:lstStyle/>
                    <a:p>
                      <a:pPr algn="ctr" fontAlgn="b"/>
                      <a:endParaRPr lang="en-US" sz="1200" b="0" i="0" u="none" strike="noStrike">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tc>
                  <a:txBody>
                    <a:bodyPr/>
                    <a:lstStyle/>
                    <a:p>
                      <a:pPr algn="ctr" fontAlgn="b"/>
                      <a:endParaRPr lang="en-US" sz="1200" b="0" i="0" u="none" strike="noStrike">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extLst>
                  <a:ext uri="{0D108BD9-81ED-4DB2-BD59-A6C34878D82A}">
                    <a16:rowId xmlns:a16="http://schemas.microsoft.com/office/drawing/2014/main" val="1076338733"/>
                  </a:ext>
                </a:extLst>
              </a:tr>
              <a:tr h="230094">
                <a:tc>
                  <a:txBody>
                    <a:bodyPr/>
                    <a:lstStyle/>
                    <a:p>
                      <a:pPr algn="l" fontAlgn="b"/>
                      <a:r>
                        <a:rPr lang="en-US" sz="1200" u="none" strike="noStrike" dirty="0">
                          <a:effectLst/>
                          <a:latin typeface="Avenir Next LT Pro"/>
                        </a:rPr>
                        <a:t>Maturation of Instruments for Solar System Exploration</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gridSpan="2">
                  <a:txBody>
                    <a:bodyPr/>
                    <a:lstStyle/>
                    <a:p>
                      <a:pPr algn="l" fontAlgn="b"/>
                      <a:r>
                        <a:rPr lang="en-US" sz="1200" u="none" strike="noStrike" dirty="0">
                          <a:effectLst/>
                          <a:latin typeface="Avenir Next LT Pro"/>
                        </a:rPr>
                        <a:t>Not Solicited This Year</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hMerge="1">
                  <a:txBody>
                    <a:bodyPr/>
                    <a:lstStyle/>
                    <a:p>
                      <a:endParaRPr lang="en-US"/>
                    </a:p>
                  </a:txBody>
                  <a:tcPr/>
                </a:tc>
                <a:tc>
                  <a:txBody>
                    <a:bodyPr/>
                    <a:lstStyle/>
                    <a:p>
                      <a:pPr algn="l" fontAlgn="b"/>
                      <a:endParaRPr lang="en-US" sz="1200" b="0" i="0" u="none" strike="noStrike">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tc>
                  <a:txBody>
                    <a:bodyPr/>
                    <a:lstStyle/>
                    <a:p>
                      <a:pPr algn="ctr" fontAlgn="b"/>
                      <a:endParaRPr lang="en-US" sz="1200" b="0" i="0" u="none" strike="noStrike">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tc>
                  <a:txBody>
                    <a:bodyPr/>
                    <a:lstStyle/>
                    <a:p>
                      <a:pPr algn="ctr" fontAlgn="b"/>
                      <a:endParaRPr lang="en-US" sz="1200" b="0" i="0" u="none" strike="noStrike">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tc>
                  <a:txBody>
                    <a:bodyPr/>
                    <a:lstStyle/>
                    <a:p>
                      <a:pPr algn="ctr" fontAlgn="b"/>
                      <a:endParaRPr lang="en-US" sz="1200" b="0" i="0" u="none" strike="noStrike">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extLst>
                  <a:ext uri="{0D108BD9-81ED-4DB2-BD59-A6C34878D82A}">
                    <a16:rowId xmlns:a16="http://schemas.microsoft.com/office/drawing/2014/main" val="3148901571"/>
                  </a:ext>
                </a:extLst>
              </a:tr>
              <a:tr h="230094">
                <a:tc>
                  <a:txBody>
                    <a:bodyPr/>
                    <a:lstStyle/>
                    <a:p>
                      <a:pPr algn="l" fontAlgn="b"/>
                      <a:r>
                        <a:rPr lang="en-US" sz="1200" u="none" strike="noStrike" dirty="0">
                          <a:effectLst/>
                          <a:latin typeface="Avenir Next LT Pro"/>
                        </a:rPr>
                        <a:t>Planetary Science Enabling Facilities</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gridSpan="2">
                  <a:txBody>
                    <a:bodyPr/>
                    <a:lstStyle/>
                    <a:p>
                      <a:pPr algn="l" fontAlgn="b"/>
                      <a:r>
                        <a:rPr lang="en-US" sz="1200" u="none" strike="noStrike" dirty="0">
                          <a:effectLst/>
                          <a:latin typeface="Avenir Next LT Pro"/>
                        </a:rPr>
                        <a:t>Not Solicited This Year</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hMerge="1">
                  <a:txBody>
                    <a:bodyPr/>
                    <a:lstStyle/>
                    <a:p>
                      <a:endParaRPr lang="en-US"/>
                    </a:p>
                  </a:txBody>
                  <a:tcPr/>
                </a:tc>
                <a:tc>
                  <a:txBody>
                    <a:bodyPr/>
                    <a:lstStyle/>
                    <a:p>
                      <a:pPr algn="l" fontAlgn="b"/>
                      <a:endParaRPr lang="en-US" sz="1200" b="0" i="0" u="none" strike="noStrike">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tc>
                  <a:txBody>
                    <a:bodyPr/>
                    <a:lstStyle/>
                    <a:p>
                      <a:pPr algn="ctr" fontAlgn="b"/>
                      <a:endParaRPr lang="en-US" sz="1200" b="0" i="0" u="none" strike="noStrike">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tc>
                  <a:txBody>
                    <a:bodyPr/>
                    <a:lstStyle/>
                    <a:p>
                      <a:pPr algn="ctr" fontAlgn="b"/>
                      <a:endParaRPr lang="en-US" sz="1200" b="0" i="0" u="none" strike="noStrike">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tc>
                  <a:txBody>
                    <a:bodyPr/>
                    <a:lstStyle/>
                    <a:p>
                      <a:pPr algn="ctr" fontAlgn="b"/>
                      <a:endParaRPr lang="en-US" sz="1200" b="0" i="0" u="none" strike="noStrike">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extLst>
                  <a:ext uri="{0D108BD9-81ED-4DB2-BD59-A6C34878D82A}">
                    <a16:rowId xmlns:a16="http://schemas.microsoft.com/office/drawing/2014/main" val="1602981327"/>
                  </a:ext>
                </a:extLst>
              </a:tr>
              <a:tr h="230094">
                <a:tc>
                  <a:txBody>
                    <a:bodyPr/>
                    <a:lstStyle/>
                    <a:p>
                      <a:pPr algn="l" fontAlgn="b"/>
                      <a:r>
                        <a:rPr lang="en-US" sz="1200" u="none" strike="noStrike" dirty="0">
                          <a:effectLst/>
                          <a:latin typeface="Avenir Next LT Pro"/>
                        </a:rPr>
                        <a:t>Interdisciplinary Consortia for Astrobiology Research</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gridSpan="2">
                  <a:txBody>
                    <a:bodyPr/>
                    <a:lstStyle/>
                    <a:p>
                      <a:pPr algn="l" fontAlgn="b"/>
                      <a:r>
                        <a:rPr lang="en-US" sz="1200" u="none" strike="noStrike" dirty="0">
                          <a:effectLst/>
                          <a:latin typeface="Avenir Next LT Pro"/>
                        </a:rPr>
                        <a:t>Not Solicited This Year</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hMerge="1">
                  <a:txBody>
                    <a:bodyPr/>
                    <a:lstStyle/>
                    <a:p>
                      <a:endParaRPr lang="en-US"/>
                    </a:p>
                  </a:txBody>
                  <a:tcPr/>
                </a:tc>
                <a:tc>
                  <a:txBody>
                    <a:bodyPr/>
                    <a:lstStyle/>
                    <a:p>
                      <a:pPr algn="l" fontAlgn="b"/>
                      <a:endParaRPr lang="en-US" sz="1200" b="0" i="0" u="none" strike="noStrike">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tc>
                  <a:txBody>
                    <a:bodyPr/>
                    <a:lstStyle/>
                    <a:p>
                      <a:pPr algn="ctr" fontAlgn="b"/>
                      <a:endParaRPr lang="en-US" sz="1200" b="0" i="0" u="none" strike="noStrike">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tc>
                  <a:txBody>
                    <a:bodyPr/>
                    <a:lstStyle/>
                    <a:p>
                      <a:pPr algn="ctr" fontAlgn="b"/>
                      <a:endParaRPr lang="en-US" sz="1200" b="0" i="0" u="none" strike="noStrike">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tc>
                  <a:txBody>
                    <a:bodyPr/>
                    <a:lstStyle/>
                    <a:p>
                      <a:pPr algn="ctr" fontAlgn="b"/>
                      <a:endParaRPr lang="en-US" sz="1200" b="0" i="0" u="none" strike="noStrike">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extLst>
                  <a:ext uri="{0D108BD9-81ED-4DB2-BD59-A6C34878D82A}">
                    <a16:rowId xmlns:a16="http://schemas.microsoft.com/office/drawing/2014/main" val="4137152624"/>
                  </a:ext>
                </a:extLst>
              </a:tr>
              <a:tr h="230094">
                <a:tc>
                  <a:txBody>
                    <a:bodyPr/>
                    <a:lstStyle/>
                    <a:p>
                      <a:pPr algn="l" fontAlgn="b"/>
                      <a:r>
                        <a:rPr lang="en-US" sz="1200" u="none" strike="noStrike" dirty="0">
                          <a:effectLst/>
                          <a:latin typeface="Avenir Next LT Pro"/>
                        </a:rPr>
                        <a:t>Precursor Science Investigations for Europa</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gridSpan="2">
                  <a:txBody>
                    <a:bodyPr/>
                    <a:lstStyle/>
                    <a:p>
                      <a:pPr algn="l" fontAlgn="b"/>
                      <a:r>
                        <a:rPr lang="en-US" sz="1200" u="none" strike="noStrike" dirty="0">
                          <a:effectLst/>
                          <a:latin typeface="Avenir Next LT Pro"/>
                        </a:rPr>
                        <a:t>Not Solicited This Year</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hMerge="1">
                  <a:txBody>
                    <a:bodyPr/>
                    <a:lstStyle/>
                    <a:p>
                      <a:endParaRPr lang="en-US"/>
                    </a:p>
                  </a:txBody>
                  <a:tcPr/>
                </a:tc>
                <a:tc>
                  <a:txBody>
                    <a:bodyPr/>
                    <a:lstStyle/>
                    <a:p>
                      <a:pPr algn="l" fontAlgn="b"/>
                      <a:endParaRPr lang="en-US" sz="1200" b="0" i="0" u="none" strike="noStrike">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tc>
                  <a:txBody>
                    <a:bodyPr/>
                    <a:lstStyle/>
                    <a:p>
                      <a:pPr algn="ctr" fontAlgn="b"/>
                      <a:endParaRPr lang="en-US" sz="1200" b="0" i="0" u="none" strike="noStrike">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tc>
                  <a:txBody>
                    <a:bodyPr/>
                    <a:lstStyle/>
                    <a:p>
                      <a:pPr algn="ctr" fontAlgn="b"/>
                      <a:endParaRPr lang="en-US" sz="1200" b="0" i="0" u="none" strike="noStrike">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tc>
                  <a:txBody>
                    <a:bodyPr/>
                    <a:lstStyle/>
                    <a:p>
                      <a:pPr algn="ctr" fontAlgn="b"/>
                      <a:endParaRPr lang="en-US" sz="1200" b="0" i="0" u="none" strike="noStrike">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extLst>
                  <a:ext uri="{0D108BD9-81ED-4DB2-BD59-A6C34878D82A}">
                    <a16:rowId xmlns:a16="http://schemas.microsoft.com/office/drawing/2014/main" val="1557509705"/>
                  </a:ext>
                </a:extLst>
              </a:tr>
              <a:tr h="230094">
                <a:tc>
                  <a:txBody>
                    <a:bodyPr/>
                    <a:lstStyle/>
                    <a:p>
                      <a:pPr algn="l" fontAlgn="b"/>
                      <a:r>
                        <a:rPr lang="en-US" sz="1200" u="none" strike="noStrike" dirty="0">
                          <a:effectLst/>
                          <a:latin typeface="Avenir Next LT Pro"/>
                        </a:rPr>
                        <a:t>Analog Activities to Support Artemis Lunar Operations</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gridSpan="2">
                  <a:txBody>
                    <a:bodyPr/>
                    <a:lstStyle/>
                    <a:p>
                      <a:pPr algn="l" fontAlgn="b"/>
                      <a:r>
                        <a:rPr lang="en-US" sz="1200" u="none" strike="noStrike" dirty="0">
                          <a:effectLst/>
                          <a:latin typeface="Avenir Next LT Pro"/>
                        </a:rPr>
                        <a:t>Not Solicited This Year</a:t>
                      </a:r>
                      <a:endParaRPr lang="en-US" sz="1200" b="0" i="0" u="none" strike="noStrike" dirty="0">
                        <a:solidFill>
                          <a:srgbClr val="000000"/>
                        </a:solidFill>
                        <a:effectLst/>
                        <a:latin typeface="Avenir Next LT Pro"/>
                      </a:endParaRPr>
                    </a:p>
                  </a:txBody>
                  <a:tcPr marL="3251" marR="3251" marT="3251" marB="0" anchor="b">
                    <a:solidFill>
                      <a:srgbClr val="CDC0E7">
                        <a:alpha val="50000"/>
                      </a:srgbClr>
                    </a:solidFill>
                  </a:tcPr>
                </a:tc>
                <a:tc hMerge="1">
                  <a:txBody>
                    <a:bodyPr/>
                    <a:lstStyle/>
                    <a:p>
                      <a:endParaRPr lang="en-US"/>
                    </a:p>
                  </a:txBody>
                  <a:tcPr/>
                </a:tc>
                <a:tc>
                  <a:txBody>
                    <a:bodyPr/>
                    <a:lstStyle/>
                    <a:p>
                      <a:pPr algn="l" fontAlgn="b"/>
                      <a:endParaRPr lang="en-US" sz="1200" b="0" i="0" u="none" strike="noStrike">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tc>
                  <a:txBody>
                    <a:bodyPr/>
                    <a:lstStyle/>
                    <a:p>
                      <a:pPr algn="ctr" fontAlgn="b"/>
                      <a:endParaRPr lang="en-US" sz="1200" b="0" i="0" u="none" strike="noStrike">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tc>
                  <a:txBody>
                    <a:bodyPr/>
                    <a:lstStyle/>
                    <a:p>
                      <a:pPr algn="ctr" fontAlgn="b"/>
                      <a:endParaRPr lang="en-US" sz="1200" b="0" i="0" u="none" strike="noStrike">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tc>
                  <a:txBody>
                    <a:bodyPr/>
                    <a:lstStyle/>
                    <a:p>
                      <a:pPr algn="ctr" fontAlgn="b"/>
                      <a:endParaRPr lang="en-US" sz="1200" b="0" i="0" u="none" strike="noStrike">
                        <a:solidFill>
                          <a:srgbClr val="000000"/>
                        </a:solidFill>
                        <a:effectLst/>
                        <a:latin typeface="Avenir Next LT Pro" panose="020B0504020202020204" pitchFamily="34" charset="0"/>
                      </a:endParaRPr>
                    </a:p>
                  </a:txBody>
                  <a:tcPr marL="3251" marR="3251" marT="3251" marB="0" anchor="b">
                    <a:solidFill>
                      <a:srgbClr val="CDC0E7">
                        <a:alpha val="50000"/>
                      </a:srgbClr>
                    </a:solidFill>
                  </a:tcPr>
                </a:tc>
                <a:extLst>
                  <a:ext uri="{0D108BD9-81ED-4DB2-BD59-A6C34878D82A}">
                    <a16:rowId xmlns:a16="http://schemas.microsoft.com/office/drawing/2014/main" val="750940801"/>
                  </a:ext>
                </a:extLst>
              </a:tr>
            </a:tbl>
          </a:graphicData>
        </a:graphic>
      </p:graphicFrame>
      <p:sp>
        <p:nvSpPr>
          <p:cNvPr id="6" name="Slide Number Placeholder 3">
            <a:extLst>
              <a:ext uri="{FF2B5EF4-FFF2-40B4-BE49-F238E27FC236}">
                <a16:creationId xmlns:a16="http://schemas.microsoft.com/office/drawing/2014/main" id="{451C1D9A-5555-FAB8-076F-73D7DA9DF4D1}"/>
              </a:ext>
            </a:extLst>
          </p:cNvPr>
          <p:cNvSpPr>
            <a:spLocks noGrp="1"/>
          </p:cNvSpPr>
          <p:nvPr>
            <p:ph type="sldNum" sz="quarter" idx="12"/>
          </p:nvPr>
        </p:nvSpPr>
        <p:spPr>
          <a:xfrm>
            <a:off x="9355319" y="6422339"/>
            <a:ext cx="2743200" cy="365125"/>
          </a:xfrm>
        </p:spPr>
        <p:txBody>
          <a:bodyPr/>
          <a:lstStyle/>
          <a:p>
            <a:fld id="{2E8C51FE-49D9-314D-9957-ABBF7DDE8782}" type="slidenum">
              <a:rPr lang="en-US" smtClean="0"/>
              <a:t>7</a:t>
            </a:fld>
            <a:endParaRPr lang="en-US"/>
          </a:p>
        </p:txBody>
      </p:sp>
    </p:spTree>
    <p:extLst>
      <p:ext uri="{BB962C8B-B14F-4D97-AF65-F5344CB8AC3E}">
        <p14:creationId xmlns:p14="http://schemas.microsoft.com/office/powerpoint/2010/main" val="334666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E08A1-8D9D-FE2B-7467-E716B7456382}"/>
              </a:ext>
            </a:extLst>
          </p:cNvPr>
          <p:cNvSpPr>
            <a:spLocks noGrp="1"/>
          </p:cNvSpPr>
          <p:nvPr>
            <p:ph type="title"/>
          </p:nvPr>
        </p:nvSpPr>
        <p:spPr>
          <a:xfrm>
            <a:off x="1325791" y="948991"/>
            <a:ext cx="10870218" cy="535531"/>
          </a:xfrm>
        </p:spPr>
        <p:txBody>
          <a:bodyPr/>
          <a:lstStyle/>
          <a:p>
            <a:pPr algn="ctr"/>
            <a:r>
              <a:rPr lang="en-US" sz="3200">
                <a:latin typeface="Avenir Next LT Pro"/>
                <a:cs typeface="Arial"/>
              </a:rPr>
              <a:t>The No Due Date, or "</a:t>
            </a:r>
            <a:r>
              <a:rPr lang="en-US" sz="3200" err="1">
                <a:latin typeface="Avenir Next LT Pro"/>
                <a:cs typeface="Arial"/>
              </a:rPr>
              <a:t>NoDD</a:t>
            </a:r>
            <a:r>
              <a:rPr lang="en-US" sz="3200">
                <a:latin typeface="Avenir Next LT Pro"/>
                <a:cs typeface="Arial"/>
              </a:rPr>
              <a:t>" trial period continues</a:t>
            </a:r>
          </a:p>
        </p:txBody>
      </p:sp>
      <p:sp>
        <p:nvSpPr>
          <p:cNvPr id="3" name="Content Placeholder 2">
            <a:extLst>
              <a:ext uri="{FF2B5EF4-FFF2-40B4-BE49-F238E27FC236}">
                <a16:creationId xmlns:a16="http://schemas.microsoft.com/office/drawing/2014/main" id="{35962E8F-7ACE-D751-018D-A32B8B4C0579}"/>
              </a:ext>
            </a:extLst>
          </p:cNvPr>
          <p:cNvSpPr>
            <a:spLocks noGrp="1"/>
          </p:cNvSpPr>
          <p:nvPr>
            <p:ph idx="1"/>
          </p:nvPr>
        </p:nvSpPr>
        <p:spPr>
          <a:xfrm>
            <a:off x="2328422" y="2214710"/>
            <a:ext cx="9251621" cy="2788456"/>
          </a:xfrm>
        </p:spPr>
        <p:txBody>
          <a:bodyPr vert="horz" lIns="91440" tIns="45720" rIns="91440" bIns="45720" rtlCol="0" anchor="t">
            <a:spAutoFit/>
          </a:bodyPr>
          <a:lstStyle/>
          <a:p>
            <a:pPr marL="285750" indent="-285750">
              <a:buChar char="•"/>
            </a:pPr>
            <a:r>
              <a:rPr lang="en-US" dirty="0">
                <a:latin typeface="Avenir Next LT Pro"/>
                <a:cs typeface="Arial"/>
              </a:rPr>
              <a:t>Year 1: ROSES-2021 was the first year of </a:t>
            </a:r>
            <a:r>
              <a:rPr lang="en-US" dirty="0" err="1">
                <a:latin typeface="Avenir Next LT Pro"/>
                <a:cs typeface="Arial"/>
              </a:rPr>
              <a:t>NoDD</a:t>
            </a:r>
            <a:r>
              <a:rPr lang="en-US" dirty="0">
                <a:latin typeface="Avenir Next LT Pro"/>
                <a:cs typeface="Arial"/>
              </a:rPr>
              <a:t> (complete)</a:t>
            </a:r>
          </a:p>
          <a:p>
            <a:pPr marL="285750" indent="-285750">
              <a:buChar char="•"/>
            </a:pPr>
            <a:r>
              <a:rPr lang="en-US" dirty="0">
                <a:latin typeface="Avenir Next LT Pro"/>
                <a:cs typeface="Arial"/>
              </a:rPr>
              <a:t>Year 2: ROSES-2022 (complete)</a:t>
            </a:r>
          </a:p>
          <a:p>
            <a:pPr marL="285750" indent="-285750">
              <a:buChar char="•"/>
            </a:pPr>
            <a:r>
              <a:rPr lang="en-US" dirty="0">
                <a:latin typeface="Avenir Next LT Pro"/>
                <a:cs typeface="Arial"/>
              </a:rPr>
              <a:t>Year 3: ROSES-2023 reviews are on-going, with proposals eligible for submission until March 29, 2024</a:t>
            </a:r>
            <a:endParaRPr lang="en-US" dirty="0">
              <a:latin typeface="Avenir Next LT Pro"/>
            </a:endParaRPr>
          </a:p>
          <a:p>
            <a:pPr marL="742950" lvl="1" indent="-285750">
              <a:buFont typeface="Courier New" panose="020B0604020202020204" pitchFamily="34" charset="0"/>
              <a:buChar char="o"/>
            </a:pPr>
            <a:r>
              <a:rPr lang="en-US" dirty="0">
                <a:latin typeface="Avenir Next LT Pro"/>
                <a:cs typeface="Arial"/>
              </a:rPr>
              <a:t>The full extent of the three-year trial period will not be complete until Fall 2024</a:t>
            </a:r>
          </a:p>
          <a:p>
            <a:pPr marL="285750" indent="-285750">
              <a:buFont typeface="Arial" panose="020B0604020202020204" pitchFamily="34" charset="0"/>
              <a:buChar char="•"/>
            </a:pPr>
            <a:r>
              <a:rPr lang="en-US" dirty="0">
                <a:latin typeface="Avenir Next LT Pro"/>
                <a:cs typeface="Arial"/>
              </a:rPr>
              <a:t>Proposal pressure continues to be down</a:t>
            </a:r>
          </a:p>
          <a:p>
            <a:pPr marL="742950" lvl="1" indent="-285750">
              <a:buFont typeface="Courier New,monospace" panose="020B0604020202020204" pitchFamily="34" charset="0"/>
              <a:buChar char="o"/>
            </a:pPr>
            <a:r>
              <a:rPr lang="en-US" sz="1700" dirty="0">
                <a:latin typeface="Avenir Next LT Pro"/>
                <a:cs typeface="Arial"/>
              </a:rPr>
              <a:t>This is not unique to Planetary Science</a:t>
            </a:r>
          </a:p>
          <a:p>
            <a:pPr marL="742950" lvl="1" indent="-285750">
              <a:buFont typeface="Courier New" panose="020B0604020202020204" pitchFamily="34" charset="0"/>
              <a:buChar char="o"/>
            </a:pPr>
            <a:r>
              <a:rPr lang="en-US" dirty="0">
                <a:latin typeface="Avenir Next LT Pro"/>
                <a:cs typeface="Arial"/>
              </a:rPr>
              <a:t>This is not unique to </a:t>
            </a:r>
            <a:r>
              <a:rPr lang="en-US" dirty="0" err="1">
                <a:latin typeface="Avenir Next LT Pro"/>
                <a:cs typeface="Arial"/>
              </a:rPr>
              <a:t>NoDD</a:t>
            </a:r>
            <a:r>
              <a:rPr lang="en-US" dirty="0">
                <a:latin typeface="Avenir Next LT Pro"/>
                <a:cs typeface="Arial"/>
              </a:rPr>
              <a:t>, though more apparent with </a:t>
            </a:r>
            <a:r>
              <a:rPr lang="en-US" dirty="0" err="1">
                <a:latin typeface="Avenir Next LT Pro"/>
                <a:cs typeface="Arial"/>
              </a:rPr>
              <a:t>NoDD</a:t>
            </a:r>
            <a:endParaRPr lang="en-US" dirty="0" err="1">
              <a:latin typeface="Avenir Next LT Pro"/>
            </a:endParaRPr>
          </a:p>
        </p:txBody>
      </p:sp>
      <p:sp>
        <p:nvSpPr>
          <p:cNvPr id="4" name="Slide Number Placeholder 3">
            <a:extLst>
              <a:ext uri="{FF2B5EF4-FFF2-40B4-BE49-F238E27FC236}">
                <a16:creationId xmlns:a16="http://schemas.microsoft.com/office/drawing/2014/main" id="{4B32BC3C-520D-CC6A-868A-833AA5C83B55}"/>
              </a:ext>
            </a:extLst>
          </p:cNvPr>
          <p:cNvSpPr>
            <a:spLocks noGrp="1"/>
          </p:cNvSpPr>
          <p:nvPr>
            <p:ph type="sldNum" sz="quarter" idx="12"/>
          </p:nvPr>
        </p:nvSpPr>
        <p:spPr/>
        <p:txBody>
          <a:bodyPr/>
          <a:lstStyle/>
          <a:p>
            <a:fld id="{2E8C51FE-49D9-314D-9957-ABBF7DDE8782}" type="slidenum">
              <a:rPr lang="en-US" smtClean="0"/>
              <a:pPr/>
              <a:t>8</a:t>
            </a:fld>
            <a:endParaRPr lang="en-US"/>
          </a:p>
        </p:txBody>
      </p:sp>
    </p:spTree>
    <p:extLst>
      <p:ext uri="{BB962C8B-B14F-4D97-AF65-F5344CB8AC3E}">
        <p14:creationId xmlns:p14="http://schemas.microsoft.com/office/powerpoint/2010/main" val="143845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F57E781C-4B33-E163-C589-5E51F91DD32C}"/>
              </a:ext>
            </a:extLst>
          </p:cNvPr>
          <p:cNvGraphicFramePr>
            <a:graphicFrameLocks noGrp="1"/>
          </p:cNvGraphicFramePr>
          <p:nvPr>
            <p:extLst>
              <p:ext uri="{D42A27DB-BD31-4B8C-83A1-F6EECF244321}">
                <p14:modId xmlns:p14="http://schemas.microsoft.com/office/powerpoint/2010/main" val="821891785"/>
              </p:ext>
            </p:extLst>
          </p:nvPr>
        </p:nvGraphicFramePr>
        <p:xfrm>
          <a:off x="1461513" y="2548820"/>
          <a:ext cx="8773450" cy="2821704"/>
        </p:xfrm>
        <a:graphic>
          <a:graphicData uri="http://schemas.openxmlformats.org/drawingml/2006/table">
            <a:tbl>
              <a:tblPr>
                <a:tableStyleId>{5C22544A-7EE6-4342-B048-85BDC9FD1C3A}</a:tableStyleId>
              </a:tblPr>
              <a:tblGrid>
                <a:gridCol w="448485">
                  <a:extLst>
                    <a:ext uri="{9D8B030D-6E8A-4147-A177-3AD203B41FA5}">
                      <a16:colId xmlns:a16="http://schemas.microsoft.com/office/drawing/2014/main" val="1201049983"/>
                    </a:ext>
                  </a:extLst>
                </a:gridCol>
                <a:gridCol w="980501">
                  <a:extLst>
                    <a:ext uri="{9D8B030D-6E8A-4147-A177-3AD203B41FA5}">
                      <a16:colId xmlns:a16="http://schemas.microsoft.com/office/drawing/2014/main" val="261262293"/>
                    </a:ext>
                  </a:extLst>
                </a:gridCol>
                <a:gridCol w="969485">
                  <a:extLst>
                    <a:ext uri="{9D8B030D-6E8A-4147-A177-3AD203B41FA5}">
                      <a16:colId xmlns:a16="http://schemas.microsoft.com/office/drawing/2014/main" val="377235080"/>
                    </a:ext>
                  </a:extLst>
                </a:gridCol>
                <a:gridCol w="870332">
                  <a:extLst>
                    <a:ext uri="{9D8B030D-6E8A-4147-A177-3AD203B41FA5}">
                      <a16:colId xmlns:a16="http://schemas.microsoft.com/office/drawing/2014/main" val="3265932329"/>
                    </a:ext>
                  </a:extLst>
                </a:gridCol>
                <a:gridCol w="1222872">
                  <a:extLst>
                    <a:ext uri="{9D8B030D-6E8A-4147-A177-3AD203B41FA5}">
                      <a16:colId xmlns:a16="http://schemas.microsoft.com/office/drawing/2014/main" val="4235117961"/>
                    </a:ext>
                  </a:extLst>
                </a:gridCol>
                <a:gridCol w="1057620">
                  <a:extLst>
                    <a:ext uri="{9D8B030D-6E8A-4147-A177-3AD203B41FA5}">
                      <a16:colId xmlns:a16="http://schemas.microsoft.com/office/drawing/2014/main" val="140158512"/>
                    </a:ext>
                  </a:extLst>
                </a:gridCol>
                <a:gridCol w="1057619">
                  <a:extLst>
                    <a:ext uri="{9D8B030D-6E8A-4147-A177-3AD203B41FA5}">
                      <a16:colId xmlns:a16="http://schemas.microsoft.com/office/drawing/2014/main" val="352783379"/>
                    </a:ext>
                  </a:extLst>
                </a:gridCol>
                <a:gridCol w="892366">
                  <a:extLst>
                    <a:ext uri="{9D8B030D-6E8A-4147-A177-3AD203B41FA5}">
                      <a16:colId xmlns:a16="http://schemas.microsoft.com/office/drawing/2014/main" val="4189064983"/>
                    </a:ext>
                  </a:extLst>
                </a:gridCol>
                <a:gridCol w="1274170">
                  <a:extLst>
                    <a:ext uri="{9D8B030D-6E8A-4147-A177-3AD203B41FA5}">
                      <a16:colId xmlns:a16="http://schemas.microsoft.com/office/drawing/2014/main" val="396206989"/>
                    </a:ext>
                  </a:extLst>
                </a:gridCol>
              </a:tblGrid>
              <a:tr h="634764">
                <a:tc>
                  <a:txBody>
                    <a:bodyPr/>
                    <a:lstStyle/>
                    <a:p>
                      <a:pPr algn="l" fontAlgn="b"/>
                      <a:endParaRPr lang="en-US" sz="1600" b="0" i="0" u="none" strike="noStrike">
                        <a:solidFill>
                          <a:srgbClr val="000000"/>
                        </a:solidFill>
                        <a:effectLst/>
                        <a:latin typeface="Avenir Next LT Pro"/>
                      </a:endParaRPr>
                    </a:p>
                  </a:txBody>
                  <a:tcPr marL="1334" marR="1334" marT="1334" marB="0" anchor="b"/>
                </a:tc>
                <a:tc>
                  <a:txBody>
                    <a:bodyPr/>
                    <a:lstStyle/>
                    <a:p>
                      <a:pPr algn="ctr" rtl="0" fontAlgn="b"/>
                      <a:r>
                        <a:rPr lang="en-US" sz="1600" u="none" strike="noStrike">
                          <a:effectLst/>
                          <a:latin typeface="Avenir Next LT Pro"/>
                        </a:rPr>
                        <a:t>Program</a:t>
                      </a:r>
                      <a:endParaRPr lang="en-US" sz="1600" b="0" i="0" u="none" strike="noStrike">
                        <a:solidFill>
                          <a:srgbClr val="000000"/>
                        </a:solidFill>
                        <a:effectLst/>
                        <a:latin typeface="Avenir Next LT Pro"/>
                      </a:endParaRPr>
                    </a:p>
                  </a:txBody>
                  <a:tcPr marL="1334" marR="1334" marT="1334" marB="0" anchor="ctr"/>
                </a:tc>
                <a:tc>
                  <a:txBody>
                    <a:bodyPr/>
                    <a:lstStyle/>
                    <a:p>
                      <a:pPr algn="ctr" rtl="0" fontAlgn="b"/>
                      <a:r>
                        <a:rPr lang="en-US" sz="1600" u="none" strike="noStrike">
                          <a:effectLst/>
                          <a:latin typeface="Avenir Next LT Pro"/>
                        </a:rPr>
                        <a:t>Submitted</a:t>
                      </a:r>
                      <a:endParaRPr lang="en-US" sz="1600" b="0" i="0" u="none" strike="noStrike">
                        <a:solidFill>
                          <a:srgbClr val="000000"/>
                        </a:solidFill>
                        <a:effectLst/>
                        <a:latin typeface="Avenir Next LT Pro"/>
                      </a:endParaRPr>
                    </a:p>
                  </a:txBody>
                  <a:tcPr marL="1334" marR="1334" marT="1334" marB="0" anchor="ctr"/>
                </a:tc>
                <a:tc>
                  <a:txBody>
                    <a:bodyPr/>
                    <a:lstStyle/>
                    <a:p>
                      <a:pPr algn="ctr" rtl="0" fontAlgn="b"/>
                      <a:r>
                        <a:rPr lang="en-US" sz="1600" u="none" strike="noStrike">
                          <a:effectLst/>
                          <a:latin typeface="Avenir Next LT Pro"/>
                        </a:rPr>
                        <a:t>Pending</a:t>
                      </a:r>
                      <a:endParaRPr lang="en-US" sz="1600" b="0" i="0" u="none" strike="noStrike">
                        <a:solidFill>
                          <a:srgbClr val="000000"/>
                        </a:solidFill>
                        <a:effectLst/>
                        <a:latin typeface="Avenir Next LT Pro"/>
                      </a:endParaRPr>
                    </a:p>
                  </a:txBody>
                  <a:tcPr marL="1334" marR="1334" marT="1334" marB="0" anchor="ctr"/>
                </a:tc>
                <a:tc>
                  <a:txBody>
                    <a:bodyPr/>
                    <a:lstStyle/>
                    <a:p>
                      <a:pPr algn="ctr" rtl="0" fontAlgn="b"/>
                      <a:r>
                        <a:rPr lang="en-US" sz="1600" u="none" strike="noStrike">
                          <a:effectLst/>
                          <a:latin typeface="Avenir Next LT Pro"/>
                        </a:rPr>
                        <a:t>Declined</a:t>
                      </a:r>
                      <a:endParaRPr lang="en-US" sz="1600" b="0" i="0" u="none" strike="noStrike">
                        <a:solidFill>
                          <a:srgbClr val="000000"/>
                        </a:solidFill>
                        <a:effectLst/>
                        <a:latin typeface="Avenir Next LT Pro"/>
                      </a:endParaRPr>
                    </a:p>
                  </a:txBody>
                  <a:tcPr marL="1334" marR="1334" marT="1334" marB="0" anchor="ctr"/>
                </a:tc>
                <a:tc>
                  <a:txBody>
                    <a:bodyPr/>
                    <a:lstStyle/>
                    <a:p>
                      <a:pPr algn="ctr" rtl="0" fontAlgn="b"/>
                      <a:r>
                        <a:rPr lang="en-US" sz="1600" u="none" strike="noStrike">
                          <a:effectLst/>
                          <a:latin typeface="Avenir Next LT Pro"/>
                        </a:rPr>
                        <a:t>Selected</a:t>
                      </a:r>
                      <a:endParaRPr lang="en-US" sz="1600" b="0" i="0" u="none" strike="noStrike">
                        <a:solidFill>
                          <a:srgbClr val="000000"/>
                        </a:solidFill>
                        <a:effectLst/>
                        <a:latin typeface="Avenir Next LT Pro"/>
                      </a:endParaRPr>
                    </a:p>
                  </a:txBody>
                  <a:tcPr marL="1334" marR="1334" marT="1334" marB="0" anchor="ctr"/>
                </a:tc>
                <a:tc>
                  <a:txBody>
                    <a:bodyPr/>
                    <a:lstStyle/>
                    <a:p>
                      <a:pPr algn="ctr" rtl="0" fontAlgn="b"/>
                      <a:r>
                        <a:rPr lang="en-US" sz="1600" u="none" strike="noStrike">
                          <a:effectLst/>
                          <a:latin typeface="Avenir Next LT Pro"/>
                        </a:rPr>
                        <a:t>Selectable</a:t>
                      </a:r>
                      <a:endParaRPr lang="en-US" sz="1600" b="0" i="0" u="none" strike="noStrike">
                        <a:solidFill>
                          <a:srgbClr val="000000"/>
                        </a:solidFill>
                        <a:effectLst/>
                        <a:latin typeface="Avenir Next LT Pro"/>
                      </a:endParaRPr>
                    </a:p>
                  </a:txBody>
                  <a:tcPr marL="1334" marR="1334" marT="1334" marB="0" anchor="ctr"/>
                </a:tc>
                <a:tc>
                  <a:txBody>
                    <a:bodyPr/>
                    <a:lstStyle/>
                    <a:p>
                      <a:pPr algn="ctr" rtl="0" fontAlgn="b"/>
                      <a:r>
                        <a:rPr lang="en-US" sz="1600" u="none" strike="noStrike">
                          <a:effectLst/>
                          <a:latin typeface="Avenir Next LT Pro"/>
                        </a:rPr>
                        <a:t>Selection Rate</a:t>
                      </a:r>
                      <a:endParaRPr lang="en-US" sz="1600" b="0" i="0" u="none" strike="noStrike">
                        <a:solidFill>
                          <a:srgbClr val="000000"/>
                        </a:solidFill>
                        <a:effectLst/>
                        <a:latin typeface="Avenir Next LT Pro"/>
                      </a:endParaRPr>
                    </a:p>
                  </a:txBody>
                  <a:tcPr marL="1334" marR="1334" marT="1334" marB="0" anchor="ctr"/>
                </a:tc>
                <a:tc>
                  <a:txBody>
                    <a:bodyPr/>
                    <a:lstStyle/>
                    <a:p>
                      <a:pPr algn="ctr" rtl="0" fontAlgn="b"/>
                      <a:r>
                        <a:rPr lang="en-US" sz="1600" u="none" strike="noStrike">
                          <a:effectLst/>
                          <a:latin typeface="Avenir Next LT Pro"/>
                        </a:rPr>
                        <a:t> Still </a:t>
                      </a:r>
                    </a:p>
                    <a:p>
                      <a:pPr algn="ctr" rtl="0" fontAlgn="b"/>
                      <a:r>
                        <a:rPr lang="en-US" sz="1600" u="none" strike="noStrike">
                          <a:effectLst/>
                          <a:latin typeface="Avenir Next LT Pro"/>
                        </a:rPr>
                        <a:t>Pending</a:t>
                      </a:r>
                      <a:endParaRPr lang="en-US" sz="1600" b="0" i="0" u="none" strike="noStrike">
                        <a:solidFill>
                          <a:srgbClr val="000000"/>
                        </a:solidFill>
                        <a:effectLst/>
                        <a:latin typeface="Avenir Next LT Pro"/>
                      </a:endParaRPr>
                    </a:p>
                  </a:txBody>
                  <a:tcPr marL="1334" marR="1334" marT="1334" marB="0" anchor="ctr"/>
                </a:tc>
                <a:extLst>
                  <a:ext uri="{0D108BD9-81ED-4DB2-BD59-A6C34878D82A}">
                    <a16:rowId xmlns:a16="http://schemas.microsoft.com/office/drawing/2014/main" val="3927003240"/>
                  </a:ext>
                </a:extLst>
              </a:tr>
              <a:tr h="218524">
                <a:tc>
                  <a:txBody>
                    <a:bodyPr/>
                    <a:lstStyle/>
                    <a:p>
                      <a:pPr algn="l" rtl="0" fontAlgn="b"/>
                      <a:r>
                        <a:rPr lang="en-US" sz="1600" u="none" strike="noStrike">
                          <a:effectLst/>
                          <a:latin typeface="Avenir Next LT Pro"/>
                        </a:rPr>
                        <a:t>C.2</a:t>
                      </a:r>
                      <a:endParaRPr lang="en-US" sz="1600" b="0" i="0" u="none" strike="noStrike">
                        <a:solidFill>
                          <a:srgbClr val="000000"/>
                        </a:solidFill>
                        <a:effectLst/>
                        <a:latin typeface="Avenir Next LT Pro"/>
                      </a:endParaRPr>
                    </a:p>
                  </a:txBody>
                  <a:tcPr marL="1334" marR="1334" marT="1334" marB="0" anchor="b">
                    <a:solidFill>
                      <a:schemeClr val="accent6">
                        <a:lumMod val="40000"/>
                        <a:lumOff val="60000"/>
                      </a:schemeClr>
                    </a:solidFill>
                  </a:tcPr>
                </a:tc>
                <a:tc>
                  <a:txBody>
                    <a:bodyPr/>
                    <a:lstStyle/>
                    <a:p>
                      <a:pPr algn="l" rtl="0" fontAlgn="b"/>
                      <a:r>
                        <a:rPr lang="en-US" sz="1600" u="none" strike="noStrike">
                          <a:effectLst/>
                          <a:latin typeface="Avenir Next LT Pro"/>
                        </a:rPr>
                        <a:t>EW</a:t>
                      </a:r>
                      <a:endParaRPr lang="en-US" sz="1600" b="0" i="0" u="none" strike="noStrike">
                        <a:solidFill>
                          <a:srgbClr val="000000"/>
                        </a:solidFill>
                        <a:effectLst/>
                        <a:latin typeface="Avenir Next LT Pro"/>
                      </a:endParaRPr>
                    </a:p>
                  </a:txBody>
                  <a:tcPr marL="1334" marR="1334" marT="1334" marB="0" anchor="b">
                    <a:solidFill>
                      <a:schemeClr val="accent6">
                        <a:lumMod val="40000"/>
                        <a:lumOff val="60000"/>
                      </a:schemeClr>
                    </a:solidFill>
                  </a:tcPr>
                </a:tc>
                <a:tc>
                  <a:txBody>
                    <a:bodyPr/>
                    <a:lstStyle/>
                    <a:p>
                      <a:pPr algn="r" rtl="0" fontAlgn="b"/>
                      <a:r>
                        <a:rPr lang="en-US">
                          <a:effectLst/>
                          <a:latin typeface="Avenir Next LT Pro"/>
                        </a:rPr>
                        <a:t>33</a:t>
                      </a:r>
                    </a:p>
                  </a:txBody>
                  <a:tcPr marL="28575" marR="28575" marT="19050" marB="19050" anchor="b">
                    <a:solidFill>
                      <a:schemeClr val="accent6">
                        <a:lumMod val="40000"/>
                        <a:lumOff val="60000"/>
                      </a:schemeClr>
                    </a:solidFill>
                  </a:tcPr>
                </a:tc>
                <a:tc>
                  <a:txBody>
                    <a:bodyPr/>
                    <a:lstStyle/>
                    <a:p>
                      <a:pPr algn="r" rtl="0" fontAlgn="b"/>
                      <a:r>
                        <a:rPr lang="en-US">
                          <a:effectLst/>
                          <a:latin typeface="Avenir Next LT Pro"/>
                        </a:rPr>
                        <a:t>0</a:t>
                      </a:r>
                    </a:p>
                  </a:txBody>
                  <a:tcPr marL="28575" marR="28575" marT="19050" marB="19050" anchor="b">
                    <a:solidFill>
                      <a:schemeClr val="accent6">
                        <a:lumMod val="40000"/>
                        <a:lumOff val="60000"/>
                      </a:schemeClr>
                    </a:solidFill>
                  </a:tcPr>
                </a:tc>
                <a:tc>
                  <a:txBody>
                    <a:bodyPr/>
                    <a:lstStyle/>
                    <a:p>
                      <a:pPr algn="r" rtl="0" fontAlgn="b"/>
                      <a:r>
                        <a:rPr lang="en-US">
                          <a:effectLst/>
                          <a:latin typeface="Avenir Next LT Pro"/>
                        </a:rPr>
                        <a:t>16</a:t>
                      </a:r>
                    </a:p>
                  </a:txBody>
                  <a:tcPr marL="28575" marR="28575" marT="19050" marB="19050" anchor="b">
                    <a:solidFill>
                      <a:schemeClr val="accent6">
                        <a:lumMod val="40000"/>
                        <a:lumOff val="60000"/>
                      </a:schemeClr>
                    </a:solidFill>
                  </a:tcPr>
                </a:tc>
                <a:tc>
                  <a:txBody>
                    <a:bodyPr/>
                    <a:lstStyle/>
                    <a:p>
                      <a:pPr algn="r" rtl="0" fontAlgn="b"/>
                      <a:r>
                        <a:rPr lang="en-US">
                          <a:effectLst/>
                          <a:latin typeface="Avenir Next LT Pro"/>
                        </a:rPr>
                        <a:t>17</a:t>
                      </a:r>
                    </a:p>
                  </a:txBody>
                  <a:tcPr marL="28575" marR="28575" marT="19050" marB="19050" anchor="b">
                    <a:solidFill>
                      <a:schemeClr val="accent6">
                        <a:lumMod val="40000"/>
                        <a:lumOff val="60000"/>
                      </a:schemeClr>
                    </a:solidFill>
                  </a:tcPr>
                </a:tc>
                <a:tc>
                  <a:txBody>
                    <a:bodyPr/>
                    <a:lstStyle/>
                    <a:p>
                      <a:pPr algn="r" rtl="0" fontAlgn="b"/>
                      <a:r>
                        <a:rPr lang="en-US">
                          <a:effectLst/>
                          <a:latin typeface="Avenir Next LT Pro"/>
                        </a:rPr>
                        <a:t>0</a:t>
                      </a:r>
                    </a:p>
                  </a:txBody>
                  <a:tcPr marL="28575" marR="28575" marT="19050" marB="19050" anchor="b">
                    <a:solidFill>
                      <a:schemeClr val="accent6">
                        <a:lumMod val="40000"/>
                        <a:lumOff val="60000"/>
                      </a:schemeClr>
                    </a:solidFill>
                  </a:tcPr>
                </a:tc>
                <a:tc>
                  <a:txBody>
                    <a:bodyPr/>
                    <a:lstStyle/>
                    <a:p>
                      <a:pPr algn="ctr" rtl="0" fontAlgn="b"/>
                      <a:r>
                        <a:rPr lang="en-US">
                          <a:effectLst/>
                          <a:latin typeface="Avenir Next LT Pro"/>
                        </a:rPr>
                        <a:t>52%</a:t>
                      </a:r>
                    </a:p>
                  </a:txBody>
                  <a:tcPr marL="28575" marR="28575" marT="19050" marB="19050" anchor="b">
                    <a:solidFill>
                      <a:schemeClr val="accent6">
                        <a:lumMod val="40000"/>
                        <a:lumOff val="60000"/>
                      </a:schemeClr>
                    </a:solidFill>
                  </a:tcPr>
                </a:tc>
                <a:tc>
                  <a:txBody>
                    <a:bodyPr/>
                    <a:lstStyle/>
                    <a:p>
                      <a:pPr algn="ctr" rtl="0" fontAlgn="b"/>
                      <a:r>
                        <a:rPr lang="en-US">
                          <a:effectLst/>
                          <a:latin typeface="Avenir Next LT Pro"/>
                        </a:rPr>
                        <a:t>0%</a:t>
                      </a:r>
                    </a:p>
                  </a:txBody>
                  <a:tcPr marL="28575" marR="28575" marT="19050" marB="19050" anchor="b">
                    <a:solidFill>
                      <a:schemeClr val="accent6">
                        <a:lumMod val="40000"/>
                        <a:lumOff val="60000"/>
                      </a:schemeClr>
                    </a:solidFill>
                  </a:tcPr>
                </a:tc>
                <a:extLst>
                  <a:ext uri="{0D108BD9-81ED-4DB2-BD59-A6C34878D82A}">
                    <a16:rowId xmlns:a16="http://schemas.microsoft.com/office/drawing/2014/main" val="2969784685"/>
                  </a:ext>
                </a:extLst>
              </a:tr>
              <a:tr h="282276">
                <a:tc>
                  <a:txBody>
                    <a:bodyPr/>
                    <a:lstStyle/>
                    <a:p>
                      <a:pPr algn="l" rtl="0" fontAlgn="b"/>
                      <a:r>
                        <a:rPr lang="en-US" sz="1600" u="none" strike="noStrike">
                          <a:effectLst/>
                          <a:latin typeface="Avenir Next LT Pro"/>
                        </a:rPr>
                        <a:t>C.3</a:t>
                      </a:r>
                      <a:endParaRPr lang="en-US" sz="1600" b="0" i="0" u="none" strike="noStrike">
                        <a:solidFill>
                          <a:srgbClr val="000000"/>
                        </a:solidFill>
                        <a:effectLst/>
                        <a:latin typeface="Avenir Next LT Pro"/>
                      </a:endParaRPr>
                    </a:p>
                  </a:txBody>
                  <a:tcPr marL="1334" marR="1334" marT="1334" marB="0" anchor="b"/>
                </a:tc>
                <a:tc>
                  <a:txBody>
                    <a:bodyPr/>
                    <a:lstStyle/>
                    <a:p>
                      <a:pPr algn="l" rtl="0" fontAlgn="b"/>
                      <a:r>
                        <a:rPr lang="en-US" sz="1600" u="none" strike="noStrike">
                          <a:effectLst/>
                          <a:latin typeface="Avenir Next LT Pro"/>
                        </a:rPr>
                        <a:t>SSW</a:t>
                      </a:r>
                      <a:endParaRPr lang="en-US" sz="1600" b="0" i="0" u="none" strike="noStrike">
                        <a:solidFill>
                          <a:srgbClr val="000000"/>
                        </a:solidFill>
                        <a:effectLst/>
                        <a:latin typeface="Avenir Next LT Pro"/>
                      </a:endParaRPr>
                    </a:p>
                  </a:txBody>
                  <a:tcPr marL="1334" marR="1334" marT="1334" marB="0" anchor="b"/>
                </a:tc>
                <a:tc>
                  <a:txBody>
                    <a:bodyPr/>
                    <a:lstStyle/>
                    <a:p>
                      <a:pPr algn="r" rtl="0" fontAlgn="b"/>
                      <a:r>
                        <a:rPr lang="en-US">
                          <a:effectLst/>
                          <a:latin typeface="Avenir Next LT Pro"/>
                        </a:rPr>
                        <a:t>82</a:t>
                      </a:r>
                    </a:p>
                  </a:txBody>
                  <a:tcPr marL="28575" marR="28575" marT="19050" marB="19050" anchor="b"/>
                </a:tc>
                <a:tc>
                  <a:txBody>
                    <a:bodyPr/>
                    <a:lstStyle/>
                    <a:p>
                      <a:pPr algn="r" rtl="0" fontAlgn="b"/>
                      <a:r>
                        <a:rPr lang="en-US">
                          <a:effectLst/>
                          <a:latin typeface="Avenir Next LT Pro"/>
                        </a:rPr>
                        <a:t>4</a:t>
                      </a:r>
                    </a:p>
                  </a:txBody>
                  <a:tcPr marL="28575" marR="28575" marT="19050" marB="19050" anchor="b"/>
                </a:tc>
                <a:tc>
                  <a:txBody>
                    <a:bodyPr/>
                    <a:lstStyle/>
                    <a:p>
                      <a:pPr algn="r" rtl="0" fontAlgn="b"/>
                      <a:r>
                        <a:rPr lang="en-US">
                          <a:effectLst/>
                          <a:latin typeface="Avenir Next LT Pro"/>
                        </a:rPr>
                        <a:t>42</a:t>
                      </a:r>
                    </a:p>
                  </a:txBody>
                  <a:tcPr marL="28575" marR="28575" marT="19050" marB="19050" anchor="b"/>
                </a:tc>
                <a:tc>
                  <a:txBody>
                    <a:bodyPr/>
                    <a:lstStyle/>
                    <a:p>
                      <a:pPr algn="r" rtl="0" fontAlgn="b"/>
                      <a:r>
                        <a:rPr lang="en-US">
                          <a:effectLst/>
                          <a:latin typeface="Avenir Next LT Pro"/>
                        </a:rPr>
                        <a:t>36</a:t>
                      </a:r>
                    </a:p>
                  </a:txBody>
                  <a:tcPr marL="28575" marR="28575" marT="19050" marB="19050" anchor="b"/>
                </a:tc>
                <a:tc>
                  <a:txBody>
                    <a:bodyPr/>
                    <a:lstStyle/>
                    <a:p>
                      <a:pPr algn="r" rtl="0" fontAlgn="b"/>
                      <a:r>
                        <a:rPr lang="en-US">
                          <a:effectLst/>
                          <a:latin typeface="Avenir Next LT Pro"/>
                        </a:rPr>
                        <a:t>0</a:t>
                      </a:r>
                    </a:p>
                  </a:txBody>
                  <a:tcPr marL="28575" marR="28575" marT="19050" marB="19050" anchor="b"/>
                </a:tc>
                <a:tc>
                  <a:txBody>
                    <a:bodyPr/>
                    <a:lstStyle/>
                    <a:p>
                      <a:pPr algn="ctr" rtl="0" fontAlgn="b"/>
                      <a:r>
                        <a:rPr lang="en-US">
                          <a:effectLst/>
                          <a:latin typeface="Avenir Next LT Pro"/>
                        </a:rPr>
                        <a:t>44%</a:t>
                      </a:r>
                    </a:p>
                  </a:txBody>
                  <a:tcPr marL="28575" marR="28575" marT="19050" marB="19050" anchor="b"/>
                </a:tc>
                <a:tc>
                  <a:txBody>
                    <a:bodyPr/>
                    <a:lstStyle/>
                    <a:p>
                      <a:pPr algn="ctr" rtl="0" fontAlgn="b"/>
                      <a:r>
                        <a:rPr lang="en-US">
                          <a:effectLst/>
                          <a:latin typeface="Avenir Next LT Pro"/>
                        </a:rPr>
                        <a:t>5%</a:t>
                      </a:r>
                    </a:p>
                  </a:txBody>
                  <a:tcPr marL="28575" marR="28575" marT="19050" marB="19050" anchor="b"/>
                </a:tc>
                <a:extLst>
                  <a:ext uri="{0D108BD9-81ED-4DB2-BD59-A6C34878D82A}">
                    <a16:rowId xmlns:a16="http://schemas.microsoft.com/office/drawing/2014/main" val="2331311808"/>
                  </a:ext>
                </a:extLst>
              </a:tr>
              <a:tr h="218524">
                <a:tc>
                  <a:txBody>
                    <a:bodyPr/>
                    <a:lstStyle/>
                    <a:p>
                      <a:pPr algn="l" rtl="0" fontAlgn="b"/>
                      <a:r>
                        <a:rPr lang="en-US" sz="1600" u="none" strike="noStrike">
                          <a:effectLst/>
                          <a:latin typeface="Avenir Next LT Pro"/>
                        </a:rPr>
                        <a:t>C.4</a:t>
                      </a:r>
                      <a:endParaRPr lang="en-US" sz="1600" b="0" i="0" u="none" strike="noStrike">
                        <a:solidFill>
                          <a:srgbClr val="000000"/>
                        </a:solidFill>
                        <a:effectLst/>
                        <a:latin typeface="Avenir Next LT Pro"/>
                      </a:endParaRPr>
                    </a:p>
                  </a:txBody>
                  <a:tcPr marL="1334" marR="1334" marT="1334" marB="0" anchor="b"/>
                </a:tc>
                <a:tc>
                  <a:txBody>
                    <a:bodyPr/>
                    <a:lstStyle/>
                    <a:p>
                      <a:pPr algn="l" rtl="0" fontAlgn="b"/>
                      <a:r>
                        <a:rPr lang="en-US" sz="1600" u="none" strike="noStrike">
                          <a:effectLst/>
                          <a:latin typeface="Avenir Next LT Pro"/>
                        </a:rPr>
                        <a:t>PDAR(T)</a:t>
                      </a:r>
                      <a:endParaRPr lang="en-US" sz="1600" b="0" i="0" u="none" strike="noStrike">
                        <a:solidFill>
                          <a:srgbClr val="000000"/>
                        </a:solidFill>
                        <a:effectLst/>
                        <a:latin typeface="Avenir Next LT Pro"/>
                      </a:endParaRPr>
                    </a:p>
                  </a:txBody>
                  <a:tcPr marL="1334" marR="1334" marT="1334" marB="0" anchor="b"/>
                </a:tc>
                <a:tc>
                  <a:txBody>
                    <a:bodyPr/>
                    <a:lstStyle/>
                    <a:p>
                      <a:pPr algn="r" rtl="0" fontAlgn="b"/>
                      <a:r>
                        <a:rPr lang="en-US">
                          <a:effectLst/>
                          <a:latin typeface="Avenir Next LT Pro"/>
                        </a:rPr>
                        <a:t>28</a:t>
                      </a:r>
                    </a:p>
                  </a:txBody>
                  <a:tcPr marL="28575" marR="28575" marT="19050" marB="19050" anchor="b"/>
                </a:tc>
                <a:tc>
                  <a:txBody>
                    <a:bodyPr/>
                    <a:lstStyle/>
                    <a:p>
                      <a:pPr algn="r" rtl="0" fontAlgn="b"/>
                      <a:r>
                        <a:rPr lang="en-US">
                          <a:effectLst/>
                          <a:latin typeface="Avenir Next LT Pro"/>
                        </a:rPr>
                        <a:t>0</a:t>
                      </a:r>
                    </a:p>
                  </a:txBody>
                  <a:tcPr marL="28575" marR="28575" marT="19050" marB="19050" anchor="b"/>
                </a:tc>
                <a:tc>
                  <a:txBody>
                    <a:bodyPr/>
                    <a:lstStyle/>
                    <a:p>
                      <a:pPr algn="r" rtl="0" fontAlgn="b"/>
                      <a:r>
                        <a:rPr lang="en-US">
                          <a:effectLst/>
                          <a:latin typeface="Avenir Next LT Pro"/>
                        </a:rPr>
                        <a:t>20</a:t>
                      </a:r>
                    </a:p>
                  </a:txBody>
                  <a:tcPr marL="28575" marR="28575" marT="19050" marB="19050" anchor="b"/>
                </a:tc>
                <a:tc>
                  <a:txBody>
                    <a:bodyPr/>
                    <a:lstStyle/>
                    <a:p>
                      <a:pPr algn="r" rtl="0" fontAlgn="b"/>
                      <a:r>
                        <a:rPr lang="en-US">
                          <a:effectLst/>
                          <a:latin typeface="Avenir Next LT Pro"/>
                        </a:rPr>
                        <a:t>8</a:t>
                      </a:r>
                    </a:p>
                  </a:txBody>
                  <a:tcPr marL="28575" marR="28575" marT="19050" marB="19050" anchor="b"/>
                </a:tc>
                <a:tc>
                  <a:txBody>
                    <a:bodyPr/>
                    <a:lstStyle/>
                    <a:p>
                      <a:pPr algn="r" rtl="0" fontAlgn="b"/>
                      <a:r>
                        <a:rPr lang="en-US">
                          <a:effectLst/>
                          <a:latin typeface="Avenir Next LT Pro"/>
                        </a:rPr>
                        <a:t>0</a:t>
                      </a:r>
                    </a:p>
                  </a:txBody>
                  <a:tcPr marL="28575" marR="28575" marT="19050" marB="19050" anchor="b"/>
                </a:tc>
                <a:tc>
                  <a:txBody>
                    <a:bodyPr/>
                    <a:lstStyle/>
                    <a:p>
                      <a:pPr algn="ctr" rtl="0" fontAlgn="b"/>
                      <a:r>
                        <a:rPr lang="en-US">
                          <a:effectLst/>
                          <a:latin typeface="Avenir Next LT Pro"/>
                        </a:rPr>
                        <a:t>29%</a:t>
                      </a:r>
                    </a:p>
                  </a:txBody>
                  <a:tcPr marL="28575" marR="28575" marT="19050" marB="19050" anchor="b"/>
                </a:tc>
                <a:tc>
                  <a:txBody>
                    <a:bodyPr/>
                    <a:lstStyle/>
                    <a:p>
                      <a:pPr algn="ctr" rtl="0" fontAlgn="b"/>
                      <a:r>
                        <a:rPr lang="en-US">
                          <a:effectLst/>
                          <a:latin typeface="Avenir Next LT Pro"/>
                        </a:rPr>
                        <a:t>0%</a:t>
                      </a:r>
                    </a:p>
                  </a:txBody>
                  <a:tcPr marL="28575" marR="28575" marT="19050" marB="19050" anchor="b"/>
                </a:tc>
                <a:extLst>
                  <a:ext uri="{0D108BD9-81ED-4DB2-BD59-A6C34878D82A}">
                    <a16:rowId xmlns:a16="http://schemas.microsoft.com/office/drawing/2014/main" val="2717022279"/>
                  </a:ext>
                </a:extLst>
              </a:tr>
              <a:tr h="218524">
                <a:tc>
                  <a:txBody>
                    <a:bodyPr/>
                    <a:lstStyle/>
                    <a:p>
                      <a:pPr algn="l" rtl="0" fontAlgn="b"/>
                      <a:r>
                        <a:rPr lang="en-US" sz="1600" u="none" strike="noStrike">
                          <a:effectLst/>
                          <a:latin typeface="Avenir Next LT Pro"/>
                        </a:rPr>
                        <a:t>C.5</a:t>
                      </a:r>
                      <a:endParaRPr lang="en-US" sz="1600" b="0" i="0" u="none" strike="noStrike">
                        <a:solidFill>
                          <a:srgbClr val="000000"/>
                        </a:solidFill>
                        <a:effectLst/>
                        <a:latin typeface="Avenir Next LT Pro"/>
                      </a:endParaRPr>
                    </a:p>
                  </a:txBody>
                  <a:tcPr marL="1334" marR="1334" marT="1334" marB="0" anchor="b"/>
                </a:tc>
                <a:tc>
                  <a:txBody>
                    <a:bodyPr/>
                    <a:lstStyle/>
                    <a:p>
                      <a:pPr algn="l" rtl="0" fontAlgn="b"/>
                      <a:r>
                        <a:rPr lang="en-US" sz="1600" u="none" strike="noStrike">
                          <a:effectLst/>
                          <a:latin typeface="Avenir Next LT Pro"/>
                        </a:rPr>
                        <a:t>EXO</a:t>
                      </a:r>
                      <a:endParaRPr lang="en-US" sz="1600" b="0" i="0" u="none" strike="noStrike">
                        <a:solidFill>
                          <a:srgbClr val="000000"/>
                        </a:solidFill>
                        <a:effectLst/>
                        <a:latin typeface="Avenir Next LT Pro"/>
                      </a:endParaRPr>
                    </a:p>
                  </a:txBody>
                  <a:tcPr marL="1334" marR="1334" marT="1334" marB="0" anchor="b"/>
                </a:tc>
                <a:tc>
                  <a:txBody>
                    <a:bodyPr/>
                    <a:lstStyle/>
                    <a:p>
                      <a:pPr algn="r" rtl="0" fontAlgn="b"/>
                      <a:r>
                        <a:rPr lang="en-US">
                          <a:effectLst/>
                          <a:latin typeface="Avenir Next LT Pro"/>
                        </a:rPr>
                        <a:t>64</a:t>
                      </a:r>
                    </a:p>
                  </a:txBody>
                  <a:tcPr marL="28575" marR="28575" marT="19050" marB="19050" anchor="b"/>
                </a:tc>
                <a:tc>
                  <a:txBody>
                    <a:bodyPr/>
                    <a:lstStyle/>
                    <a:p>
                      <a:pPr algn="r" rtl="0" fontAlgn="b"/>
                      <a:r>
                        <a:rPr lang="en-US">
                          <a:effectLst/>
                          <a:latin typeface="Avenir Next LT Pro"/>
                        </a:rPr>
                        <a:t>1</a:t>
                      </a:r>
                    </a:p>
                  </a:txBody>
                  <a:tcPr marL="28575" marR="28575" marT="19050" marB="19050" anchor="b"/>
                </a:tc>
                <a:tc>
                  <a:txBody>
                    <a:bodyPr/>
                    <a:lstStyle/>
                    <a:p>
                      <a:pPr algn="r" rtl="0" fontAlgn="b"/>
                      <a:r>
                        <a:rPr lang="en-US">
                          <a:effectLst/>
                          <a:latin typeface="Avenir Next LT Pro"/>
                        </a:rPr>
                        <a:t>48</a:t>
                      </a:r>
                    </a:p>
                  </a:txBody>
                  <a:tcPr marL="28575" marR="28575" marT="19050" marB="19050" anchor="b"/>
                </a:tc>
                <a:tc>
                  <a:txBody>
                    <a:bodyPr/>
                    <a:lstStyle/>
                    <a:p>
                      <a:pPr algn="r" rtl="0" fontAlgn="b"/>
                      <a:r>
                        <a:rPr lang="en-US">
                          <a:effectLst/>
                          <a:latin typeface="Avenir Next LT Pro"/>
                        </a:rPr>
                        <a:t>15</a:t>
                      </a:r>
                    </a:p>
                  </a:txBody>
                  <a:tcPr marL="28575" marR="28575" marT="19050" marB="19050" anchor="b"/>
                </a:tc>
                <a:tc>
                  <a:txBody>
                    <a:bodyPr/>
                    <a:lstStyle/>
                    <a:p>
                      <a:pPr algn="r" rtl="0" fontAlgn="b"/>
                      <a:r>
                        <a:rPr lang="en-US">
                          <a:effectLst/>
                          <a:latin typeface="Avenir Next LT Pro"/>
                        </a:rPr>
                        <a:t>0</a:t>
                      </a:r>
                    </a:p>
                  </a:txBody>
                  <a:tcPr marL="28575" marR="28575" marT="19050" marB="19050" anchor="b"/>
                </a:tc>
                <a:tc>
                  <a:txBody>
                    <a:bodyPr/>
                    <a:lstStyle/>
                    <a:p>
                      <a:pPr algn="ctr" rtl="0" fontAlgn="b"/>
                      <a:r>
                        <a:rPr lang="en-US">
                          <a:effectLst/>
                          <a:latin typeface="Avenir Next LT Pro"/>
                        </a:rPr>
                        <a:t>23%</a:t>
                      </a:r>
                    </a:p>
                  </a:txBody>
                  <a:tcPr marL="28575" marR="28575" marT="19050" marB="19050" anchor="b"/>
                </a:tc>
                <a:tc>
                  <a:txBody>
                    <a:bodyPr/>
                    <a:lstStyle/>
                    <a:p>
                      <a:pPr algn="ctr" rtl="0" fontAlgn="b"/>
                      <a:r>
                        <a:rPr lang="en-US">
                          <a:effectLst/>
                          <a:latin typeface="Avenir Next LT Pro"/>
                        </a:rPr>
                        <a:t>2%</a:t>
                      </a:r>
                    </a:p>
                  </a:txBody>
                  <a:tcPr marL="28575" marR="28575" marT="19050" marB="19050" anchor="b"/>
                </a:tc>
                <a:extLst>
                  <a:ext uri="{0D108BD9-81ED-4DB2-BD59-A6C34878D82A}">
                    <a16:rowId xmlns:a16="http://schemas.microsoft.com/office/drawing/2014/main" val="1339341719"/>
                  </a:ext>
                </a:extLst>
              </a:tr>
              <a:tr h="218524">
                <a:tc>
                  <a:txBody>
                    <a:bodyPr/>
                    <a:lstStyle/>
                    <a:p>
                      <a:pPr algn="l" rtl="0" fontAlgn="b"/>
                      <a:r>
                        <a:rPr lang="en-US" sz="1600" u="none" strike="noStrike">
                          <a:effectLst/>
                          <a:latin typeface="Avenir Next LT Pro"/>
                        </a:rPr>
                        <a:t>C.6</a:t>
                      </a:r>
                      <a:endParaRPr lang="en-US" sz="1600" b="0" i="0" u="none" strike="noStrike">
                        <a:solidFill>
                          <a:srgbClr val="000000"/>
                        </a:solidFill>
                        <a:effectLst/>
                        <a:latin typeface="Avenir Next LT Pro"/>
                      </a:endParaRPr>
                    </a:p>
                  </a:txBody>
                  <a:tcPr marL="1334" marR="1334" marT="1334" marB="0" anchor="b">
                    <a:solidFill>
                      <a:schemeClr val="accent6">
                        <a:lumMod val="40000"/>
                        <a:lumOff val="60000"/>
                      </a:schemeClr>
                    </a:solidFill>
                  </a:tcPr>
                </a:tc>
                <a:tc>
                  <a:txBody>
                    <a:bodyPr/>
                    <a:lstStyle/>
                    <a:p>
                      <a:pPr algn="l" rtl="0" fontAlgn="b"/>
                      <a:r>
                        <a:rPr lang="en-US" sz="1600" u="none" strike="noStrike">
                          <a:effectLst/>
                          <a:latin typeface="Avenir Next LT Pro"/>
                        </a:rPr>
                        <a:t>SSO</a:t>
                      </a:r>
                      <a:endParaRPr lang="en-US" sz="1600" b="0" i="0" u="none" strike="noStrike">
                        <a:solidFill>
                          <a:srgbClr val="000000"/>
                        </a:solidFill>
                        <a:effectLst/>
                        <a:latin typeface="Avenir Next LT Pro"/>
                      </a:endParaRPr>
                    </a:p>
                  </a:txBody>
                  <a:tcPr marL="1334" marR="1334" marT="1334" marB="0" anchor="b">
                    <a:solidFill>
                      <a:schemeClr val="accent6">
                        <a:lumMod val="40000"/>
                        <a:lumOff val="60000"/>
                      </a:schemeClr>
                    </a:solidFill>
                  </a:tcPr>
                </a:tc>
                <a:tc>
                  <a:txBody>
                    <a:bodyPr/>
                    <a:lstStyle/>
                    <a:p>
                      <a:pPr algn="r" rtl="0" fontAlgn="b"/>
                      <a:r>
                        <a:rPr lang="en-US">
                          <a:effectLst/>
                          <a:latin typeface="Avenir Next LT Pro"/>
                        </a:rPr>
                        <a:t>20</a:t>
                      </a:r>
                    </a:p>
                  </a:txBody>
                  <a:tcPr marL="28575" marR="28575" marT="19050" marB="19050" anchor="b">
                    <a:solidFill>
                      <a:schemeClr val="accent6">
                        <a:lumMod val="40000"/>
                        <a:lumOff val="60000"/>
                      </a:schemeClr>
                    </a:solidFill>
                  </a:tcPr>
                </a:tc>
                <a:tc>
                  <a:txBody>
                    <a:bodyPr/>
                    <a:lstStyle/>
                    <a:p>
                      <a:pPr algn="r" rtl="0" fontAlgn="b"/>
                      <a:r>
                        <a:rPr lang="en-US">
                          <a:effectLst/>
                          <a:latin typeface="Avenir Next LT Pro"/>
                        </a:rPr>
                        <a:t>0</a:t>
                      </a:r>
                    </a:p>
                  </a:txBody>
                  <a:tcPr marL="28575" marR="28575" marT="19050" marB="19050" anchor="b">
                    <a:solidFill>
                      <a:schemeClr val="accent6">
                        <a:lumMod val="40000"/>
                        <a:lumOff val="60000"/>
                      </a:schemeClr>
                    </a:solidFill>
                  </a:tcPr>
                </a:tc>
                <a:tc>
                  <a:txBody>
                    <a:bodyPr/>
                    <a:lstStyle/>
                    <a:p>
                      <a:pPr algn="r" rtl="0" fontAlgn="b"/>
                      <a:r>
                        <a:rPr lang="en-US">
                          <a:effectLst/>
                          <a:latin typeface="Avenir Next LT Pro"/>
                        </a:rPr>
                        <a:t>12</a:t>
                      </a:r>
                    </a:p>
                  </a:txBody>
                  <a:tcPr marL="28575" marR="28575" marT="19050" marB="19050" anchor="b">
                    <a:solidFill>
                      <a:schemeClr val="accent6">
                        <a:lumMod val="40000"/>
                        <a:lumOff val="60000"/>
                      </a:schemeClr>
                    </a:solidFill>
                  </a:tcPr>
                </a:tc>
                <a:tc>
                  <a:txBody>
                    <a:bodyPr/>
                    <a:lstStyle/>
                    <a:p>
                      <a:pPr algn="r" rtl="0" fontAlgn="b"/>
                      <a:r>
                        <a:rPr lang="en-US">
                          <a:effectLst/>
                          <a:latin typeface="Avenir Next LT Pro"/>
                        </a:rPr>
                        <a:t>8</a:t>
                      </a:r>
                    </a:p>
                  </a:txBody>
                  <a:tcPr marL="28575" marR="28575" marT="19050" marB="19050" anchor="b">
                    <a:solidFill>
                      <a:schemeClr val="accent6">
                        <a:lumMod val="40000"/>
                        <a:lumOff val="60000"/>
                      </a:schemeClr>
                    </a:solidFill>
                  </a:tcPr>
                </a:tc>
                <a:tc>
                  <a:txBody>
                    <a:bodyPr/>
                    <a:lstStyle/>
                    <a:p>
                      <a:pPr algn="r" rtl="0" fontAlgn="b"/>
                      <a:r>
                        <a:rPr lang="en-US">
                          <a:effectLst/>
                          <a:latin typeface="Avenir Next LT Pro"/>
                        </a:rPr>
                        <a:t>0</a:t>
                      </a:r>
                    </a:p>
                  </a:txBody>
                  <a:tcPr marL="28575" marR="28575" marT="19050" marB="19050" anchor="b">
                    <a:solidFill>
                      <a:schemeClr val="accent6">
                        <a:lumMod val="40000"/>
                        <a:lumOff val="60000"/>
                      </a:schemeClr>
                    </a:solidFill>
                  </a:tcPr>
                </a:tc>
                <a:tc>
                  <a:txBody>
                    <a:bodyPr/>
                    <a:lstStyle/>
                    <a:p>
                      <a:pPr algn="ctr" rtl="0" fontAlgn="b"/>
                      <a:r>
                        <a:rPr lang="en-US">
                          <a:effectLst/>
                          <a:latin typeface="Avenir Next LT Pro"/>
                        </a:rPr>
                        <a:t>40%</a:t>
                      </a:r>
                    </a:p>
                  </a:txBody>
                  <a:tcPr marL="28575" marR="28575" marT="19050" marB="19050" anchor="b">
                    <a:solidFill>
                      <a:schemeClr val="accent6">
                        <a:lumMod val="40000"/>
                        <a:lumOff val="60000"/>
                      </a:schemeClr>
                    </a:solidFill>
                  </a:tcPr>
                </a:tc>
                <a:tc>
                  <a:txBody>
                    <a:bodyPr/>
                    <a:lstStyle/>
                    <a:p>
                      <a:pPr algn="ctr" rtl="0" fontAlgn="b"/>
                      <a:r>
                        <a:rPr lang="en-US">
                          <a:effectLst/>
                          <a:latin typeface="Avenir Next LT Pro"/>
                        </a:rPr>
                        <a:t>0%</a:t>
                      </a:r>
                    </a:p>
                  </a:txBody>
                  <a:tcPr marL="28575" marR="28575" marT="19050" marB="19050" anchor="b">
                    <a:solidFill>
                      <a:schemeClr val="accent6">
                        <a:lumMod val="40000"/>
                        <a:lumOff val="60000"/>
                      </a:schemeClr>
                    </a:solidFill>
                  </a:tcPr>
                </a:tc>
                <a:extLst>
                  <a:ext uri="{0D108BD9-81ED-4DB2-BD59-A6C34878D82A}">
                    <a16:rowId xmlns:a16="http://schemas.microsoft.com/office/drawing/2014/main" val="2382020942"/>
                  </a:ext>
                </a:extLst>
              </a:tr>
              <a:tr h="218524">
                <a:tc>
                  <a:txBody>
                    <a:bodyPr/>
                    <a:lstStyle/>
                    <a:p>
                      <a:pPr algn="l" rtl="0" fontAlgn="b"/>
                      <a:r>
                        <a:rPr lang="en-US" sz="1600" u="none" strike="noStrike">
                          <a:effectLst/>
                          <a:latin typeface="Avenir Next LT Pro"/>
                        </a:rPr>
                        <a:t>C.12</a:t>
                      </a:r>
                      <a:endParaRPr lang="en-US" sz="1600" b="0" i="0" u="none" strike="noStrike">
                        <a:solidFill>
                          <a:srgbClr val="000000"/>
                        </a:solidFill>
                        <a:effectLst/>
                        <a:latin typeface="Avenir Next LT Pro"/>
                      </a:endParaRPr>
                    </a:p>
                  </a:txBody>
                  <a:tcPr marL="1334" marR="1334" marT="1334" marB="0" anchor="b"/>
                </a:tc>
                <a:tc>
                  <a:txBody>
                    <a:bodyPr/>
                    <a:lstStyle/>
                    <a:p>
                      <a:pPr algn="l" rtl="0" fontAlgn="b"/>
                      <a:r>
                        <a:rPr lang="en-US" sz="1600" u="none" strike="noStrike">
                          <a:effectLst/>
                          <a:latin typeface="Avenir Next LT Pro"/>
                        </a:rPr>
                        <a:t>PICASSO</a:t>
                      </a:r>
                      <a:endParaRPr lang="en-US" sz="1600" b="0" i="0" u="none" strike="noStrike">
                        <a:solidFill>
                          <a:srgbClr val="000000"/>
                        </a:solidFill>
                        <a:effectLst/>
                        <a:latin typeface="Avenir Next LT Pro"/>
                      </a:endParaRPr>
                    </a:p>
                  </a:txBody>
                  <a:tcPr marL="1334" marR="1334" marT="1334" marB="0" anchor="b"/>
                </a:tc>
                <a:tc>
                  <a:txBody>
                    <a:bodyPr/>
                    <a:lstStyle/>
                    <a:p>
                      <a:pPr algn="r" rtl="0" fontAlgn="b"/>
                      <a:r>
                        <a:rPr lang="en-US">
                          <a:effectLst/>
                          <a:latin typeface="Avenir Next LT Pro"/>
                        </a:rPr>
                        <a:t>17</a:t>
                      </a:r>
                    </a:p>
                  </a:txBody>
                  <a:tcPr marL="28575" marR="28575" marT="19050" marB="19050" anchor="b"/>
                </a:tc>
                <a:tc>
                  <a:txBody>
                    <a:bodyPr/>
                    <a:lstStyle/>
                    <a:p>
                      <a:pPr algn="r" rtl="0" fontAlgn="b"/>
                      <a:r>
                        <a:rPr lang="en-US">
                          <a:effectLst/>
                          <a:latin typeface="Avenir Next LT Pro"/>
                        </a:rPr>
                        <a:t>0</a:t>
                      </a:r>
                    </a:p>
                  </a:txBody>
                  <a:tcPr marL="28575" marR="28575" marT="19050" marB="19050" anchor="b"/>
                </a:tc>
                <a:tc>
                  <a:txBody>
                    <a:bodyPr/>
                    <a:lstStyle/>
                    <a:p>
                      <a:pPr algn="r" rtl="0" fontAlgn="b"/>
                      <a:r>
                        <a:rPr lang="en-US">
                          <a:effectLst/>
                          <a:latin typeface="Avenir Next LT Pro"/>
                        </a:rPr>
                        <a:t>9</a:t>
                      </a:r>
                    </a:p>
                  </a:txBody>
                  <a:tcPr marL="28575" marR="28575" marT="19050" marB="19050" anchor="b"/>
                </a:tc>
                <a:tc>
                  <a:txBody>
                    <a:bodyPr/>
                    <a:lstStyle/>
                    <a:p>
                      <a:pPr algn="r" rtl="0" fontAlgn="b"/>
                      <a:r>
                        <a:rPr lang="en-US">
                          <a:effectLst/>
                          <a:latin typeface="Avenir Next LT Pro"/>
                        </a:rPr>
                        <a:t>8</a:t>
                      </a:r>
                    </a:p>
                  </a:txBody>
                  <a:tcPr marL="28575" marR="28575" marT="19050" marB="19050" anchor="b"/>
                </a:tc>
                <a:tc>
                  <a:txBody>
                    <a:bodyPr/>
                    <a:lstStyle/>
                    <a:p>
                      <a:pPr algn="r" rtl="0" fontAlgn="b"/>
                      <a:r>
                        <a:rPr lang="en-US">
                          <a:effectLst/>
                          <a:latin typeface="Avenir Next LT Pro"/>
                        </a:rPr>
                        <a:t>0</a:t>
                      </a:r>
                    </a:p>
                  </a:txBody>
                  <a:tcPr marL="28575" marR="28575" marT="19050" marB="19050" anchor="b"/>
                </a:tc>
                <a:tc>
                  <a:txBody>
                    <a:bodyPr/>
                    <a:lstStyle/>
                    <a:p>
                      <a:pPr algn="ctr" rtl="0" fontAlgn="b"/>
                      <a:r>
                        <a:rPr lang="en-US">
                          <a:effectLst/>
                          <a:latin typeface="Avenir Next LT Pro"/>
                        </a:rPr>
                        <a:t>47%</a:t>
                      </a:r>
                    </a:p>
                  </a:txBody>
                  <a:tcPr marL="28575" marR="28575" marT="19050" marB="19050" anchor="b"/>
                </a:tc>
                <a:tc>
                  <a:txBody>
                    <a:bodyPr/>
                    <a:lstStyle/>
                    <a:p>
                      <a:pPr algn="ctr" rtl="0" fontAlgn="b"/>
                      <a:r>
                        <a:rPr lang="en-US">
                          <a:effectLst/>
                          <a:latin typeface="Avenir Next LT Pro"/>
                        </a:rPr>
                        <a:t>0%</a:t>
                      </a:r>
                    </a:p>
                  </a:txBody>
                  <a:tcPr marL="28575" marR="28575" marT="19050" marB="19050" anchor="b"/>
                </a:tc>
                <a:extLst>
                  <a:ext uri="{0D108BD9-81ED-4DB2-BD59-A6C34878D82A}">
                    <a16:rowId xmlns:a16="http://schemas.microsoft.com/office/drawing/2014/main" val="1728442230"/>
                  </a:ext>
                </a:extLst>
              </a:tr>
              <a:tr h="218524">
                <a:tc>
                  <a:txBody>
                    <a:bodyPr/>
                    <a:lstStyle/>
                    <a:p>
                      <a:pPr algn="l" rtl="0" fontAlgn="b"/>
                      <a:r>
                        <a:rPr lang="en-US" sz="1600" u="none" strike="noStrike">
                          <a:effectLst/>
                          <a:latin typeface="Avenir Next LT Pro"/>
                        </a:rPr>
                        <a:t>C.16</a:t>
                      </a:r>
                      <a:endParaRPr lang="en-US" sz="1600" b="0" i="0" u="none" strike="noStrike">
                        <a:solidFill>
                          <a:srgbClr val="000000"/>
                        </a:solidFill>
                        <a:effectLst/>
                        <a:latin typeface="Avenir Next LT Pro"/>
                      </a:endParaRPr>
                    </a:p>
                  </a:txBody>
                  <a:tcPr marL="1334" marR="1334" marT="1334" marB="0" anchor="b"/>
                </a:tc>
                <a:tc>
                  <a:txBody>
                    <a:bodyPr/>
                    <a:lstStyle/>
                    <a:p>
                      <a:pPr algn="l" rtl="0" fontAlgn="b"/>
                      <a:r>
                        <a:rPr lang="en-US" sz="1600" u="none" strike="noStrike">
                          <a:effectLst/>
                          <a:latin typeface="Avenir Next LT Pro"/>
                        </a:rPr>
                        <a:t>LARS</a:t>
                      </a:r>
                      <a:endParaRPr lang="en-US" sz="1600" b="0" i="0" u="none" strike="noStrike">
                        <a:solidFill>
                          <a:srgbClr val="000000"/>
                        </a:solidFill>
                        <a:effectLst/>
                        <a:latin typeface="Avenir Next LT Pro"/>
                      </a:endParaRPr>
                    </a:p>
                  </a:txBody>
                  <a:tcPr marL="1334" marR="1334" marT="1334" marB="0" anchor="b"/>
                </a:tc>
                <a:tc>
                  <a:txBody>
                    <a:bodyPr/>
                    <a:lstStyle/>
                    <a:p>
                      <a:pPr algn="r" rtl="0" fontAlgn="b"/>
                      <a:r>
                        <a:rPr lang="en-US">
                          <a:effectLst/>
                          <a:latin typeface="Avenir Next LT Pro"/>
                        </a:rPr>
                        <a:t>10</a:t>
                      </a:r>
                    </a:p>
                  </a:txBody>
                  <a:tcPr marL="28575" marR="28575" marT="19050" marB="19050" anchor="b"/>
                </a:tc>
                <a:tc>
                  <a:txBody>
                    <a:bodyPr/>
                    <a:lstStyle/>
                    <a:p>
                      <a:pPr algn="r" rtl="0" fontAlgn="b"/>
                      <a:r>
                        <a:rPr lang="en-US">
                          <a:effectLst/>
                          <a:latin typeface="Avenir Next LT Pro"/>
                        </a:rPr>
                        <a:t>0</a:t>
                      </a:r>
                    </a:p>
                  </a:txBody>
                  <a:tcPr marL="28575" marR="28575" marT="19050" marB="19050" anchor="b"/>
                </a:tc>
                <a:tc>
                  <a:txBody>
                    <a:bodyPr/>
                    <a:lstStyle/>
                    <a:p>
                      <a:pPr algn="r" rtl="0" fontAlgn="b"/>
                      <a:r>
                        <a:rPr lang="en-US">
                          <a:effectLst/>
                          <a:latin typeface="Avenir Next LT Pro"/>
                        </a:rPr>
                        <a:t>4</a:t>
                      </a:r>
                    </a:p>
                  </a:txBody>
                  <a:tcPr marL="28575" marR="28575" marT="19050" marB="19050" anchor="b"/>
                </a:tc>
                <a:tc>
                  <a:txBody>
                    <a:bodyPr/>
                    <a:lstStyle/>
                    <a:p>
                      <a:pPr algn="r" rtl="0" fontAlgn="b"/>
                      <a:r>
                        <a:rPr lang="en-US">
                          <a:effectLst/>
                          <a:latin typeface="Avenir Next LT Pro"/>
                        </a:rPr>
                        <a:t>6</a:t>
                      </a:r>
                    </a:p>
                  </a:txBody>
                  <a:tcPr marL="28575" marR="28575" marT="19050" marB="19050" anchor="b"/>
                </a:tc>
                <a:tc>
                  <a:txBody>
                    <a:bodyPr/>
                    <a:lstStyle/>
                    <a:p>
                      <a:pPr algn="r" rtl="0" fontAlgn="b"/>
                      <a:r>
                        <a:rPr lang="en-US">
                          <a:effectLst/>
                          <a:latin typeface="Avenir Next LT Pro"/>
                        </a:rPr>
                        <a:t>0</a:t>
                      </a:r>
                    </a:p>
                  </a:txBody>
                  <a:tcPr marL="28575" marR="28575" marT="19050" marB="19050" anchor="b"/>
                </a:tc>
                <a:tc>
                  <a:txBody>
                    <a:bodyPr/>
                    <a:lstStyle/>
                    <a:p>
                      <a:pPr algn="ctr" rtl="0" fontAlgn="b"/>
                      <a:r>
                        <a:rPr lang="en-US">
                          <a:effectLst/>
                          <a:latin typeface="Avenir Next LT Pro"/>
                        </a:rPr>
                        <a:t>60%</a:t>
                      </a:r>
                    </a:p>
                  </a:txBody>
                  <a:tcPr marL="28575" marR="28575" marT="19050" marB="19050" anchor="b"/>
                </a:tc>
                <a:tc>
                  <a:txBody>
                    <a:bodyPr/>
                    <a:lstStyle/>
                    <a:p>
                      <a:pPr algn="ctr" rtl="0" fontAlgn="b"/>
                      <a:r>
                        <a:rPr lang="en-US">
                          <a:effectLst/>
                          <a:latin typeface="Avenir Next LT Pro"/>
                        </a:rPr>
                        <a:t>0%</a:t>
                      </a:r>
                    </a:p>
                  </a:txBody>
                  <a:tcPr marL="28575" marR="28575" marT="19050" marB="19050" anchor="b"/>
                </a:tc>
                <a:extLst>
                  <a:ext uri="{0D108BD9-81ED-4DB2-BD59-A6C34878D82A}">
                    <a16:rowId xmlns:a16="http://schemas.microsoft.com/office/drawing/2014/main" val="2863432154"/>
                  </a:ext>
                </a:extLst>
              </a:tr>
            </a:tbl>
          </a:graphicData>
        </a:graphic>
      </p:graphicFrame>
      <p:sp>
        <p:nvSpPr>
          <p:cNvPr id="2" name="Title 1">
            <a:extLst>
              <a:ext uri="{FF2B5EF4-FFF2-40B4-BE49-F238E27FC236}">
                <a16:creationId xmlns:a16="http://schemas.microsoft.com/office/drawing/2014/main" id="{7519724A-A015-8840-8429-588584DF2625}"/>
              </a:ext>
            </a:extLst>
          </p:cNvPr>
          <p:cNvSpPr>
            <a:spLocks noGrp="1"/>
          </p:cNvSpPr>
          <p:nvPr>
            <p:ph type="title"/>
          </p:nvPr>
        </p:nvSpPr>
        <p:spPr>
          <a:xfrm>
            <a:off x="2615909" y="580988"/>
            <a:ext cx="9025378" cy="646331"/>
          </a:xfrm>
        </p:spPr>
        <p:txBody>
          <a:bodyPr/>
          <a:lstStyle/>
          <a:p>
            <a:r>
              <a:rPr lang="en-US" err="1">
                <a:latin typeface="Avenir Next LT Pro"/>
              </a:rPr>
              <a:t>NoDD</a:t>
            </a:r>
            <a:r>
              <a:rPr lang="en-US">
                <a:latin typeface="Avenir Next LT Pro"/>
              </a:rPr>
              <a:t> programs</a:t>
            </a:r>
          </a:p>
        </p:txBody>
      </p:sp>
      <p:sp>
        <p:nvSpPr>
          <p:cNvPr id="3" name="Content Placeholder 2">
            <a:extLst>
              <a:ext uri="{FF2B5EF4-FFF2-40B4-BE49-F238E27FC236}">
                <a16:creationId xmlns:a16="http://schemas.microsoft.com/office/drawing/2014/main" id="{D53E9049-F882-7541-A72B-05009734443E}"/>
              </a:ext>
            </a:extLst>
          </p:cNvPr>
          <p:cNvSpPr>
            <a:spLocks noGrp="1"/>
          </p:cNvSpPr>
          <p:nvPr>
            <p:ph idx="1"/>
          </p:nvPr>
        </p:nvSpPr>
        <p:spPr>
          <a:xfrm>
            <a:off x="1549883" y="1487476"/>
            <a:ext cx="10529228" cy="707886"/>
          </a:xfrm>
        </p:spPr>
        <p:txBody>
          <a:bodyPr/>
          <a:lstStyle/>
          <a:p>
            <a:r>
              <a:rPr lang="en-US" sz="2000">
                <a:latin typeface="Avenir Next LT Pro"/>
              </a:rPr>
              <a:t>We will be reporting NoDD statistics, in general, for the year ending 6 months ago (the last year to pass the nominal notification goal of 180 days)</a:t>
            </a:r>
          </a:p>
        </p:txBody>
      </p:sp>
      <p:cxnSp>
        <p:nvCxnSpPr>
          <p:cNvPr id="9" name="Straight Arrow Connector 8">
            <a:extLst>
              <a:ext uri="{FF2B5EF4-FFF2-40B4-BE49-F238E27FC236}">
                <a16:creationId xmlns:a16="http://schemas.microsoft.com/office/drawing/2014/main" id="{42054519-6062-A38B-9EDE-EB33D17C8498}"/>
              </a:ext>
            </a:extLst>
          </p:cNvPr>
          <p:cNvCxnSpPr>
            <a:cxnSpLocks/>
          </p:cNvCxnSpPr>
          <p:nvPr/>
        </p:nvCxnSpPr>
        <p:spPr>
          <a:xfrm flipV="1">
            <a:off x="5789482" y="5468614"/>
            <a:ext cx="1981947" cy="16611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a:extLst>
              <a:ext uri="{FF2B5EF4-FFF2-40B4-BE49-F238E27FC236}">
                <a16:creationId xmlns:a16="http://schemas.microsoft.com/office/drawing/2014/main" id="{E6CD6116-168D-7994-C0D8-9238C1E0C32D}"/>
              </a:ext>
            </a:extLst>
          </p:cNvPr>
          <p:cNvSpPr/>
          <p:nvPr/>
        </p:nvSpPr>
        <p:spPr>
          <a:xfrm>
            <a:off x="8071370" y="2548820"/>
            <a:ext cx="947450" cy="3059682"/>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B12A8EA-F3D5-8E7A-8066-D37B1ABC79ED}"/>
              </a:ext>
            </a:extLst>
          </p:cNvPr>
          <p:cNvSpPr txBox="1"/>
          <p:nvPr/>
        </p:nvSpPr>
        <p:spPr>
          <a:xfrm>
            <a:off x="2735705" y="5634726"/>
            <a:ext cx="4247270" cy="646331"/>
          </a:xfrm>
          <a:prstGeom prst="rect">
            <a:avLst/>
          </a:prstGeom>
          <a:noFill/>
        </p:spPr>
        <p:txBody>
          <a:bodyPr wrap="square" rtlCol="0">
            <a:spAutoFit/>
          </a:bodyPr>
          <a:lstStyle/>
          <a:p>
            <a:r>
              <a:rPr lang="en-US">
                <a:latin typeface="Avenir Next LT Pro"/>
              </a:rPr>
              <a:t>These numbers will change as any pending proposals get reviewed.</a:t>
            </a:r>
          </a:p>
        </p:txBody>
      </p:sp>
      <p:sp>
        <p:nvSpPr>
          <p:cNvPr id="12" name="Content Placeholder 2">
            <a:extLst>
              <a:ext uri="{FF2B5EF4-FFF2-40B4-BE49-F238E27FC236}">
                <a16:creationId xmlns:a16="http://schemas.microsoft.com/office/drawing/2014/main" id="{01270CAD-4CF9-E9A9-C04B-C07DC2B788A9}"/>
              </a:ext>
            </a:extLst>
          </p:cNvPr>
          <p:cNvSpPr txBox="1">
            <a:spLocks/>
          </p:cNvSpPr>
          <p:nvPr/>
        </p:nvSpPr>
        <p:spPr>
          <a:xfrm>
            <a:off x="1461513" y="2274923"/>
            <a:ext cx="10253048" cy="307777"/>
          </a:xfrm>
          <a:prstGeom prst="rect">
            <a:avLst/>
          </a:prstGeom>
        </p:spPr>
        <p:txBody>
          <a:bodyPr vert="horz"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latin typeface="Avenir Next LT Pro"/>
              </a:rPr>
              <a:t>Data for proposals submitted 5/1/2022 – 4/30/2023</a:t>
            </a:r>
          </a:p>
        </p:txBody>
      </p:sp>
      <p:sp>
        <p:nvSpPr>
          <p:cNvPr id="5" name="Slide Number Placeholder 3">
            <a:extLst>
              <a:ext uri="{FF2B5EF4-FFF2-40B4-BE49-F238E27FC236}">
                <a16:creationId xmlns:a16="http://schemas.microsoft.com/office/drawing/2014/main" id="{0554E04B-32D6-4C86-983D-6DA440E07323}"/>
              </a:ext>
            </a:extLst>
          </p:cNvPr>
          <p:cNvSpPr>
            <a:spLocks noGrp="1"/>
          </p:cNvSpPr>
          <p:nvPr>
            <p:ph type="sldNum" sz="quarter" idx="12"/>
          </p:nvPr>
        </p:nvSpPr>
        <p:spPr>
          <a:xfrm>
            <a:off x="9355319" y="6422339"/>
            <a:ext cx="2743200" cy="365125"/>
          </a:xfrm>
        </p:spPr>
        <p:txBody>
          <a:bodyPr/>
          <a:lstStyle/>
          <a:p>
            <a:fld id="{2E8C51FE-49D9-314D-9957-ABBF7DDE8782}" type="slidenum">
              <a:rPr lang="en-US" smtClean="0"/>
              <a:pPr/>
              <a:t>9</a:t>
            </a:fld>
            <a:endParaRPr lang="en-US"/>
          </a:p>
        </p:txBody>
      </p:sp>
    </p:spTree>
    <p:extLst>
      <p:ext uri="{BB962C8B-B14F-4D97-AF65-F5344CB8AC3E}">
        <p14:creationId xmlns:p14="http://schemas.microsoft.com/office/powerpoint/2010/main" val="335422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51bb81e-504c-4575-9841-0d8e13cb8eea" xsi:nil="true"/>
    <lcf76f155ced4ddcb4097134ff3c332f xmlns="6a522fe6-9784-4aca-854f-cfb7aeceb549">
      <Terms xmlns="http://schemas.microsoft.com/office/infopath/2007/PartnerControls"/>
    </lcf76f155ced4ddcb4097134ff3c332f>
    <SharedWithUsers xmlns="f51bb81e-504c-4575-9841-0d8e13cb8eea">
      <UserInfo>
        <DisplayName>Grossman, Jeffrey N. (HQ-DG000)</DisplayName>
        <AccountId>20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7B2DB8CBA0D134698DECA5D9E97E9A4" ma:contentTypeVersion="12" ma:contentTypeDescription="Create a new document." ma:contentTypeScope="" ma:versionID="92281972278159619eb9b1f41db68021">
  <xsd:schema xmlns:xsd="http://www.w3.org/2001/XMLSchema" xmlns:xs="http://www.w3.org/2001/XMLSchema" xmlns:p="http://schemas.microsoft.com/office/2006/metadata/properties" xmlns:ns2="6a522fe6-9784-4aca-854f-cfb7aeceb549" xmlns:ns3="f51bb81e-504c-4575-9841-0d8e13cb8eea" targetNamespace="http://schemas.microsoft.com/office/2006/metadata/properties" ma:root="true" ma:fieldsID="e2d33c87dc2121095bd835cf356a798b" ns2:_="" ns3:_="">
    <xsd:import namespace="6a522fe6-9784-4aca-854f-cfb7aeceb549"/>
    <xsd:import namespace="f51bb81e-504c-4575-9841-0d8e13cb8ee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522fe6-9784-4aca-854f-cfb7aeceb5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1bb81e-504c-4575-9841-0d8e13cb8eea"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2f63d9d1-736c-4337-941a-91742ebad65c}" ma:internalName="TaxCatchAll" ma:showField="CatchAllData" ma:web="f51bb81e-504c-4575-9841-0d8e13cb8eea">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AC346EE-A1A0-4F01-995D-3A5D4B4E6230}">
  <ds:schemaRefs>
    <ds:schemaRef ds:uri="6a522fe6-9784-4aca-854f-cfb7aeceb549"/>
    <ds:schemaRef ds:uri="f51bb81e-504c-4575-9841-0d8e13cb8ee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412DEF6-ED54-41BF-95E4-DDDB6861718E}">
  <ds:schemaRefs>
    <ds:schemaRef ds:uri="6a522fe6-9784-4aca-854f-cfb7aeceb549"/>
    <ds:schemaRef ds:uri="f51bb81e-504c-4575-9841-0d8e13cb8ee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72DA824-2ABA-4928-B4A2-D6460B3360EA}">
  <ds:schemaRefs>
    <ds:schemaRef ds:uri="http://schemas.microsoft.com/sharepoint/v3/contenttype/forms"/>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0</TotalTime>
  <Words>3352</Words>
  <Application>Microsoft Macintosh PowerPoint</Application>
  <PresentationFormat>Widescreen</PresentationFormat>
  <Paragraphs>718</Paragraphs>
  <Slides>38</Slides>
  <Notes>19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38</vt:i4>
      </vt:variant>
    </vt:vector>
  </HeadingPairs>
  <TitlesOfParts>
    <vt:vector size="51" baseType="lpstr">
      <vt:lpstr>Arial</vt:lpstr>
      <vt:lpstr>Arial Narrow</vt:lpstr>
      <vt:lpstr>Arial,Sans-Serif</vt:lpstr>
      <vt:lpstr>Avenir Book</vt:lpstr>
      <vt:lpstr>Avenir Next</vt:lpstr>
      <vt:lpstr>Avenir Next LT Pro</vt:lpstr>
      <vt:lpstr>Calibri</vt:lpstr>
      <vt:lpstr>Courier New</vt:lpstr>
      <vt:lpstr>Courier New,monospace</vt:lpstr>
      <vt:lpstr>Open Sans</vt:lpstr>
      <vt:lpstr>System Font Regular</vt:lpstr>
      <vt:lpstr>Wingdings</vt:lpstr>
      <vt:lpstr>Office Theme</vt:lpstr>
      <vt:lpstr>PowerPoint Presentation</vt:lpstr>
      <vt:lpstr>Overview</vt:lpstr>
      <vt:lpstr>Planetary Research Leadership Changes</vt:lpstr>
      <vt:lpstr>Welcome to new PSD R &amp; A team members</vt:lpstr>
      <vt:lpstr>R &amp; A by the Numbers</vt:lpstr>
      <vt:lpstr>PSD ROSES-2022 Programs with Due Dates</vt:lpstr>
      <vt:lpstr>PSD ROSES-2023 Programs with Due Dates</vt:lpstr>
      <vt:lpstr>The No Due Date, or "NoDD" trial period continues</vt:lpstr>
      <vt:lpstr>NoDD programs</vt:lpstr>
      <vt:lpstr>Change in Proposal Pressure from  2014-2018 average</vt:lpstr>
      <vt:lpstr>NoDD Proposal Submissions by Month </vt:lpstr>
      <vt:lpstr>NoDD Submission rates – all programs </vt:lpstr>
      <vt:lpstr>Metric: 80% of Proposals will have a notification time of 180 days or less</vt:lpstr>
      <vt:lpstr>Career stage of proposers (decade past terminal degree) – all NoDD programs</vt:lpstr>
      <vt:lpstr>Institution type of proposers – all NoDD programs</vt:lpstr>
      <vt:lpstr>PowerPoint Presentation</vt:lpstr>
      <vt:lpstr>R &amp; A General Updates</vt:lpstr>
      <vt:lpstr>Reminders to the community</vt:lpstr>
      <vt:lpstr>Effective immediately:  New TWSC solicitation</vt:lpstr>
      <vt:lpstr>FYI: Research Initiation Awards (RIA)</vt:lpstr>
      <vt:lpstr>Updates on New Programs presented at last PAC</vt:lpstr>
      <vt:lpstr>Mission: IDEA update</vt:lpstr>
      <vt:lpstr>Data Tidbits</vt:lpstr>
      <vt:lpstr>SMD Yearbook</vt:lpstr>
      <vt:lpstr>PowerPoint Presentation</vt:lpstr>
      <vt:lpstr>PowerPoint Presentation</vt:lpstr>
      <vt:lpstr>Planetary Science Open Science Highlights</vt:lpstr>
      <vt:lpstr>Upcoming Changes for ROSES-2024</vt:lpstr>
      <vt:lpstr>PSD R&amp;A ROSES-2024 Overview</vt:lpstr>
      <vt:lpstr>PSD R&amp;A ROSES-2024 Changes (1/2)</vt:lpstr>
      <vt:lpstr>PSD R&amp;A ROSES-2024 Changes (2/2)</vt:lpstr>
      <vt:lpstr>Merging EW-SSW-SSO into single element​</vt:lpstr>
      <vt:lpstr>Merging EW-SSW-SSO into single element​ (cont.)</vt:lpstr>
      <vt:lpstr>Discussion Questions</vt:lpstr>
      <vt:lpstr>Backup Slides</vt:lpstr>
      <vt:lpstr>DAPR Updates (SMD)</vt:lpstr>
      <vt:lpstr>Career stage of proposers (decade past terminal degree) – all NoDD programs</vt:lpstr>
      <vt:lpstr>Institution type of proposers – all NoDD programs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Santiago-materese, Delia L {she,her} (HQ-DG000)</cp:lastModifiedBy>
  <cp:revision>534</cp:revision>
  <cp:lastPrinted>2020-02-27T20:33:50Z</cp:lastPrinted>
  <dcterms:created xsi:type="dcterms:W3CDTF">2018-07-16T01:24:17Z</dcterms:created>
  <dcterms:modified xsi:type="dcterms:W3CDTF">2023-11-08T23:11:27Z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0x01010097B2DB8CBA0D134698DECA5D9E97E9A4</vt:lpwstr>
  </property>
  <property fmtid="{D5CDD505-2E9C-101B-9397-08002B2CF9AE}" pid="3" name="MediaServiceImageTags">
    <vt:lpwstr/>
  </property>
</Properties>
</file>