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4" r:id="rId2"/>
    <p:sldId id="407" r:id="rId3"/>
    <p:sldId id="405" r:id="rId4"/>
    <p:sldId id="403" r:id="rId5"/>
    <p:sldId id="410" r:id="rId6"/>
    <p:sldId id="412" r:id="rId7"/>
    <p:sldId id="413" r:id="rId8"/>
    <p:sldId id="414" r:id="rId9"/>
    <p:sldId id="415" r:id="rId10"/>
    <p:sldId id="416" r:id="rId11"/>
    <p:sldId id="417" r:id="rId12"/>
    <p:sldId id="418" r:id="rId13"/>
    <p:sldId id="419" r:id="rId14"/>
    <p:sldId id="406" r:id="rId15"/>
    <p:sldId id="420" r:id="rId16"/>
    <p:sldId id="404" r:id="rId17"/>
    <p:sldId id="432" r:id="rId18"/>
    <p:sldId id="429" r:id="rId19"/>
    <p:sldId id="430" r:id="rId20"/>
    <p:sldId id="431" r:id="rId21"/>
    <p:sldId id="436" r:id="rId22"/>
    <p:sldId id="433" r:id="rId23"/>
    <p:sldId id="434" r:id="rId24"/>
    <p:sldId id="435" r:id="rId25"/>
    <p:sldId id="421" r:id="rId26"/>
    <p:sldId id="437" r:id="rId27"/>
    <p:sldId id="422" r:id="rId28"/>
    <p:sldId id="423" r:id="rId29"/>
    <p:sldId id="424" r:id="rId30"/>
    <p:sldId id="425" r:id="rId31"/>
    <p:sldId id="426" r:id="rId32"/>
    <p:sldId id="427" r:id="rId33"/>
    <p:sldId id="438" r:id="rId34"/>
    <p:sldId id="439" r:id="rId35"/>
    <p:sldId id="440" r:id="rId36"/>
    <p:sldId id="441" r:id="rId37"/>
    <p:sldId id="4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ive" initials="MOU" lastIdx="1" clrIdx="0"/>
  <p:cmAuthor id="2" name="Clive" initials="MOU [2]" lastIdx="1" clrIdx="1"/>
  <p:cmAuthor id="3" name="Clive" initials="MOU [3]" lastIdx="1" clrIdx="2"/>
  <p:cmAuthor id="4" name="Clive" initials="MOU [4]" lastIdx="1" clrIdx="3"/>
  <p:cmAuthor id="5" name="Clive" initials="MOU [5]" lastIdx="1" clrIdx="4"/>
  <p:cmAuthor id="6" name="Clive" initials="MOU [6]" lastIdx="1" clrIdx="5"/>
  <p:cmAuthor id="7" name="Clive" initials="MOU [7]" lastIdx="1" clrIdx="6"/>
  <p:cmAuthor id="8" name="Clive" initials="MOU [8]" lastIdx="1" clrIdx="7"/>
  <p:cmAuthor id="9" name="Clive" initials="MOU [9]" lastIdx="1" clrIdx="8"/>
  <p:cmAuthor id="10" name="Clive" initials="MOU [10]" lastIdx="1" clrIdx="9"/>
  <p:cmAuthor id="11" name="Clive" initials="MOU [11]" lastIdx="1" clrIdx="10"/>
  <p:cmAuthor id="12" name="Clive" initials="MOU [12]" lastIdx="1" clrIdx="11"/>
  <p:cmAuthor id="13" name="Clive" initials="MOU [13]" lastIdx="1" clrIdx="12"/>
  <p:cmAuthor id="14" name="Clive" initials="MOU [14]" lastIdx="1" clrIdx="13"/>
  <p:cmAuthor id="15" name="Mark Robinson" initials="MSR" lastIdx="1" clrIdx="14">
    <p:extLst>
      <p:ext uri="{19B8F6BF-5375-455C-9EA6-DF929625EA0E}">
        <p15:presenceInfo xmlns:p15="http://schemas.microsoft.com/office/powerpoint/2012/main" userId="Mark Robinson" providerId="None"/>
      </p:ext>
    </p:extLst>
  </p:cmAuthor>
  <p:cmAuthor id="16" name="Paul Lucey" initials="" lastIdx="1" clrIdx="15"/>
  <p:cmAuthor id="17" name="Keller, John W. (GSFC-6910)" initials="KJW(6" lastIdx="2" clrIdx="16">
    <p:extLst>
      <p:ext uri="{19B8F6BF-5375-455C-9EA6-DF929625EA0E}">
        <p15:presenceInfo xmlns:p15="http://schemas.microsoft.com/office/powerpoint/2012/main" userId="S::jwkeller@ndc.nasa.gov::29e3d336-955f-44d0-91f7-de70abe090f3" providerId="AD"/>
      </p:ext>
    </p:extLst>
  </p:cmAuthor>
  <p:cmAuthor id="18" name="Pieters, Carle" initials="PC" lastIdx="1" clrIdx="17">
    <p:extLst>
      <p:ext uri="{19B8F6BF-5375-455C-9EA6-DF929625EA0E}">
        <p15:presenceInfo xmlns:p15="http://schemas.microsoft.com/office/powerpoint/2012/main" userId="S::cpieters@ad.brown.edu::5dbbea48-bf27-44b8-a3fa-e116c70d1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9"/>
    <a:srgbClr val="FF40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1"/>
    <p:restoredTop sz="94075" autoAdjust="0"/>
  </p:normalViewPr>
  <p:slideViewPr>
    <p:cSldViewPr snapToGrid="0" snapToObjects="1">
      <p:cViewPr varScale="1">
        <p:scale>
          <a:sx n="74" d="100"/>
          <a:sy n="74" d="100"/>
        </p:scale>
        <p:origin x="634" y="62"/>
      </p:cViewPr>
      <p:guideLst/>
    </p:cSldViewPr>
  </p:slideViewPr>
  <p:notesTextViewPr>
    <p:cViewPr>
      <p:scale>
        <a:sx n="1" d="1"/>
        <a:sy n="1" d="1"/>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59C46-EC8E-6341-AE9B-9259C410381E}"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4F07E-367B-9F4A-A9E3-FBD171AE14BD}" type="slidenum">
              <a:rPr lang="en-US" smtClean="0"/>
              <a:t>‹#›</a:t>
            </a:fld>
            <a:endParaRPr lang="en-US" dirty="0"/>
          </a:p>
        </p:txBody>
      </p:sp>
    </p:spTree>
    <p:extLst>
      <p:ext uri="{BB962C8B-B14F-4D97-AF65-F5344CB8AC3E}">
        <p14:creationId xmlns:p14="http://schemas.microsoft.com/office/powerpoint/2010/main" val="1814848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a:t>
            </a:fld>
            <a:endParaRPr lang="en-US" dirty="0"/>
          </a:p>
        </p:txBody>
      </p:sp>
    </p:spTree>
    <p:extLst>
      <p:ext uri="{BB962C8B-B14F-4D97-AF65-F5344CB8AC3E}">
        <p14:creationId xmlns:p14="http://schemas.microsoft.com/office/powerpoint/2010/main" val="226427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10</a:t>
            </a:fld>
            <a:endParaRPr lang="en-US" dirty="0"/>
          </a:p>
        </p:txBody>
      </p:sp>
    </p:spTree>
    <p:extLst>
      <p:ext uri="{BB962C8B-B14F-4D97-AF65-F5344CB8AC3E}">
        <p14:creationId xmlns:p14="http://schemas.microsoft.com/office/powerpoint/2010/main" val="218489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11</a:t>
            </a:fld>
            <a:endParaRPr lang="en-US" dirty="0"/>
          </a:p>
        </p:txBody>
      </p:sp>
    </p:spTree>
    <p:extLst>
      <p:ext uri="{BB962C8B-B14F-4D97-AF65-F5344CB8AC3E}">
        <p14:creationId xmlns:p14="http://schemas.microsoft.com/office/powerpoint/2010/main" val="92758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12</a:t>
            </a:fld>
            <a:endParaRPr lang="en-US" dirty="0"/>
          </a:p>
        </p:txBody>
      </p:sp>
    </p:spTree>
    <p:extLst>
      <p:ext uri="{BB962C8B-B14F-4D97-AF65-F5344CB8AC3E}">
        <p14:creationId xmlns:p14="http://schemas.microsoft.com/office/powerpoint/2010/main" val="37978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14</a:t>
            </a:fld>
            <a:endParaRPr lang="en-US" dirty="0"/>
          </a:p>
        </p:txBody>
      </p:sp>
    </p:spTree>
    <p:extLst>
      <p:ext uri="{BB962C8B-B14F-4D97-AF65-F5344CB8AC3E}">
        <p14:creationId xmlns:p14="http://schemas.microsoft.com/office/powerpoint/2010/main" val="127347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15</a:t>
            </a:fld>
            <a:endParaRPr lang="en-US" dirty="0"/>
          </a:p>
        </p:txBody>
      </p:sp>
    </p:spTree>
    <p:extLst>
      <p:ext uri="{BB962C8B-B14F-4D97-AF65-F5344CB8AC3E}">
        <p14:creationId xmlns:p14="http://schemas.microsoft.com/office/powerpoint/2010/main" val="998426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Figure 1: Illustration of the entire Extra-Vehicular Activities (EVA) 1. Paths for Apollo 14 shown as offset if PA coordinates were used for them by mistake. The offset distance is 842 meters. The yellow star shows the Apollo 14 landing site, with the lower right location being the location in this image (using ME coordinates). An interactive view has been made available in </a:t>
            </a:r>
            <a:r>
              <a:rPr lang="en-US" sz="1800" dirty="0" err="1">
                <a:effectLst/>
                <a:latin typeface="TimesNewRomanPSMT"/>
              </a:rPr>
              <a:t>Quickmap</a:t>
            </a:r>
            <a:r>
              <a:rPr lang="en-US" sz="1800" dirty="0">
                <a:effectLst/>
                <a:latin typeface="TimesNewRomanPSMT"/>
              </a:rPr>
              <a:t>: </a:t>
            </a:r>
            <a:r>
              <a:rPr lang="en-US" sz="1800" dirty="0">
                <a:solidFill>
                  <a:srgbClr val="0000FF"/>
                </a:solidFill>
                <a:effectLst/>
                <a:latin typeface="TimesNewRomanPSMT"/>
              </a:rPr>
              <a:t>https://</a:t>
            </a:r>
            <a:r>
              <a:rPr lang="en-US" sz="1800" dirty="0" err="1">
                <a:solidFill>
                  <a:srgbClr val="0000FF"/>
                </a:solidFill>
                <a:effectLst/>
                <a:latin typeface="TimesNewRomanPSMT"/>
              </a:rPr>
              <a:t>bit.ly</a:t>
            </a:r>
            <a:r>
              <a:rPr lang="en-US" sz="1800" dirty="0">
                <a:solidFill>
                  <a:srgbClr val="0000FF"/>
                </a:solidFill>
                <a:effectLst/>
                <a:latin typeface="TimesNewRomanPSMT"/>
              </a:rPr>
              <a:t>/3sqqNwr</a:t>
            </a:r>
            <a:r>
              <a:rPr lang="en-US" sz="1800" dirty="0">
                <a:effectLst/>
                <a:latin typeface="TimesNewRomanPSMT"/>
              </a:rPr>
              <a:t>. Image is modified from original by the LROC Team: </a:t>
            </a:r>
            <a:r>
              <a:rPr lang="en-US" sz="1800" dirty="0">
                <a:solidFill>
                  <a:srgbClr val="0000FF"/>
                </a:solidFill>
                <a:effectLst/>
                <a:latin typeface="TimesNewRomanPSMT"/>
              </a:rPr>
              <a:t>https://</a:t>
            </a:r>
            <a:r>
              <a:rPr lang="en-US" sz="1800" dirty="0" err="1">
                <a:solidFill>
                  <a:srgbClr val="0000FF"/>
                </a:solidFill>
                <a:effectLst/>
                <a:latin typeface="TimesNewRomanPSMT"/>
              </a:rPr>
              <a:t>www.lroc.asu.edu</a:t>
            </a:r>
            <a:r>
              <a:rPr lang="en-US" sz="1800" dirty="0">
                <a:solidFill>
                  <a:srgbClr val="0000FF"/>
                </a:solidFill>
                <a:effectLst/>
                <a:latin typeface="TimesNewRomanPSMT"/>
              </a:rPr>
              <a:t>/</a:t>
            </a:r>
            <a:r>
              <a:rPr lang="en-US" sz="1800" dirty="0" err="1">
                <a:solidFill>
                  <a:srgbClr val="0000FF"/>
                </a:solidFill>
                <a:effectLst/>
                <a:latin typeface="TimesNewRomanPSMT"/>
              </a:rPr>
              <a:t>featured_sites</a:t>
            </a:r>
            <a:r>
              <a:rPr lang="en-US" sz="1800" dirty="0">
                <a:solidFill>
                  <a:srgbClr val="0000FF"/>
                </a:solidFill>
                <a:effectLst/>
                <a:latin typeface="TimesNewRomanPSMT"/>
              </a:rPr>
              <a:t>/</a:t>
            </a:r>
            <a:r>
              <a:rPr lang="en-US" sz="1800" dirty="0" err="1">
                <a:solidFill>
                  <a:srgbClr val="0000FF"/>
                </a:solidFill>
                <a:effectLst/>
                <a:latin typeface="TimesNewRomanPSMT"/>
              </a:rPr>
              <a:t>view_site</a:t>
            </a:r>
            <a:r>
              <a:rPr lang="en-US" sz="1800" dirty="0">
                <a:solidFill>
                  <a:srgbClr val="0000FF"/>
                </a:solidFill>
                <a:effectLst/>
                <a:latin typeface="TimesNewRomanPSMT"/>
              </a:rPr>
              <a:t>/62</a:t>
            </a:r>
            <a:r>
              <a:rPr lang="en-US" sz="1800" dirty="0">
                <a:effectLst/>
                <a:latin typeface="TimesNewRomanPSMT"/>
              </a:rPr>
              <a:t>. The underlying narrow-angle camera image has a resolution of 0.75 m/pixel.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16</a:t>
            </a:fld>
            <a:endParaRPr lang="en-US" dirty="0"/>
          </a:p>
        </p:txBody>
      </p:sp>
    </p:spTree>
    <p:extLst>
      <p:ext uri="{BB962C8B-B14F-4D97-AF65-F5344CB8AC3E}">
        <p14:creationId xmlns:p14="http://schemas.microsoft.com/office/powerpoint/2010/main" val="3947361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17</a:t>
            </a:fld>
            <a:endParaRPr lang="en-US" dirty="0"/>
          </a:p>
        </p:txBody>
      </p:sp>
    </p:spTree>
    <p:extLst>
      <p:ext uri="{BB962C8B-B14F-4D97-AF65-F5344CB8AC3E}">
        <p14:creationId xmlns:p14="http://schemas.microsoft.com/office/powerpoint/2010/main" val="154328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18</a:t>
            </a:fld>
            <a:endParaRPr lang="en-US" dirty="0"/>
          </a:p>
        </p:txBody>
      </p:sp>
    </p:spTree>
    <p:extLst>
      <p:ext uri="{BB962C8B-B14F-4D97-AF65-F5344CB8AC3E}">
        <p14:creationId xmlns:p14="http://schemas.microsoft.com/office/powerpoint/2010/main" val="333686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19</a:t>
            </a:fld>
            <a:endParaRPr lang="en-US" dirty="0"/>
          </a:p>
        </p:txBody>
      </p:sp>
    </p:spTree>
    <p:extLst>
      <p:ext uri="{BB962C8B-B14F-4D97-AF65-F5344CB8AC3E}">
        <p14:creationId xmlns:p14="http://schemas.microsoft.com/office/powerpoint/2010/main" val="219963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20</a:t>
            </a:fld>
            <a:endParaRPr lang="en-US" dirty="0"/>
          </a:p>
        </p:txBody>
      </p:sp>
    </p:spTree>
    <p:extLst>
      <p:ext uri="{BB962C8B-B14F-4D97-AF65-F5344CB8AC3E}">
        <p14:creationId xmlns:p14="http://schemas.microsoft.com/office/powerpoint/2010/main" val="347885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a:t>
            </a:fld>
            <a:endParaRPr lang="en-US" dirty="0"/>
          </a:p>
        </p:txBody>
      </p:sp>
    </p:spTree>
    <p:extLst>
      <p:ext uri="{BB962C8B-B14F-4D97-AF65-F5344CB8AC3E}">
        <p14:creationId xmlns:p14="http://schemas.microsoft.com/office/powerpoint/2010/main" val="1867526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21</a:t>
            </a:fld>
            <a:endParaRPr lang="en-US" dirty="0"/>
          </a:p>
        </p:txBody>
      </p:sp>
    </p:spTree>
    <p:extLst>
      <p:ext uri="{BB962C8B-B14F-4D97-AF65-F5344CB8AC3E}">
        <p14:creationId xmlns:p14="http://schemas.microsoft.com/office/powerpoint/2010/main" val="408373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22</a:t>
            </a:fld>
            <a:endParaRPr lang="en-US" dirty="0"/>
          </a:p>
        </p:txBody>
      </p:sp>
    </p:spTree>
    <p:extLst>
      <p:ext uri="{BB962C8B-B14F-4D97-AF65-F5344CB8AC3E}">
        <p14:creationId xmlns:p14="http://schemas.microsoft.com/office/powerpoint/2010/main" val="309340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23</a:t>
            </a:fld>
            <a:endParaRPr lang="en-US" dirty="0"/>
          </a:p>
        </p:txBody>
      </p:sp>
    </p:spTree>
    <p:extLst>
      <p:ext uri="{BB962C8B-B14F-4D97-AF65-F5344CB8AC3E}">
        <p14:creationId xmlns:p14="http://schemas.microsoft.com/office/powerpoint/2010/main" val="2541443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24</a:t>
            </a:fld>
            <a:endParaRPr lang="en-US" dirty="0"/>
          </a:p>
        </p:txBody>
      </p:sp>
    </p:spTree>
    <p:extLst>
      <p:ext uri="{BB962C8B-B14F-4D97-AF65-F5344CB8AC3E}">
        <p14:creationId xmlns:p14="http://schemas.microsoft.com/office/powerpoint/2010/main" val="1499852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25</a:t>
            </a:fld>
            <a:endParaRPr lang="en-US" dirty="0"/>
          </a:p>
        </p:txBody>
      </p:sp>
    </p:spTree>
    <p:extLst>
      <p:ext uri="{BB962C8B-B14F-4D97-AF65-F5344CB8AC3E}">
        <p14:creationId xmlns:p14="http://schemas.microsoft.com/office/powerpoint/2010/main" val="196450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26</a:t>
            </a:fld>
            <a:endParaRPr lang="en-US" dirty="0"/>
          </a:p>
        </p:txBody>
      </p:sp>
    </p:spTree>
    <p:extLst>
      <p:ext uri="{BB962C8B-B14F-4D97-AF65-F5344CB8AC3E}">
        <p14:creationId xmlns:p14="http://schemas.microsoft.com/office/powerpoint/2010/main" val="3357200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27</a:t>
            </a:fld>
            <a:endParaRPr lang="en-US" dirty="0"/>
          </a:p>
        </p:txBody>
      </p:sp>
    </p:spTree>
    <p:extLst>
      <p:ext uri="{BB962C8B-B14F-4D97-AF65-F5344CB8AC3E}">
        <p14:creationId xmlns:p14="http://schemas.microsoft.com/office/powerpoint/2010/main" val="3018150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28</a:t>
            </a:fld>
            <a:endParaRPr lang="en-US" dirty="0"/>
          </a:p>
        </p:txBody>
      </p:sp>
    </p:spTree>
    <p:extLst>
      <p:ext uri="{BB962C8B-B14F-4D97-AF65-F5344CB8AC3E}">
        <p14:creationId xmlns:p14="http://schemas.microsoft.com/office/powerpoint/2010/main" val="144562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29</a:t>
            </a:fld>
            <a:endParaRPr lang="en-US" dirty="0"/>
          </a:p>
        </p:txBody>
      </p:sp>
    </p:spTree>
    <p:extLst>
      <p:ext uri="{BB962C8B-B14F-4D97-AF65-F5344CB8AC3E}">
        <p14:creationId xmlns:p14="http://schemas.microsoft.com/office/powerpoint/2010/main" val="2549798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30</a:t>
            </a:fld>
            <a:endParaRPr lang="en-US" dirty="0"/>
          </a:p>
        </p:txBody>
      </p:sp>
    </p:spTree>
    <p:extLst>
      <p:ext uri="{BB962C8B-B14F-4D97-AF65-F5344CB8AC3E}">
        <p14:creationId xmlns:p14="http://schemas.microsoft.com/office/powerpoint/2010/main" val="124187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9905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31</a:t>
            </a:fld>
            <a:endParaRPr lang="en-US" dirty="0"/>
          </a:p>
        </p:txBody>
      </p:sp>
    </p:spTree>
    <p:extLst>
      <p:ext uri="{BB962C8B-B14F-4D97-AF65-F5344CB8AC3E}">
        <p14:creationId xmlns:p14="http://schemas.microsoft.com/office/powerpoint/2010/main" val="3507169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32</a:t>
            </a:fld>
            <a:endParaRPr lang="en-US" dirty="0"/>
          </a:p>
        </p:txBody>
      </p:sp>
    </p:spTree>
    <p:extLst>
      <p:ext uri="{BB962C8B-B14F-4D97-AF65-F5344CB8AC3E}">
        <p14:creationId xmlns:p14="http://schemas.microsoft.com/office/powerpoint/2010/main" val="1059267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33</a:t>
            </a:fld>
            <a:endParaRPr lang="en-US" dirty="0"/>
          </a:p>
        </p:txBody>
      </p:sp>
    </p:spTree>
    <p:extLst>
      <p:ext uri="{BB962C8B-B14F-4D97-AF65-F5344CB8AC3E}">
        <p14:creationId xmlns:p14="http://schemas.microsoft.com/office/powerpoint/2010/main" val="1896171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34</a:t>
            </a:fld>
            <a:endParaRPr lang="en-US" dirty="0"/>
          </a:p>
        </p:txBody>
      </p:sp>
    </p:spTree>
    <p:extLst>
      <p:ext uri="{BB962C8B-B14F-4D97-AF65-F5344CB8AC3E}">
        <p14:creationId xmlns:p14="http://schemas.microsoft.com/office/powerpoint/2010/main" val="569376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35</a:t>
            </a:fld>
            <a:endParaRPr lang="en-US" dirty="0"/>
          </a:p>
        </p:txBody>
      </p:sp>
    </p:spTree>
    <p:extLst>
      <p:ext uri="{BB962C8B-B14F-4D97-AF65-F5344CB8AC3E}">
        <p14:creationId xmlns:p14="http://schemas.microsoft.com/office/powerpoint/2010/main" val="2955724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36</a:t>
            </a:fld>
            <a:endParaRPr lang="en-US" dirty="0"/>
          </a:p>
        </p:txBody>
      </p:sp>
    </p:spTree>
    <p:extLst>
      <p:ext uri="{BB962C8B-B14F-4D97-AF65-F5344CB8AC3E}">
        <p14:creationId xmlns:p14="http://schemas.microsoft.com/office/powerpoint/2010/main" val="4143415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37</a:t>
            </a:fld>
            <a:endParaRPr lang="en-US" dirty="0"/>
          </a:p>
        </p:txBody>
      </p:sp>
    </p:spTree>
    <p:extLst>
      <p:ext uri="{BB962C8B-B14F-4D97-AF65-F5344CB8AC3E}">
        <p14:creationId xmlns:p14="http://schemas.microsoft.com/office/powerpoint/2010/main" val="385585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PSMT"/>
              </a:rPr>
              <a:t>Figure 1: Illustration of the entire Extra-Vehicular Activities (EVA) 1. Paths for Apollo 14 shown as offset if PA coordinates were used for them by mistake. The offset distance is 842 meters. The yellow star shows the Apollo 14 landing site, with the lower right location being the location in this image (using ME coordinates). An interactive view has been made available in </a:t>
            </a:r>
            <a:r>
              <a:rPr lang="en-US" sz="1800" dirty="0" err="1">
                <a:effectLst/>
                <a:latin typeface="TimesNewRomanPSMT"/>
              </a:rPr>
              <a:t>Quickmap</a:t>
            </a:r>
            <a:r>
              <a:rPr lang="en-US" sz="1800" dirty="0">
                <a:effectLst/>
                <a:latin typeface="TimesNewRomanPSMT"/>
              </a:rPr>
              <a:t>: </a:t>
            </a:r>
            <a:r>
              <a:rPr lang="en-US" sz="1800" dirty="0">
                <a:solidFill>
                  <a:srgbClr val="0000FF"/>
                </a:solidFill>
                <a:effectLst/>
                <a:latin typeface="TimesNewRomanPSMT"/>
              </a:rPr>
              <a:t>https://</a:t>
            </a:r>
            <a:r>
              <a:rPr lang="en-US" sz="1800" dirty="0" err="1">
                <a:solidFill>
                  <a:srgbClr val="0000FF"/>
                </a:solidFill>
                <a:effectLst/>
                <a:latin typeface="TimesNewRomanPSMT"/>
              </a:rPr>
              <a:t>bit.ly</a:t>
            </a:r>
            <a:r>
              <a:rPr lang="en-US" sz="1800" dirty="0">
                <a:solidFill>
                  <a:srgbClr val="0000FF"/>
                </a:solidFill>
                <a:effectLst/>
                <a:latin typeface="TimesNewRomanPSMT"/>
              </a:rPr>
              <a:t>/3sqqNwr</a:t>
            </a:r>
            <a:r>
              <a:rPr lang="en-US" sz="1800" dirty="0">
                <a:effectLst/>
                <a:latin typeface="TimesNewRomanPSMT"/>
              </a:rPr>
              <a:t>. Image is modified from original by the LROC Team: </a:t>
            </a:r>
            <a:r>
              <a:rPr lang="en-US" sz="1800" dirty="0">
                <a:solidFill>
                  <a:srgbClr val="0000FF"/>
                </a:solidFill>
                <a:effectLst/>
                <a:latin typeface="TimesNewRomanPSMT"/>
              </a:rPr>
              <a:t>https://</a:t>
            </a:r>
            <a:r>
              <a:rPr lang="en-US" sz="1800" dirty="0" err="1">
                <a:solidFill>
                  <a:srgbClr val="0000FF"/>
                </a:solidFill>
                <a:effectLst/>
                <a:latin typeface="TimesNewRomanPSMT"/>
              </a:rPr>
              <a:t>www.lroc.asu.edu</a:t>
            </a:r>
            <a:r>
              <a:rPr lang="en-US" sz="1800" dirty="0">
                <a:solidFill>
                  <a:srgbClr val="0000FF"/>
                </a:solidFill>
                <a:effectLst/>
                <a:latin typeface="TimesNewRomanPSMT"/>
              </a:rPr>
              <a:t>/</a:t>
            </a:r>
            <a:r>
              <a:rPr lang="en-US" sz="1800" dirty="0" err="1">
                <a:solidFill>
                  <a:srgbClr val="0000FF"/>
                </a:solidFill>
                <a:effectLst/>
                <a:latin typeface="TimesNewRomanPSMT"/>
              </a:rPr>
              <a:t>featured_sites</a:t>
            </a:r>
            <a:r>
              <a:rPr lang="en-US" sz="1800" dirty="0">
                <a:solidFill>
                  <a:srgbClr val="0000FF"/>
                </a:solidFill>
                <a:effectLst/>
                <a:latin typeface="TimesNewRomanPSMT"/>
              </a:rPr>
              <a:t>/</a:t>
            </a:r>
            <a:r>
              <a:rPr lang="en-US" sz="1800" dirty="0" err="1">
                <a:solidFill>
                  <a:srgbClr val="0000FF"/>
                </a:solidFill>
                <a:effectLst/>
                <a:latin typeface="TimesNewRomanPSMT"/>
              </a:rPr>
              <a:t>view_site</a:t>
            </a:r>
            <a:r>
              <a:rPr lang="en-US" sz="1800" dirty="0">
                <a:solidFill>
                  <a:srgbClr val="0000FF"/>
                </a:solidFill>
                <a:effectLst/>
                <a:latin typeface="TimesNewRomanPSMT"/>
              </a:rPr>
              <a:t>/62</a:t>
            </a:r>
            <a:r>
              <a:rPr lang="en-US" sz="1800" dirty="0">
                <a:effectLst/>
                <a:latin typeface="TimesNewRomanPSMT"/>
              </a:rPr>
              <a:t>. The underlying narrow-angle camera image has a resolution of 0.75 m/pixel.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4</a:t>
            </a:fld>
            <a:endParaRPr lang="en-US" dirty="0"/>
          </a:p>
        </p:txBody>
      </p:sp>
    </p:spTree>
    <p:extLst>
      <p:ext uri="{BB962C8B-B14F-4D97-AF65-F5344CB8AC3E}">
        <p14:creationId xmlns:p14="http://schemas.microsoft.com/office/powerpoint/2010/main" val="134017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5</a:t>
            </a:fld>
            <a:endParaRPr lang="en-US" dirty="0"/>
          </a:p>
        </p:txBody>
      </p:sp>
    </p:spTree>
    <p:extLst>
      <p:ext uri="{BB962C8B-B14F-4D97-AF65-F5344CB8AC3E}">
        <p14:creationId xmlns:p14="http://schemas.microsoft.com/office/powerpoint/2010/main" val="74897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6</a:t>
            </a:fld>
            <a:endParaRPr lang="en-US" dirty="0"/>
          </a:p>
        </p:txBody>
      </p:sp>
    </p:spTree>
    <p:extLst>
      <p:ext uri="{BB962C8B-B14F-4D97-AF65-F5344CB8AC3E}">
        <p14:creationId xmlns:p14="http://schemas.microsoft.com/office/powerpoint/2010/main" val="401402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7</a:t>
            </a:fld>
            <a:endParaRPr lang="en-US" dirty="0"/>
          </a:p>
        </p:txBody>
      </p:sp>
    </p:spTree>
    <p:extLst>
      <p:ext uri="{BB962C8B-B14F-4D97-AF65-F5344CB8AC3E}">
        <p14:creationId xmlns:p14="http://schemas.microsoft.com/office/powerpoint/2010/main" val="242302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8</a:t>
            </a:fld>
            <a:endParaRPr lang="en-US" dirty="0"/>
          </a:p>
        </p:txBody>
      </p:sp>
    </p:spTree>
    <p:extLst>
      <p:ext uri="{BB962C8B-B14F-4D97-AF65-F5344CB8AC3E}">
        <p14:creationId xmlns:p14="http://schemas.microsoft.com/office/powerpoint/2010/main" val="348469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CC4F07E-367B-9F4A-A9E3-FBD171AE14BD}" type="slidenum">
              <a:rPr lang="en-US" smtClean="0"/>
              <a:t>9</a:t>
            </a:fld>
            <a:endParaRPr lang="en-US" dirty="0"/>
          </a:p>
        </p:txBody>
      </p:sp>
    </p:spTree>
    <p:extLst>
      <p:ext uri="{BB962C8B-B14F-4D97-AF65-F5344CB8AC3E}">
        <p14:creationId xmlns:p14="http://schemas.microsoft.com/office/powerpoint/2010/main" val="2015336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8DDD-6B4C-F541-ADD7-6F91C19785E1}"/>
              </a:ext>
            </a:extLst>
          </p:cNvPr>
          <p:cNvSpPr>
            <a:spLocks noGrp="1"/>
          </p:cNvSpPr>
          <p:nvPr>
            <p:ph type="ctrTitle"/>
          </p:nvPr>
        </p:nvSpPr>
        <p:spPr>
          <a:xfrm>
            <a:off x="2024304"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C6381-27EB-CA42-BD04-851EE128482B}"/>
              </a:ext>
            </a:extLst>
          </p:cNvPr>
          <p:cNvSpPr>
            <a:spLocks noGrp="1"/>
          </p:cNvSpPr>
          <p:nvPr>
            <p:ph type="subTitle" idx="1"/>
          </p:nvPr>
        </p:nvSpPr>
        <p:spPr>
          <a:xfrm>
            <a:off x="2024304"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C9456627-4D11-E542-9AE1-5540561B99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14413" cy="6858001"/>
          </a:xfrm>
          <a:prstGeom prst="rect">
            <a:avLst/>
          </a:prstGeom>
        </p:spPr>
      </p:pic>
      <p:cxnSp>
        <p:nvCxnSpPr>
          <p:cNvPr id="8" name="Straight Connector 7">
            <a:extLst>
              <a:ext uri="{FF2B5EF4-FFF2-40B4-BE49-F238E27FC236}">
                <a16:creationId xmlns:a16="http://schemas.microsoft.com/office/drawing/2014/main" id="{DCE8BA17-1BC2-D044-A846-1E452A0DE473}"/>
              </a:ext>
            </a:extLst>
          </p:cNvPr>
          <p:cNvCxnSpPr>
            <a:cxnSpLocks/>
          </p:cNvCxnSpPr>
          <p:nvPr userDrawn="1"/>
        </p:nvCxnSpPr>
        <p:spPr>
          <a:xfrm>
            <a:off x="1014413"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0AF478B-A29B-EE4F-BB2D-D5D26144DC60}"/>
              </a:ext>
            </a:extLst>
          </p:cNvPr>
          <p:cNvSpPr/>
          <p:nvPr userDrawn="1"/>
        </p:nvSpPr>
        <p:spPr>
          <a:xfrm>
            <a:off x="1201783" y="6152606"/>
            <a:ext cx="10881360" cy="6008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11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D4AA-1E11-4041-A907-20BDE6CDF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9F7927-CEF1-1641-879C-C9BC8589E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E0503-9E06-1F4C-9F19-5D1C48A4BF0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0E46055-B8A8-2449-B0A3-EB97F29C97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8044367-85F9-D04D-AFCB-12A715C7523C}"/>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88605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EE72D-D26C-4D41-BC11-C770330DC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41799-ADBC-3D40-804A-46200461BB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D8E5D-53EF-034B-8FC6-F3C2D6A9DC4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9DD74BE-2F16-A74F-9D12-C06D2F8C73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ADE5FD5-532F-1442-880E-918BDB7CF512}"/>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145038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B048A-2B06-BE43-82B0-60340A570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99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792D-9B88-1F45-9133-5209010E7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E213C-5AF4-D348-948C-68A66E9ED2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3CB49-5132-5641-8C86-4904DB06C420}"/>
              </a:ext>
            </a:extLst>
          </p:cNvPr>
          <p:cNvSpPr>
            <a:spLocks noGrp="1"/>
          </p:cNvSpPr>
          <p:nvPr>
            <p:ph type="dt" sz="half" idx="10"/>
          </p:nvPr>
        </p:nvSpPr>
        <p:spPr>
          <a:xfrm>
            <a:off x="838200" y="6356350"/>
            <a:ext cx="2743200" cy="365125"/>
          </a:xfrm>
          <a:prstGeom prst="rect">
            <a:avLst/>
          </a:prstGeom>
        </p:spPr>
        <p:txBody>
          <a:bodyPr/>
          <a:lstStyle>
            <a:lvl1pPr>
              <a:defRPr/>
            </a:lvl1pPr>
          </a:lstStyle>
          <a:p>
            <a:endParaRPr lang="en-US" dirty="0"/>
          </a:p>
        </p:txBody>
      </p:sp>
      <p:sp>
        <p:nvSpPr>
          <p:cNvPr id="5" name="Footer Placeholder 4">
            <a:extLst>
              <a:ext uri="{FF2B5EF4-FFF2-40B4-BE49-F238E27FC236}">
                <a16:creationId xmlns:a16="http://schemas.microsoft.com/office/drawing/2014/main" id="{6B9730BC-426B-FC41-A4B8-37BDBBD91F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27274DE-60A1-F244-9393-8D7AF41E00BA}"/>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26116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A715-D1ED-2940-84A1-80B9721F3CC5}"/>
              </a:ext>
            </a:extLst>
          </p:cNvPr>
          <p:cNvSpPr>
            <a:spLocks noGrp="1"/>
          </p:cNvSpPr>
          <p:nvPr>
            <p:ph type="title"/>
          </p:nvPr>
        </p:nvSpPr>
        <p:spPr>
          <a:xfrm>
            <a:off x="1345407"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200FB40-57E4-5E4B-BD82-6E832EF6B802}"/>
              </a:ext>
            </a:extLst>
          </p:cNvPr>
          <p:cNvSpPr>
            <a:spLocks noGrp="1"/>
          </p:cNvSpPr>
          <p:nvPr>
            <p:ph sz="half" idx="1"/>
          </p:nvPr>
        </p:nvSpPr>
        <p:spPr>
          <a:xfrm>
            <a:off x="134540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92AC94-5E04-D04F-902F-4FDA33389C01}"/>
              </a:ext>
            </a:extLst>
          </p:cNvPr>
          <p:cNvSpPr>
            <a:spLocks noGrp="1"/>
          </p:cNvSpPr>
          <p:nvPr>
            <p:ph sz="half" idx="2"/>
          </p:nvPr>
        </p:nvSpPr>
        <p:spPr>
          <a:xfrm>
            <a:off x="667940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E3BAB-E706-644B-BD9A-B5F1410A070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B4AD2CBA-1668-2440-885A-A9A24CB4E1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0171977-C562-DC4E-9028-55CDD88DB7B6}"/>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419134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D47E-59CB-844A-8651-BA4DE141568C}"/>
              </a:ext>
            </a:extLst>
          </p:cNvPr>
          <p:cNvSpPr>
            <a:spLocks noGrp="1"/>
          </p:cNvSpPr>
          <p:nvPr>
            <p:ph type="title"/>
          </p:nvPr>
        </p:nvSpPr>
        <p:spPr>
          <a:xfrm>
            <a:off x="1345407"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05815B-310F-2447-9356-30F968774C2C}"/>
              </a:ext>
            </a:extLst>
          </p:cNvPr>
          <p:cNvSpPr>
            <a:spLocks noGrp="1"/>
          </p:cNvSpPr>
          <p:nvPr>
            <p:ph type="body" idx="1"/>
          </p:nvPr>
        </p:nvSpPr>
        <p:spPr>
          <a:xfrm>
            <a:off x="1345407"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D96F3F-17E9-E845-979D-A80117F355A0}"/>
              </a:ext>
            </a:extLst>
          </p:cNvPr>
          <p:cNvSpPr>
            <a:spLocks noGrp="1"/>
          </p:cNvSpPr>
          <p:nvPr>
            <p:ph sz="half" idx="2"/>
          </p:nvPr>
        </p:nvSpPr>
        <p:spPr>
          <a:xfrm>
            <a:off x="1345407"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8F086-0E16-4F4D-BD19-7FBEAC56D73B}"/>
              </a:ext>
            </a:extLst>
          </p:cNvPr>
          <p:cNvSpPr>
            <a:spLocks noGrp="1"/>
          </p:cNvSpPr>
          <p:nvPr>
            <p:ph type="body" sz="quarter" idx="3"/>
          </p:nvPr>
        </p:nvSpPr>
        <p:spPr>
          <a:xfrm>
            <a:off x="6677819"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8D1CE-02C9-8440-A293-38E5FFBD3011}"/>
              </a:ext>
            </a:extLst>
          </p:cNvPr>
          <p:cNvSpPr>
            <a:spLocks noGrp="1"/>
          </p:cNvSpPr>
          <p:nvPr>
            <p:ph sz="quarter" idx="4"/>
          </p:nvPr>
        </p:nvSpPr>
        <p:spPr>
          <a:xfrm>
            <a:off x="6677819"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7467E2-B472-3F40-9F14-4747AC52868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226B2345-93DD-2F4B-B5BA-DF71D4FDF4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D095EC0-2D32-EE4F-8E20-540F579833FD}"/>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151831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CAA0-B59B-B44E-B836-7A3F25EC75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314C9-2A81-9841-9247-466AE758BFD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8BC0D9BA-57B2-C046-9485-178377D801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1A59955B-67B0-0D40-A0EC-35657B0859D5}"/>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214695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9D09A-0F7F-4445-96F4-B6C6962AEC8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B41508FC-B29F-E742-8302-9B32F07338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DE5C590-1B37-8845-B141-F50A008F1FA2}"/>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317935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509B-B66C-9A43-957C-6AD420DCC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17FCE-C5F6-2740-9AAA-47ACF50CD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9BA8E-5A86-2D49-8EA7-53167DEFC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4B4EA-8857-6246-9343-9791403F897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927AC72-D4C1-2B45-AE2E-B2E8EEAEE6B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9BD7AB3-15BD-E64D-B1A7-300B77DB35F8}"/>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11356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D861-F62C-9345-A3EB-29E27A499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4CD5C-DFF9-9946-A13F-5D2A5C741C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884965-A673-7842-8B5D-0FF1EC536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C8080-94B0-244A-A85C-D156500DC3B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14276101-99F0-4548-AEB6-E1F64CE04CF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2E1EE8-B439-D746-9427-22756FA45133}"/>
              </a:ext>
            </a:extLst>
          </p:cNvPr>
          <p:cNvSpPr>
            <a:spLocks noGrp="1"/>
          </p:cNvSpPr>
          <p:nvPr>
            <p:ph type="sldNum" sz="quarter" idx="12"/>
          </p:nvPr>
        </p:nvSpPr>
        <p:spPr>
          <a:xfrm>
            <a:off x="8610600" y="6356350"/>
            <a:ext cx="2743200" cy="365125"/>
          </a:xfrm>
          <a:prstGeom prst="rect">
            <a:avLst/>
          </a:prstGeom>
        </p:spPr>
        <p:txBody>
          <a:bodyPr/>
          <a:lstStyle/>
          <a:p>
            <a:fld id="{5BFA6359-8D56-EB49-AA9E-64E0DF0F3343}" type="slidenum">
              <a:rPr lang="en-US" smtClean="0"/>
              <a:t>‹#›</a:t>
            </a:fld>
            <a:endParaRPr lang="en-US" dirty="0"/>
          </a:p>
        </p:txBody>
      </p:sp>
    </p:spTree>
    <p:extLst>
      <p:ext uri="{BB962C8B-B14F-4D97-AF65-F5344CB8AC3E}">
        <p14:creationId xmlns:p14="http://schemas.microsoft.com/office/powerpoint/2010/main" val="37980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49C84EE-D272-B547-9E29-586EC4B75E05}"/>
              </a:ext>
            </a:extLst>
          </p:cNvPr>
          <p:cNvSpPr txBox="1"/>
          <p:nvPr userDrawn="1"/>
        </p:nvSpPr>
        <p:spPr>
          <a:xfrm>
            <a:off x="1363267" y="6334780"/>
            <a:ext cx="4061354" cy="523220"/>
          </a:xfrm>
          <a:prstGeom prst="rect">
            <a:avLst/>
          </a:prstGeom>
          <a:noFill/>
        </p:spPr>
        <p:txBody>
          <a:bodyPr wrap="square" rtlCol="0">
            <a:spAutoFit/>
          </a:bodyPr>
          <a:lstStyle/>
          <a:p>
            <a:r>
              <a:rPr lang="en-US" sz="1400" dirty="0" smtClean="0">
                <a:solidFill>
                  <a:schemeClr val="bg1">
                    <a:lumMod val="75000"/>
                  </a:schemeClr>
                </a:solidFill>
              </a:rPr>
              <a:t>Dr. Ben Greenhagen, on behalf of the</a:t>
            </a:r>
            <a:br>
              <a:rPr lang="en-US" sz="1400" dirty="0" smtClean="0">
                <a:solidFill>
                  <a:schemeClr val="bg1">
                    <a:lumMod val="75000"/>
                  </a:schemeClr>
                </a:solidFill>
              </a:rPr>
            </a:br>
            <a:r>
              <a:rPr lang="en-US" sz="1400" dirty="0" smtClean="0">
                <a:solidFill>
                  <a:schemeClr val="bg1">
                    <a:lumMod val="75000"/>
                  </a:schemeClr>
                </a:solidFill>
              </a:rPr>
              <a:t>Lunar Exploration Analysis Group</a:t>
            </a:r>
            <a:endParaRPr lang="en-US" sz="1100" dirty="0">
              <a:solidFill>
                <a:schemeClr val="bg1">
                  <a:lumMod val="75000"/>
                </a:schemeClr>
              </a:solidFill>
            </a:endParaRPr>
          </a:p>
        </p:txBody>
      </p:sp>
      <p:sp>
        <p:nvSpPr>
          <p:cNvPr id="15" name="Rectangle 14">
            <a:extLst>
              <a:ext uri="{FF2B5EF4-FFF2-40B4-BE49-F238E27FC236}">
                <a16:creationId xmlns:a16="http://schemas.microsoft.com/office/drawing/2014/main" id="{E83153BF-7E9A-3540-AB70-A051C364609D}"/>
              </a:ext>
            </a:extLst>
          </p:cNvPr>
          <p:cNvSpPr/>
          <p:nvPr userDrawn="1"/>
        </p:nvSpPr>
        <p:spPr>
          <a:xfrm>
            <a:off x="9635498" y="6442501"/>
            <a:ext cx="2366488" cy="307777"/>
          </a:xfrm>
          <a:prstGeom prst="rect">
            <a:avLst/>
          </a:prstGeom>
        </p:spPr>
        <p:txBody>
          <a:bodyPr wrap="square">
            <a:spAutoFit/>
          </a:bodyPr>
          <a:lstStyle/>
          <a:p>
            <a:pPr algn="r"/>
            <a:r>
              <a:rPr lang="en-US" sz="1400" dirty="0" smtClean="0">
                <a:solidFill>
                  <a:schemeClr val="bg1">
                    <a:lumMod val="75000"/>
                  </a:schemeClr>
                </a:solidFill>
              </a:rPr>
              <a:t>November 14, 2023</a:t>
            </a:r>
            <a:endParaRPr lang="en-US" sz="1400" dirty="0">
              <a:solidFill>
                <a:schemeClr val="bg1">
                  <a:lumMod val="75000"/>
                </a:schemeClr>
              </a:solidFill>
            </a:endParaRPr>
          </a:p>
        </p:txBody>
      </p:sp>
      <p:sp>
        <p:nvSpPr>
          <p:cNvPr id="2" name="Title Placeholder 1">
            <a:extLst>
              <a:ext uri="{FF2B5EF4-FFF2-40B4-BE49-F238E27FC236}">
                <a16:creationId xmlns:a16="http://schemas.microsoft.com/office/drawing/2014/main" id="{258F0424-B331-1846-B695-7FE22436EE7B}"/>
              </a:ext>
            </a:extLst>
          </p:cNvPr>
          <p:cNvSpPr>
            <a:spLocks noGrp="1"/>
          </p:cNvSpPr>
          <p:nvPr>
            <p:ph type="title"/>
          </p:nvPr>
        </p:nvSpPr>
        <p:spPr>
          <a:xfrm>
            <a:off x="1345407"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BC73E5-449D-5B4F-B854-414388C9947C}"/>
              </a:ext>
            </a:extLst>
          </p:cNvPr>
          <p:cNvSpPr>
            <a:spLocks noGrp="1"/>
          </p:cNvSpPr>
          <p:nvPr>
            <p:ph type="body" idx="1"/>
          </p:nvPr>
        </p:nvSpPr>
        <p:spPr>
          <a:xfrm>
            <a:off x="1345407"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696552BB-D7F8-7F4A-8930-80BE48953F97}"/>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1"/>
            <a:ext cx="1014413" cy="6858001"/>
          </a:xfrm>
          <a:prstGeom prst="rect">
            <a:avLst/>
          </a:prstGeom>
        </p:spPr>
      </p:pic>
      <p:cxnSp>
        <p:nvCxnSpPr>
          <p:cNvPr id="11" name="Straight Connector 10">
            <a:extLst>
              <a:ext uri="{FF2B5EF4-FFF2-40B4-BE49-F238E27FC236}">
                <a16:creationId xmlns:a16="http://schemas.microsoft.com/office/drawing/2014/main" id="{9094E9F4-0C29-0944-AEA9-02C1CBFA5FEC}"/>
              </a:ext>
            </a:extLst>
          </p:cNvPr>
          <p:cNvCxnSpPr>
            <a:cxnSpLocks/>
          </p:cNvCxnSpPr>
          <p:nvPr userDrawn="1"/>
        </p:nvCxnSpPr>
        <p:spPr>
          <a:xfrm>
            <a:off x="1014413" y="0"/>
            <a:ext cx="0"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9C84EE-D272-B547-9E29-586EC4B75E05}"/>
              </a:ext>
            </a:extLst>
          </p:cNvPr>
          <p:cNvSpPr txBox="1"/>
          <p:nvPr userDrawn="1"/>
        </p:nvSpPr>
        <p:spPr>
          <a:xfrm>
            <a:off x="4572530" y="6442501"/>
            <a:ext cx="4419070" cy="307777"/>
          </a:xfrm>
          <a:prstGeom prst="rect">
            <a:avLst/>
          </a:prstGeom>
          <a:noFill/>
        </p:spPr>
        <p:txBody>
          <a:bodyPr wrap="square" rtlCol="0">
            <a:spAutoFit/>
          </a:bodyPr>
          <a:lstStyle/>
          <a:p>
            <a:pPr algn="ctr"/>
            <a:r>
              <a:rPr lang="en-US" sz="1400" dirty="0" smtClean="0">
                <a:solidFill>
                  <a:schemeClr val="bg1">
                    <a:lumMod val="75000"/>
                  </a:schemeClr>
                </a:solidFill>
              </a:rPr>
              <a:t>Given to the NASA Planetary Science Advisory Committee</a:t>
            </a:r>
            <a:endParaRPr lang="en-US" sz="1100" dirty="0">
              <a:solidFill>
                <a:schemeClr val="bg1">
                  <a:lumMod val="75000"/>
                </a:schemeClr>
              </a:solidFill>
            </a:endParaRPr>
          </a:p>
        </p:txBody>
      </p:sp>
    </p:spTree>
    <p:extLst>
      <p:ext uri="{BB962C8B-B14F-4D97-AF65-F5344CB8AC3E}">
        <p14:creationId xmlns:p14="http://schemas.microsoft.com/office/powerpoint/2010/main" val="83114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pi.usra.edu/lea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Benjamin.Greenhagen@jhuapl.edu" TargetMode="External"/><Relationship Id="rId5" Type="http://schemas.openxmlformats.org/officeDocument/2006/relationships/hyperlink" Target="mailto:JawinE@si.edu" TargetMode="External"/><Relationship Id="rId4" Type="http://schemas.openxmlformats.org/officeDocument/2006/relationships/image" Target="../media/image8.web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1534" y="0"/>
            <a:ext cx="1116046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44726F-F07D-814A-A3C3-650686C0BEA5}"/>
              </a:ext>
            </a:extLst>
          </p:cNvPr>
          <p:cNvPicPr>
            <a:picLocks noChangeAspect="1"/>
          </p:cNvPicPr>
          <p:nvPr/>
        </p:nvPicPr>
        <p:blipFill rotWithShape="1">
          <a:blip r:embed="rId3" cstate="hqprint">
            <a:alphaModFix amt="50000"/>
            <a:extLst>
              <a:ext uri="{28A0092B-C50C-407E-A947-70E740481C1C}">
                <a14:useLocalDpi xmlns:a14="http://schemas.microsoft.com/office/drawing/2010/main"/>
              </a:ext>
            </a:extLst>
          </a:blip>
          <a:srcRect/>
          <a:stretch/>
        </p:blipFill>
        <p:spPr>
          <a:xfrm>
            <a:off x="1031534" y="0"/>
            <a:ext cx="11256882" cy="6858000"/>
          </a:xfrm>
          <a:prstGeom prst="rect">
            <a:avLst/>
          </a:prstGeom>
        </p:spPr>
      </p:pic>
      <p:sp>
        <p:nvSpPr>
          <p:cNvPr id="2" name="Title 1">
            <a:extLst>
              <a:ext uri="{FF2B5EF4-FFF2-40B4-BE49-F238E27FC236}">
                <a16:creationId xmlns:a16="http://schemas.microsoft.com/office/drawing/2014/main" id="{DB254DDD-5662-3042-9012-795F75D00F7B}"/>
              </a:ext>
            </a:extLst>
          </p:cNvPr>
          <p:cNvSpPr>
            <a:spLocks noGrp="1"/>
          </p:cNvSpPr>
          <p:nvPr>
            <p:ph type="ctrTitle"/>
          </p:nvPr>
        </p:nvSpPr>
        <p:spPr>
          <a:xfrm>
            <a:off x="1031534" y="1927583"/>
            <a:ext cx="11146971" cy="2387600"/>
          </a:xfrm>
        </p:spPr>
        <p:txBody>
          <a:bodyPr>
            <a:normAutofit fontScale="90000"/>
          </a:bodyPr>
          <a:lstStyle/>
          <a:p>
            <a:r>
              <a:rPr lang="en-US" dirty="0"/>
              <a:t>Lunar Exploration Analysis Group Updates and Action </a:t>
            </a:r>
            <a:r>
              <a:rPr lang="en-US" dirty="0" smtClean="0"/>
              <a:t>Requests</a:t>
            </a:r>
            <a:r>
              <a:rPr lang="en-US" dirty="0"/>
              <a:t/>
            </a:r>
            <a:br>
              <a:rPr lang="en-US" dirty="0"/>
            </a:br>
            <a:r>
              <a:rPr lang="en-US" sz="4900" i="1" dirty="0" smtClean="0"/>
              <a:t>November 2023 </a:t>
            </a:r>
            <a:r>
              <a:rPr lang="en-US" sz="4900" i="1" dirty="0"/>
              <a:t>Edition</a:t>
            </a:r>
            <a:endParaRPr lang="en-US" dirty="0"/>
          </a:p>
        </p:txBody>
      </p:sp>
      <p:sp>
        <p:nvSpPr>
          <p:cNvPr id="3" name="Subtitle 2">
            <a:extLst>
              <a:ext uri="{FF2B5EF4-FFF2-40B4-BE49-F238E27FC236}">
                <a16:creationId xmlns:a16="http://schemas.microsoft.com/office/drawing/2014/main" id="{D32FFF53-FADC-C942-97A3-C4D36F1B82CB}"/>
              </a:ext>
            </a:extLst>
          </p:cNvPr>
          <p:cNvSpPr>
            <a:spLocks noGrp="1"/>
          </p:cNvSpPr>
          <p:nvPr>
            <p:ph type="subTitle" idx="1"/>
          </p:nvPr>
        </p:nvSpPr>
        <p:spPr>
          <a:xfrm>
            <a:off x="2024304" y="4284426"/>
            <a:ext cx="9144000" cy="1655762"/>
          </a:xfrm>
        </p:spPr>
        <p:txBody>
          <a:bodyPr>
            <a:normAutofit fontScale="92500" lnSpcReduction="10000"/>
          </a:bodyPr>
          <a:lstStyle/>
          <a:p>
            <a:r>
              <a:rPr lang="en-US" dirty="0"/>
              <a:t>Dr. </a:t>
            </a:r>
            <a:r>
              <a:rPr lang="en-US" dirty="0" smtClean="0"/>
              <a:t>Benjamin Greenhagen, LEAG Chair</a:t>
            </a:r>
          </a:p>
          <a:p>
            <a:endParaRPr lang="en-US" dirty="0" smtClean="0"/>
          </a:p>
          <a:p>
            <a:r>
              <a:rPr lang="en-US" dirty="0"/>
              <a:t>Presented to NASA Planetary Advisory </a:t>
            </a:r>
            <a:r>
              <a:rPr lang="en-US" dirty="0" smtClean="0"/>
              <a:t>Committee</a:t>
            </a:r>
            <a:endParaRPr lang="en-US" dirty="0"/>
          </a:p>
          <a:p>
            <a:r>
              <a:rPr lang="en-US" dirty="0" smtClean="0"/>
              <a:t>14 November 2023</a:t>
            </a:r>
            <a:endParaRPr lang="en-US" dirty="0"/>
          </a:p>
          <a:p>
            <a:endParaRPr lang="en-US" dirty="0"/>
          </a:p>
        </p:txBody>
      </p:sp>
    </p:spTree>
    <p:extLst>
      <p:ext uri="{BB962C8B-B14F-4D97-AF65-F5344CB8AC3E}">
        <p14:creationId xmlns:p14="http://schemas.microsoft.com/office/powerpoint/2010/main" val="612641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4"/>
            </a:pPr>
            <a:r>
              <a:rPr lang="en-US" sz="2000" b="1" dirty="0">
                <a:solidFill>
                  <a:srgbClr val="FFC000"/>
                </a:solidFill>
              </a:rPr>
              <a:t>LEAG recognizes the importance of scope and scale of the Endurance mission concept as transformational in lunar and planetary science, and strongly encourages an implementation that does not diminish the existing mission concept and encourages NASA to assemble a formal Science Definition Team (SDT) that is inclusive of the lunar science community</a:t>
            </a:r>
            <a:r>
              <a:rPr lang="en-US" sz="2000" b="1" dirty="0" smtClean="0">
                <a:solidFill>
                  <a:srgbClr val="FFC000"/>
                </a:solidFill>
              </a:rPr>
              <a:t>.</a:t>
            </a:r>
          </a:p>
          <a:p>
            <a:pPr marL="457200" lvl="1" indent="0">
              <a:buNone/>
            </a:pPr>
            <a:r>
              <a:rPr lang="en-US" sz="1800" dirty="0"/>
              <a:t>The return of samples from South-Pole Aitken Basin will answer critical questions about chronology and planetary evolution throughout the Solar System. Furthermore, the Planetary Science and Astrobiology Decadal Survey 2023-2032 presented a 2000 km traverse across some of the most geologically diverse terrain on the Moon, offering a unique opportunity to study the chemistry and structure of the Moon, that is, in whole, far greater than the sum of its individual investigations. A formal SDT will have enormous value in evaluating the science goals and optimal payload for Endurance. When forming this SDT, it will be crucial to have direct participation from the lunar science community in order to capture the breadth of possible science investigations and ideal instrument payload, thus maximizing the science return. Lastly, LEAG endorses the draft findings of the August 2023 Endurance Science Workshop.</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325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5"/>
            </a:pPr>
            <a:r>
              <a:rPr lang="en-US" sz="2000" b="1" dirty="0">
                <a:solidFill>
                  <a:srgbClr val="FFC000"/>
                </a:solidFill>
              </a:rPr>
              <a:t>LEAG encourages collection and dissemination of both scientific and technical information related to the successes and challenges of the many cubesats launched in fall 2022</a:t>
            </a:r>
            <a:r>
              <a:rPr lang="en-US" sz="2000" b="1" dirty="0" smtClean="0">
                <a:solidFill>
                  <a:srgbClr val="FFC000"/>
                </a:solidFill>
              </a:rPr>
              <a:t>.</a:t>
            </a:r>
          </a:p>
          <a:p>
            <a:pPr marL="457200" lvl="1" indent="0">
              <a:buNone/>
            </a:pPr>
            <a:r>
              <a:rPr lang="en-US" sz="1800" dirty="0"/>
              <a:t>As noted by Lori Glaze in reference to LunaH-Map, these small missions ‘are inherently risky, as they are designed to test the bounds of what can be achieved with lower-cost missions.’ However, cubesats remain a compelling option for investigations beyond low Earth orbit, and are theoretically capable of addressing a range of priority lunar science questions from orbit as outlined in LEAG’s recent Continuous Lunar Orbital Capabilities Specific Action Team (CLOC-SAT) report. Given NASA investments in </a:t>
            </a:r>
            <a:r>
              <a:rPr lang="en-US" sz="1800" dirty="0" err="1"/>
              <a:t>BioSentinel</a:t>
            </a:r>
            <a:r>
              <a:rPr lang="en-US" sz="1800" dirty="0"/>
              <a:t>, </a:t>
            </a:r>
            <a:r>
              <a:rPr lang="en-US" sz="1800" dirty="0" err="1"/>
              <a:t>CuSP</a:t>
            </a:r>
            <a:r>
              <a:rPr lang="en-US" sz="1800" dirty="0"/>
              <a:t>, </a:t>
            </a:r>
            <a:r>
              <a:rPr lang="en-US" sz="1800" dirty="0" err="1"/>
              <a:t>IceCube</a:t>
            </a:r>
            <a:r>
              <a:rPr lang="en-US" sz="1800" dirty="0"/>
              <a:t>, NEA Scout, and Lunar Flashlight, as well as investments made by other space agencies, industry, and academia, there remains enormous potential to leverage the experiences gained. Future successes will rely on building on past lessons learned.</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9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6"/>
            </a:pPr>
            <a:r>
              <a:rPr lang="en-US" sz="2000" b="1" dirty="0">
                <a:solidFill>
                  <a:srgbClr val="FFC000"/>
                </a:solidFill>
              </a:rPr>
              <a:t>The LEAG Commercial Advisory Board (CAB) identified findings in three topics: </a:t>
            </a:r>
            <a:r>
              <a:rPr lang="en-US" sz="2000" b="1" dirty="0" smtClean="0">
                <a:solidFill>
                  <a:srgbClr val="FFC000"/>
                </a:solidFill>
              </a:rPr>
              <a:t>(I) </a:t>
            </a:r>
            <a:r>
              <a:rPr lang="en-US" sz="2000" b="1" dirty="0">
                <a:solidFill>
                  <a:srgbClr val="FFC000"/>
                </a:solidFill>
              </a:rPr>
              <a:t>Commercial Lunar Payload Service (CLPS), </a:t>
            </a:r>
            <a:r>
              <a:rPr lang="en-US" sz="2000" b="1" dirty="0" smtClean="0">
                <a:solidFill>
                  <a:srgbClr val="FFC000"/>
                </a:solidFill>
              </a:rPr>
              <a:t>(II) </a:t>
            </a:r>
            <a:r>
              <a:rPr lang="en-US" sz="2000" b="1" dirty="0">
                <a:solidFill>
                  <a:srgbClr val="FFC000"/>
                </a:solidFill>
              </a:rPr>
              <a:t>Moon to Mars (M2M) Architecture, and </a:t>
            </a:r>
            <a:r>
              <a:rPr lang="en-US" sz="2000" b="1" dirty="0" smtClean="0">
                <a:solidFill>
                  <a:srgbClr val="FFC000"/>
                </a:solidFill>
              </a:rPr>
              <a:t>(III) </a:t>
            </a:r>
            <a:r>
              <a:rPr lang="en-US" sz="2000" b="1" dirty="0">
                <a:solidFill>
                  <a:srgbClr val="FFC000"/>
                </a:solidFill>
              </a:rPr>
              <a:t>regulatory challenges on lunar infrastructure development</a:t>
            </a:r>
            <a:r>
              <a:rPr lang="en-US" sz="2000" b="1" dirty="0" smtClean="0">
                <a:solidFill>
                  <a:srgbClr val="FFC000"/>
                </a:solidFill>
              </a:rPr>
              <a:t>:</a:t>
            </a:r>
          </a:p>
          <a:p>
            <a:pPr marL="857250" lvl="1" indent="-400050">
              <a:buFont typeface="+mj-lt"/>
              <a:buAutoNum type="romanUcPeriod"/>
            </a:pPr>
            <a:r>
              <a:rPr lang="en-US" sz="1700" dirty="0"/>
              <a:t>The CAB appreciates NASA’s continued support for CLPS and eagerly awaits future opportunities to provide the next generation of CLPS capabilities. The CAB continues to recommend a NASA-led effort to develop a CLPS capabilities roadmap that reflects the lunar community’s objectives. Such a roadmap will allow CLPS providers to invest in developing new capabilities on a timeline commensurate with NASA’s needs. Involvement of the CLPS providers and the CAB in this roadmap development would assist in feasibility and timeline development.  </a:t>
            </a:r>
          </a:p>
          <a:p>
            <a:pPr marL="857250" lvl="1" indent="-400050">
              <a:buFont typeface="+mj-lt"/>
              <a:buAutoNum type="romanUcPeriod"/>
            </a:pPr>
            <a:r>
              <a:rPr lang="en-US" sz="1700" dirty="0" smtClean="0"/>
              <a:t>The </a:t>
            </a:r>
            <a:r>
              <a:rPr lang="en-US" sz="1700" dirty="0"/>
              <a:t>CAB encourages NASA to review how CLPS capabilities could help achieve lunar Infrastructure objectives as outlined in “NASA’s Moon to Mars Strategy and Objective Development” document. Considering CLPS capabilities to advance these technology developments would leverage existing investments in CLPS, and potentially offer additional lunar payload capacity for lunar science and exploration opportunities.  </a:t>
            </a:r>
          </a:p>
          <a:p>
            <a:pPr marL="857250" lvl="1" indent="-400050">
              <a:buFont typeface="+mj-lt"/>
              <a:buAutoNum type="romanUcPeriod"/>
            </a:pPr>
            <a:r>
              <a:rPr lang="en-US" sz="1700" dirty="0" smtClean="0"/>
              <a:t>The CAB encourages NASA to </a:t>
            </a:r>
            <a:r>
              <a:rPr lang="en-US" sz="1700" dirty="0"/>
              <a:t>work with industry, CLPS providers, and regulatory partners such as the Department of Energy (DOE) to plan a regulatory path towards the implementation of alternative energy sources on the lunar surface, including nuclear-powered payloads. Disallowing certain lunar energy technology development risks hindering future lunar infrastructure development.</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A165A-E305-6E49-A661-4544CDDB3A63}"/>
              </a:ext>
            </a:extLst>
          </p:cNvPr>
          <p:cNvSpPr>
            <a:spLocks noGrp="1"/>
          </p:cNvSpPr>
          <p:nvPr>
            <p:ph type="title"/>
          </p:nvPr>
        </p:nvSpPr>
        <p:spPr>
          <a:xfrm>
            <a:off x="1224116" y="2285999"/>
            <a:ext cx="10967884" cy="1406320"/>
          </a:xfrm>
        </p:spPr>
        <p:txBody>
          <a:bodyPr>
            <a:normAutofit/>
          </a:bodyPr>
          <a:lstStyle/>
          <a:p>
            <a:r>
              <a:rPr lang="en-US" sz="4400" b="1" dirty="0">
                <a:solidFill>
                  <a:srgbClr val="FFC000"/>
                </a:solidFill>
              </a:rPr>
              <a:t>Additional LEAG Slides for the PAC</a:t>
            </a:r>
          </a:p>
        </p:txBody>
      </p:sp>
      <p:sp>
        <p:nvSpPr>
          <p:cNvPr id="6" name="TextBox 5">
            <a:extLst>
              <a:ext uri="{FF2B5EF4-FFF2-40B4-BE49-F238E27FC236}">
                <a16:creationId xmlns:a16="http://schemas.microsoft.com/office/drawing/2014/main" id="{E1FE4921-0599-BF4F-B320-E1CE0DF8F590}"/>
              </a:ext>
            </a:extLst>
          </p:cNvPr>
          <p:cNvSpPr txBox="1"/>
          <p:nvPr/>
        </p:nvSpPr>
        <p:spPr>
          <a:xfrm>
            <a:off x="1224116" y="3692319"/>
            <a:ext cx="10132902" cy="2123658"/>
          </a:xfrm>
          <a:prstGeom prst="rect">
            <a:avLst/>
          </a:prstGeom>
          <a:noFill/>
        </p:spPr>
        <p:txBody>
          <a:bodyPr wrap="none" rtlCol="0">
            <a:spAutoFit/>
          </a:bodyPr>
          <a:lstStyle/>
          <a:p>
            <a:pPr marL="800100" lvl="1" indent="-342900">
              <a:buFont typeface="Arial" panose="020B0604020202020204" pitchFamily="34" charset="0"/>
              <a:buChar char="•"/>
            </a:pPr>
            <a:r>
              <a:rPr lang="en-US" sz="2000" b="1" i="1" dirty="0" smtClean="0">
                <a:solidFill>
                  <a:schemeClr val="bg1"/>
                </a:solidFill>
              </a:rPr>
              <a:t>New LEAG Executive Committee</a:t>
            </a:r>
            <a:endParaRPr lang="en-US" sz="2000" b="1" i="1" dirty="0">
              <a:solidFill>
                <a:schemeClr val="bg1"/>
              </a:solidFill>
            </a:endParaRPr>
          </a:p>
          <a:p>
            <a:pPr marL="800100" lvl="1" indent="-342900">
              <a:buFont typeface="Arial" panose="020B0604020202020204" pitchFamily="34" charset="0"/>
              <a:buChar char="•"/>
            </a:pPr>
            <a:r>
              <a:rPr lang="en-US" sz="2000" b="1" i="1" dirty="0">
                <a:solidFill>
                  <a:schemeClr val="bg1"/>
                </a:solidFill>
              </a:rPr>
              <a:t>R</a:t>
            </a:r>
            <a:r>
              <a:rPr lang="en-US" sz="2000" b="1" i="1" dirty="0" smtClean="0">
                <a:solidFill>
                  <a:schemeClr val="bg1"/>
                </a:solidFill>
              </a:rPr>
              <a:t>esponding </a:t>
            </a:r>
            <a:r>
              <a:rPr lang="en-US" sz="2000" b="1" i="1" dirty="0">
                <a:solidFill>
                  <a:schemeClr val="bg1"/>
                </a:solidFill>
              </a:rPr>
              <a:t>to a NASA White Paper Request for Science from Artemis Base Camp</a:t>
            </a:r>
          </a:p>
          <a:p>
            <a:pPr marL="800100" lvl="1" indent="-342900">
              <a:buFont typeface="Arial" panose="020B0604020202020204" pitchFamily="34" charset="0"/>
              <a:buChar char="•"/>
            </a:pPr>
            <a:r>
              <a:rPr lang="en-US" b="1" i="1" dirty="0" smtClean="0">
                <a:solidFill>
                  <a:schemeClr val="bg1"/>
                </a:solidFill>
              </a:rPr>
              <a:t>Coordination with other AGs: </a:t>
            </a:r>
            <a:r>
              <a:rPr lang="en-US" b="1" i="1" dirty="0">
                <a:solidFill>
                  <a:schemeClr val="bg1"/>
                </a:solidFill>
              </a:rPr>
              <a:t>Joint LEAG-</a:t>
            </a:r>
            <a:r>
              <a:rPr lang="en-US" b="1" i="1" dirty="0" err="1">
                <a:solidFill>
                  <a:schemeClr val="bg1"/>
                </a:solidFill>
              </a:rPr>
              <a:t>ExMAG</a:t>
            </a:r>
            <a:r>
              <a:rPr lang="en-US" b="1" i="1" dirty="0">
                <a:solidFill>
                  <a:schemeClr val="bg1"/>
                </a:solidFill>
              </a:rPr>
              <a:t> SAT &amp; Working with MEPAG on </a:t>
            </a:r>
            <a:r>
              <a:rPr lang="en-US" b="1" i="1" dirty="0" smtClean="0">
                <a:solidFill>
                  <a:schemeClr val="bg1"/>
                </a:solidFill>
              </a:rPr>
              <a:t>M2M</a:t>
            </a:r>
          </a:p>
          <a:p>
            <a:pPr marL="800100" lvl="1" indent="-342900">
              <a:buFont typeface="Arial" panose="020B0604020202020204" pitchFamily="34" charset="0"/>
              <a:buChar char="•"/>
            </a:pPr>
            <a:r>
              <a:rPr lang="en-US" sz="2000" b="1" i="1" dirty="0" smtClean="0">
                <a:solidFill>
                  <a:schemeClr val="bg1"/>
                </a:solidFill>
              </a:rPr>
              <a:t>2023 Annual Meeting of the Lunar Exploration Analysis Group: Summary and Findings</a:t>
            </a:r>
          </a:p>
          <a:p>
            <a:pPr marL="1200150" lvl="2" indent="-285750">
              <a:buFont typeface="Arial" panose="020B0604020202020204" pitchFamily="34" charset="0"/>
              <a:buChar char="•"/>
            </a:pPr>
            <a:r>
              <a:rPr lang="en-US" b="1" i="1" dirty="0" smtClean="0">
                <a:solidFill>
                  <a:schemeClr val="bg1"/>
                </a:solidFill>
              </a:rPr>
              <a:t>Summary </a:t>
            </a:r>
            <a:r>
              <a:rPr lang="en-US" b="1" i="1" dirty="0">
                <a:solidFill>
                  <a:schemeClr val="bg1"/>
                </a:solidFill>
              </a:rPr>
              <a:t>of Cross-Cutting Meeting Topics in Discussions and </a:t>
            </a:r>
            <a:r>
              <a:rPr lang="en-US" b="1" i="1" dirty="0" smtClean="0">
                <a:solidFill>
                  <a:schemeClr val="bg1"/>
                </a:solidFill>
              </a:rPr>
              <a:t>Questions</a:t>
            </a:r>
          </a:p>
          <a:p>
            <a:pPr marL="1200150" lvl="2" indent="-285750">
              <a:buFont typeface="Arial" panose="020B0604020202020204" pitchFamily="34" charset="0"/>
              <a:buChar char="•"/>
            </a:pPr>
            <a:r>
              <a:rPr lang="en-US" b="1" i="1" dirty="0">
                <a:solidFill>
                  <a:schemeClr val="bg1"/>
                </a:solidFill>
              </a:rPr>
              <a:t>Notes of Appreciation and Gratitude towards </a:t>
            </a:r>
            <a:r>
              <a:rPr lang="en-US" b="1" i="1" dirty="0" smtClean="0">
                <a:solidFill>
                  <a:schemeClr val="bg1"/>
                </a:solidFill>
              </a:rPr>
              <a:t>NASA</a:t>
            </a:r>
          </a:p>
          <a:p>
            <a:pPr marL="1200150" lvl="2" indent="-285750">
              <a:buFont typeface="Arial" panose="020B0604020202020204" pitchFamily="34" charset="0"/>
              <a:buChar char="•"/>
            </a:pPr>
            <a:r>
              <a:rPr lang="en-US" b="1" i="1" dirty="0">
                <a:solidFill>
                  <a:schemeClr val="bg1"/>
                </a:solidFill>
              </a:rPr>
              <a:t>Actionable Findings from the 2023 Annual Meeting of the Lunar Exploration Analysis Group</a:t>
            </a:r>
          </a:p>
        </p:txBody>
      </p:sp>
    </p:spTree>
    <p:extLst>
      <p:ext uri="{BB962C8B-B14F-4D97-AF65-F5344CB8AC3E}">
        <p14:creationId xmlns:p14="http://schemas.microsoft.com/office/powerpoint/2010/main" val="318395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45407" y="-191920"/>
            <a:ext cx="10515600" cy="1325563"/>
          </a:xfrm>
        </p:spPr>
        <p:txBody>
          <a:bodyPr>
            <a:normAutofit/>
          </a:bodyPr>
          <a:lstStyle/>
          <a:p>
            <a:r>
              <a:rPr lang="en-US" sz="3200" b="1" dirty="0" smtClean="0"/>
              <a:t>New LEAG Executive Committee (October 1, 2023)</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45407" y="918819"/>
            <a:ext cx="10515600" cy="4748645"/>
          </a:xfrm>
        </p:spPr>
        <p:txBody>
          <a:bodyPr>
            <a:noAutofit/>
          </a:bodyPr>
          <a:lstStyle/>
          <a:p>
            <a:pPr marL="0" indent="0">
              <a:lnSpc>
                <a:spcPct val="100000"/>
              </a:lnSpc>
              <a:spcBef>
                <a:spcPts val="200"/>
              </a:spcBef>
              <a:buNone/>
            </a:pPr>
            <a:r>
              <a:rPr lang="en-US" sz="1800" b="1" dirty="0" smtClean="0">
                <a:solidFill>
                  <a:srgbClr val="FFC000"/>
                </a:solidFill>
                <a:latin typeface="Arial Narrow" panose="020B0606020202030204" pitchFamily="34" charset="0"/>
              </a:rPr>
              <a:t>Chair			</a:t>
            </a:r>
            <a:r>
              <a:rPr lang="en-US" sz="1800" dirty="0" smtClean="0">
                <a:latin typeface="Arial Narrow" panose="020B0606020202030204" pitchFamily="34" charset="0"/>
              </a:rPr>
              <a:t>Benjamin Greenhagen, JHU APL</a:t>
            </a:r>
          </a:p>
          <a:p>
            <a:pPr marL="0" indent="0">
              <a:lnSpc>
                <a:spcPct val="100000"/>
              </a:lnSpc>
              <a:spcBef>
                <a:spcPts val="200"/>
              </a:spcBef>
              <a:buNone/>
            </a:pPr>
            <a:r>
              <a:rPr lang="en-US" sz="1800" b="1" dirty="0" smtClean="0">
                <a:solidFill>
                  <a:srgbClr val="FFC000"/>
                </a:solidFill>
                <a:latin typeface="Arial Narrow" panose="020B0606020202030204" pitchFamily="34" charset="0"/>
              </a:rPr>
              <a:t>Emeritus Chair		</a:t>
            </a:r>
            <a:r>
              <a:rPr lang="en-US" sz="1800" dirty="0" smtClean="0">
                <a:latin typeface="Arial Narrow" panose="020B0606020202030204" pitchFamily="34" charset="0"/>
              </a:rPr>
              <a:t>Amy Fagan, Western Carolina Univ.</a:t>
            </a:r>
          </a:p>
          <a:p>
            <a:pPr marL="0" indent="0">
              <a:lnSpc>
                <a:spcPct val="100000"/>
              </a:lnSpc>
              <a:spcBef>
                <a:spcPts val="200"/>
              </a:spcBef>
              <a:buNone/>
            </a:pPr>
            <a:r>
              <a:rPr lang="en-US" sz="1800" b="1" dirty="0" smtClean="0">
                <a:solidFill>
                  <a:srgbClr val="FFC000"/>
                </a:solidFill>
                <a:latin typeface="Arial Narrow" panose="020B0606020202030204" pitchFamily="34" charset="0"/>
              </a:rPr>
              <a:t>Science			</a:t>
            </a:r>
            <a:r>
              <a:rPr lang="en-US" sz="1800" dirty="0" smtClean="0">
                <a:latin typeface="Arial Narrow" panose="020B0606020202030204" pitchFamily="34" charset="0"/>
              </a:rPr>
              <a:t>Timothy Glotch, Stony Brook Univ.</a:t>
            </a:r>
          </a:p>
          <a:p>
            <a:pPr marL="0" indent="0">
              <a:lnSpc>
                <a:spcPct val="100000"/>
              </a:lnSpc>
              <a:spcBef>
                <a:spcPts val="200"/>
              </a:spcBef>
              <a:buNone/>
            </a:pPr>
            <a:r>
              <a:rPr lang="en-US" sz="1800" b="1" dirty="0" smtClean="0">
                <a:solidFill>
                  <a:srgbClr val="FFC000"/>
                </a:solidFill>
                <a:latin typeface="Arial Narrow" panose="020B0606020202030204" pitchFamily="34" charset="0"/>
              </a:rPr>
              <a:t>Human Exploration		</a:t>
            </a:r>
            <a:r>
              <a:rPr lang="en-US" sz="1800" dirty="0" smtClean="0">
                <a:latin typeface="Arial Narrow" panose="020B0606020202030204" pitchFamily="34" charset="0"/>
              </a:rPr>
              <a:t>Jacob Richardson, NASA GSFC</a:t>
            </a:r>
          </a:p>
          <a:p>
            <a:pPr marL="0" indent="0">
              <a:lnSpc>
                <a:spcPct val="100000"/>
              </a:lnSpc>
              <a:spcBef>
                <a:spcPts val="200"/>
              </a:spcBef>
              <a:buNone/>
            </a:pPr>
            <a:r>
              <a:rPr lang="en-US" sz="1800" b="1" dirty="0" smtClean="0">
                <a:solidFill>
                  <a:srgbClr val="FFC000"/>
                </a:solidFill>
                <a:latin typeface="Arial Narrow" panose="020B0606020202030204" pitchFamily="34" charset="0"/>
              </a:rPr>
              <a:t>Technology		</a:t>
            </a:r>
            <a:r>
              <a:rPr lang="en-US" sz="1800" dirty="0" smtClean="0">
                <a:latin typeface="Arial Narrow" panose="020B0606020202030204" pitchFamily="34" charset="0"/>
              </a:rPr>
              <a:t>Jose Hurtado, Univ. of Texas, El Paso</a:t>
            </a:r>
          </a:p>
          <a:p>
            <a:pPr marL="0" indent="0">
              <a:lnSpc>
                <a:spcPct val="100000"/>
              </a:lnSpc>
              <a:spcBef>
                <a:spcPts val="200"/>
              </a:spcBef>
              <a:buNone/>
            </a:pPr>
            <a:r>
              <a:rPr lang="en-US" sz="1800" b="1" dirty="0">
                <a:solidFill>
                  <a:srgbClr val="FFC000"/>
                </a:solidFill>
                <a:latin typeface="Arial Narrow" panose="020B0606020202030204" pitchFamily="34" charset="0"/>
              </a:rPr>
              <a:t>Astrophysics Liaison	</a:t>
            </a:r>
            <a:r>
              <a:rPr lang="en-US" sz="1800" b="1" dirty="0">
                <a:solidFill>
                  <a:srgbClr val="00FFF9"/>
                </a:solidFill>
                <a:latin typeface="Arial Narrow" panose="020B0606020202030204" pitchFamily="34" charset="0"/>
              </a:rPr>
              <a:t>&lt; open </a:t>
            </a:r>
            <a:r>
              <a:rPr lang="en-US" sz="1800" b="1" dirty="0" smtClean="0">
                <a:solidFill>
                  <a:srgbClr val="00FFF9"/>
                </a:solidFill>
                <a:latin typeface="Arial Narrow" panose="020B0606020202030204" pitchFamily="34" charset="0"/>
              </a:rPr>
              <a:t>&gt;</a:t>
            </a:r>
          </a:p>
          <a:p>
            <a:pPr marL="0" indent="0">
              <a:lnSpc>
                <a:spcPct val="100000"/>
              </a:lnSpc>
              <a:spcBef>
                <a:spcPts val="200"/>
              </a:spcBef>
              <a:buNone/>
            </a:pPr>
            <a:r>
              <a:rPr lang="en-US" sz="1800" b="1" dirty="0" smtClean="0">
                <a:solidFill>
                  <a:srgbClr val="FFC000"/>
                </a:solidFill>
                <a:latin typeface="Arial Narrow" panose="020B0606020202030204" pitchFamily="34" charset="0"/>
              </a:rPr>
              <a:t>Equity</a:t>
            </a:r>
            <a:r>
              <a:rPr lang="en-US" sz="1800" b="1" dirty="0">
                <a:solidFill>
                  <a:srgbClr val="FFC000"/>
                </a:solidFill>
                <a:latin typeface="Arial Narrow" panose="020B0606020202030204" pitchFamily="34" charset="0"/>
              </a:rPr>
              <a:t>, Diversity, &amp; </a:t>
            </a:r>
            <a:r>
              <a:rPr lang="en-US" sz="1800" b="1" dirty="0" smtClean="0">
                <a:solidFill>
                  <a:srgbClr val="FFC000"/>
                </a:solidFill>
                <a:latin typeface="Arial Narrow" panose="020B0606020202030204" pitchFamily="34" charset="0"/>
              </a:rPr>
              <a:t>Inclusion	</a:t>
            </a:r>
            <a:r>
              <a:rPr lang="en-US" sz="1800" b="1" dirty="0" smtClean="0">
                <a:solidFill>
                  <a:srgbClr val="00FFF9"/>
                </a:solidFill>
                <a:latin typeface="Arial Narrow" panose="020B0606020202030204" pitchFamily="34" charset="0"/>
              </a:rPr>
              <a:t>&lt; open &gt;</a:t>
            </a:r>
            <a:endParaRPr lang="en-US" sz="1800" b="1" dirty="0">
              <a:solidFill>
                <a:srgbClr val="00FFF9"/>
              </a:solidFill>
              <a:latin typeface="Arial Narrow" panose="020B0606020202030204" pitchFamily="34" charset="0"/>
            </a:endParaRPr>
          </a:p>
          <a:p>
            <a:pPr marL="0" indent="0">
              <a:lnSpc>
                <a:spcPct val="100000"/>
              </a:lnSpc>
              <a:spcBef>
                <a:spcPts val="200"/>
              </a:spcBef>
              <a:buNone/>
            </a:pPr>
            <a:r>
              <a:rPr lang="en-US" sz="1800" b="1" dirty="0" smtClean="0">
                <a:solidFill>
                  <a:srgbClr val="FFC000"/>
                </a:solidFill>
                <a:latin typeface="Arial Narrow" panose="020B0606020202030204" pitchFamily="34" charset="0"/>
              </a:rPr>
              <a:t>Operations		</a:t>
            </a:r>
            <a:r>
              <a:rPr lang="en-US" sz="1800" dirty="0" smtClean="0">
                <a:latin typeface="Arial Narrow" panose="020B0606020202030204" pitchFamily="34" charset="0"/>
              </a:rPr>
              <a:t>Lauren Jozwiak, JHU APL</a:t>
            </a:r>
          </a:p>
          <a:p>
            <a:pPr marL="0" indent="0">
              <a:lnSpc>
                <a:spcPct val="100000"/>
              </a:lnSpc>
              <a:spcBef>
                <a:spcPts val="200"/>
              </a:spcBef>
              <a:buNone/>
            </a:pPr>
            <a:r>
              <a:rPr lang="en-US" sz="1800" b="1" dirty="0" smtClean="0">
                <a:solidFill>
                  <a:srgbClr val="FFC000"/>
                </a:solidFill>
                <a:latin typeface="Arial Narrow" panose="020B0606020202030204" pitchFamily="34" charset="0"/>
              </a:rPr>
              <a:t>Strategic Roadmap		</a:t>
            </a:r>
            <a:r>
              <a:rPr lang="en-US" sz="1800" b="1" dirty="0" smtClean="0">
                <a:solidFill>
                  <a:srgbClr val="00FFF9"/>
                </a:solidFill>
                <a:latin typeface="Arial Narrow" panose="020B0606020202030204" pitchFamily="34" charset="0"/>
              </a:rPr>
              <a:t>&lt; vacant for FY24 &gt;</a:t>
            </a:r>
          </a:p>
          <a:p>
            <a:pPr marL="0" indent="0">
              <a:lnSpc>
                <a:spcPct val="100000"/>
              </a:lnSpc>
              <a:spcBef>
                <a:spcPts val="200"/>
              </a:spcBef>
              <a:buNone/>
            </a:pPr>
            <a:r>
              <a:rPr lang="en-US" sz="1800" b="1" dirty="0" smtClean="0">
                <a:solidFill>
                  <a:srgbClr val="FFC000"/>
                </a:solidFill>
                <a:latin typeface="Arial Narrow" panose="020B0606020202030204" pitchFamily="34" charset="0"/>
              </a:rPr>
              <a:t>Workforce Development	</a:t>
            </a:r>
            <a:r>
              <a:rPr lang="en-US" sz="1800" dirty="0" smtClean="0">
                <a:latin typeface="Arial Narrow" panose="020B0606020202030204" pitchFamily="34" charset="0"/>
              </a:rPr>
              <a:t>Tabb </a:t>
            </a:r>
            <a:r>
              <a:rPr lang="en-US" sz="1800" dirty="0" err="1" smtClean="0">
                <a:latin typeface="Arial Narrow" panose="020B0606020202030204" pitchFamily="34" charset="0"/>
              </a:rPr>
              <a:t>Prissel</a:t>
            </a:r>
            <a:r>
              <a:rPr lang="en-US" sz="1800" dirty="0" smtClean="0">
                <a:latin typeface="Arial Narrow" panose="020B0606020202030204" pitchFamily="34" charset="0"/>
              </a:rPr>
              <a:t>, NASA JSC</a:t>
            </a:r>
          </a:p>
          <a:p>
            <a:pPr marL="0" indent="0">
              <a:lnSpc>
                <a:spcPct val="100000"/>
              </a:lnSpc>
              <a:spcBef>
                <a:spcPts val="200"/>
              </a:spcBef>
              <a:buNone/>
            </a:pPr>
            <a:r>
              <a:rPr lang="en-US" sz="1800" b="1" dirty="0" smtClean="0">
                <a:solidFill>
                  <a:srgbClr val="FFC000"/>
                </a:solidFill>
                <a:latin typeface="Arial Narrow" panose="020B0606020202030204" pitchFamily="34" charset="0"/>
              </a:rPr>
              <a:t>At-Large Member		</a:t>
            </a:r>
            <a:r>
              <a:rPr lang="en-US" sz="1800" dirty="0" smtClean="0">
                <a:latin typeface="Arial Narrow" panose="020B0606020202030204" pitchFamily="34" charset="0"/>
              </a:rPr>
              <a:t>Kerri Donaldson Hanna, Univ. Central Florida</a:t>
            </a:r>
          </a:p>
          <a:p>
            <a:pPr marL="0" indent="0">
              <a:lnSpc>
                <a:spcPct val="100000"/>
              </a:lnSpc>
              <a:spcBef>
                <a:spcPts val="200"/>
              </a:spcBef>
              <a:buNone/>
            </a:pPr>
            <a:r>
              <a:rPr lang="en-US" sz="1800" b="1" dirty="0" smtClean="0">
                <a:solidFill>
                  <a:srgbClr val="FFC000"/>
                </a:solidFill>
                <a:latin typeface="Arial Narrow" panose="020B0606020202030204" pitchFamily="34" charset="0"/>
              </a:rPr>
              <a:t>At-Large Member		</a:t>
            </a:r>
            <a:r>
              <a:rPr lang="en-US" sz="1800" dirty="0" smtClean="0">
                <a:latin typeface="Arial Narrow" panose="020B0606020202030204" pitchFamily="34" charset="0"/>
              </a:rPr>
              <a:t>Erica Jawin, Smithsonian Institute</a:t>
            </a:r>
          </a:p>
          <a:p>
            <a:pPr marL="0" indent="0">
              <a:lnSpc>
                <a:spcPct val="100000"/>
              </a:lnSpc>
              <a:spcBef>
                <a:spcPts val="200"/>
              </a:spcBef>
              <a:buNone/>
            </a:pPr>
            <a:r>
              <a:rPr lang="en-US" sz="1800" b="1" dirty="0" smtClean="0">
                <a:solidFill>
                  <a:srgbClr val="FFC000"/>
                </a:solidFill>
                <a:latin typeface="Arial Narrow" panose="020B0606020202030204" pitchFamily="34" charset="0"/>
              </a:rPr>
              <a:t>At-Large Member		</a:t>
            </a:r>
            <a:r>
              <a:rPr lang="en-US" sz="1800" dirty="0" smtClean="0">
                <a:latin typeface="Arial Narrow" panose="020B0606020202030204" pitchFamily="34" charset="0"/>
              </a:rPr>
              <a:t>Sarah Valencia, NASA GSFC</a:t>
            </a:r>
          </a:p>
          <a:p>
            <a:pPr marL="0" indent="0">
              <a:lnSpc>
                <a:spcPct val="100000"/>
              </a:lnSpc>
              <a:spcBef>
                <a:spcPts val="200"/>
              </a:spcBef>
              <a:buNone/>
            </a:pPr>
            <a:r>
              <a:rPr lang="en-US" sz="1800" b="1" dirty="0" smtClean="0">
                <a:solidFill>
                  <a:srgbClr val="FFC000"/>
                </a:solidFill>
                <a:latin typeface="Arial Narrow" panose="020B0606020202030204" pitchFamily="34" charset="0"/>
              </a:rPr>
              <a:t>Chair, CAB		</a:t>
            </a:r>
            <a:r>
              <a:rPr lang="en-US" sz="1800" dirty="0" smtClean="0">
                <a:latin typeface="Arial Narrow" panose="020B0606020202030204" pitchFamily="34" charset="0"/>
              </a:rPr>
              <a:t>Stephen Indyk, Honeybee Robotics</a:t>
            </a:r>
          </a:p>
          <a:p>
            <a:pPr marL="0" indent="0">
              <a:spcBef>
                <a:spcPts val="200"/>
              </a:spcBef>
              <a:buNone/>
            </a:pPr>
            <a:endParaRPr lang="en-US" sz="1800" b="1" dirty="0" smtClean="0">
              <a:solidFill>
                <a:srgbClr val="FFC000"/>
              </a:solidFill>
            </a:endParaRPr>
          </a:p>
        </p:txBody>
      </p:sp>
      <p:sp>
        <p:nvSpPr>
          <p:cNvPr id="7" name="Rectangle 6"/>
          <p:cNvSpPr/>
          <p:nvPr/>
        </p:nvSpPr>
        <p:spPr>
          <a:xfrm>
            <a:off x="8646320" y="1444337"/>
            <a:ext cx="3214687" cy="2078182"/>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schemeClr val="tx1"/>
                </a:solidFill>
              </a:rPr>
              <a:t>Ex Officio Members</a:t>
            </a:r>
          </a:p>
          <a:p>
            <a:pPr algn="ctr"/>
            <a:r>
              <a:rPr lang="en-US" dirty="0" smtClean="0">
                <a:solidFill>
                  <a:schemeClr val="tx1"/>
                </a:solidFill>
              </a:rPr>
              <a:t>Sarah Noble, NASA SMD</a:t>
            </a:r>
          </a:p>
          <a:p>
            <a:pPr algn="ctr"/>
            <a:r>
              <a:rPr lang="en-US" dirty="0" smtClean="0">
                <a:solidFill>
                  <a:schemeClr val="tx1"/>
                </a:solidFill>
              </a:rPr>
              <a:t>Jacob Bleacher, NASA ESDMD</a:t>
            </a:r>
          </a:p>
          <a:p>
            <a:pPr algn="ctr"/>
            <a:r>
              <a:rPr lang="en-US" dirty="0" smtClean="0">
                <a:solidFill>
                  <a:schemeClr val="tx1"/>
                </a:solidFill>
              </a:rPr>
              <a:t>Andrew Petro, NASA STMD</a:t>
            </a:r>
          </a:p>
          <a:p>
            <a:pPr algn="ctr"/>
            <a:r>
              <a:rPr lang="en-US" dirty="0" smtClean="0">
                <a:solidFill>
                  <a:schemeClr val="tx1"/>
                </a:solidFill>
              </a:rPr>
              <a:t>Lisa Gaddis, LPI</a:t>
            </a:r>
          </a:p>
          <a:p>
            <a:pPr algn="ctr"/>
            <a:r>
              <a:rPr lang="en-US" dirty="0" smtClean="0">
                <a:solidFill>
                  <a:schemeClr val="tx1"/>
                </a:solidFill>
              </a:rPr>
              <a:t>Gregory Schmidt, SSERVI</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730607"/>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03216" y="5383685"/>
            <a:ext cx="10421090" cy="894795"/>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600" dirty="0" smtClean="0">
                <a:solidFill>
                  <a:schemeClr val="tx1"/>
                </a:solidFill>
                <a:latin typeface="Calibri" panose="020F0502020204030204" pitchFamily="34" charset="0"/>
                <a:ea typeface="Calibri" panose="020F0502020204030204" pitchFamily="34" charset="0"/>
              </a:rPr>
              <a:t>Open </a:t>
            </a:r>
            <a:r>
              <a:rPr lang="en-US" sz="1600" dirty="0">
                <a:solidFill>
                  <a:schemeClr val="tx1"/>
                </a:solidFill>
                <a:latin typeface="Calibri" panose="020F0502020204030204" pitchFamily="34" charset="0"/>
                <a:ea typeface="Calibri" panose="020F0502020204030204" pitchFamily="34" charset="0"/>
              </a:rPr>
              <a:t>positions and instructions are described on the main LEAG website: </a:t>
            </a:r>
            <a:r>
              <a:rPr lang="en-US" sz="1600" u="sng" dirty="0">
                <a:solidFill>
                  <a:schemeClr val="tx1"/>
                </a:solidFill>
                <a:latin typeface="Calibri" panose="020F0502020204030204" pitchFamily="34" charset="0"/>
                <a:ea typeface="Calibri" panose="020F0502020204030204" pitchFamily="34" charset="0"/>
                <a:hlinkClick r:id="rId3"/>
              </a:rPr>
              <a:t>https://www.lpi.usra.edu/leag/</a:t>
            </a:r>
            <a:r>
              <a:rPr lang="en-US" sz="1600" dirty="0">
                <a:solidFill>
                  <a:schemeClr val="tx1"/>
                </a:solidFill>
                <a:latin typeface="Calibri" panose="020F0502020204030204" pitchFamily="34" charset="0"/>
                <a:ea typeface="Calibri" panose="020F0502020204030204" pitchFamily="34" charset="0"/>
              </a:rPr>
              <a:t> These positions will remain open until filled. Application reviews will begin on December 1</a:t>
            </a:r>
            <a:r>
              <a:rPr lang="en-US" sz="1600" baseline="30000" dirty="0">
                <a:solidFill>
                  <a:schemeClr val="tx1"/>
                </a:solidFill>
                <a:latin typeface="Calibri" panose="020F0502020204030204" pitchFamily="34" charset="0"/>
                <a:ea typeface="Calibri" panose="020F0502020204030204" pitchFamily="34" charset="0"/>
              </a:rPr>
              <a:t>st</a:t>
            </a:r>
            <a:r>
              <a:rPr lang="en-US" sz="1600" dirty="0">
                <a:solidFill>
                  <a:schemeClr val="tx1"/>
                </a:solidFill>
                <a:latin typeface="Calibri" panose="020F0502020204030204" pitchFamily="34" charset="0"/>
                <a:ea typeface="Calibri" panose="020F0502020204030204" pitchFamily="34" charset="0"/>
              </a:rPr>
              <a:t> so please email your CV and short personal statement by November 30</a:t>
            </a:r>
            <a:r>
              <a:rPr lang="en-US" sz="1600" baseline="30000" dirty="0">
                <a:solidFill>
                  <a:schemeClr val="tx1"/>
                </a:solidFill>
                <a:latin typeface="Calibri" panose="020F0502020204030204" pitchFamily="34" charset="0"/>
                <a:ea typeface="Calibri" panose="020F0502020204030204" pitchFamily="34" charset="0"/>
              </a:rPr>
              <a:t>th</a:t>
            </a:r>
            <a:r>
              <a:rPr lang="en-US" sz="1600" dirty="0">
                <a:solidFill>
                  <a:schemeClr val="tx1"/>
                </a:solidFill>
                <a:latin typeface="Calibri" panose="020F0502020204030204" pitchFamily="34" charset="0"/>
                <a:ea typeface="Calibri" panose="020F0502020204030204" pitchFamily="34" charset="0"/>
              </a:rPr>
              <a:t> to the LEAG Chair </a:t>
            </a:r>
            <a:endParaRPr lang="en-US" sz="1600" dirty="0">
              <a:solidFill>
                <a:schemeClr val="tx1"/>
              </a:solidFill>
            </a:endParaRPr>
          </a:p>
        </p:txBody>
      </p:sp>
    </p:spTree>
    <p:extLst>
      <p:ext uri="{BB962C8B-B14F-4D97-AF65-F5344CB8AC3E}">
        <p14:creationId xmlns:p14="http://schemas.microsoft.com/office/powerpoint/2010/main" val="2907813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t>
            </a:r>
            <a:r>
              <a:rPr lang="en-US" sz="3200" b="1" dirty="0" smtClean="0"/>
              <a:t>is responding </a:t>
            </a:r>
            <a:r>
              <a:rPr lang="en-US" sz="3200" b="1" dirty="0"/>
              <a:t>to a NASA White Paper Request for </a:t>
            </a:r>
            <a:r>
              <a:rPr lang="en-US" sz="3200" b="1" dirty="0" smtClean="0"/>
              <a:t>Science from Artemis Base Camp</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45405" y="1279843"/>
            <a:ext cx="8772956" cy="5039677"/>
          </a:xfrm>
        </p:spPr>
        <p:txBody>
          <a:bodyPr>
            <a:noAutofit/>
          </a:bodyPr>
          <a:lstStyle/>
          <a:p>
            <a:r>
              <a:rPr lang="en-US" sz="2000" b="1" dirty="0" smtClean="0">
                <a:solidFill>
                  <a:srgbClr val="FFC000"/>
                </a:solidFill>
              </a:rPr>
              <a:t>Responding to suggestion </a:t>
            </a:r>
            <a:r>
              <a:rPr lang="en-US" sz="2000" b="1" dirty="0">
                <a:solidFill>
                  <a:srgbClr val="FFC000"/>
                </a:solidFill>
              </a:rPr>
              <a:t>that LEAG should collect white papers about the science objectives to be achieved at the Base Camp and deliver them to </a:t>
            </a:r>
            <a:r>
              <a:rPr lang="en-US" sz="2000" b="1" dirty="0" smtClean="0">
                <a:solidFill>
                  <a:srgbClr val="FFC000"/>
                </a:solidFill>
              </a:rPr>
              <a:t>NASA</a:t>
            </a:r>
          </a:p>
          <a:p>
            <a:pPr lvl="1"/>
            <a:r>
              <a:rPr lang="en-US" sz="2000" dirty="0" smtClean="0"/>
              <a:t>Comment from Dr</a:t>
            </a:r>
            <a:r>
              <a:rPr lang="en-US" sz="2000" dirty="0"/>
              <a:t>. Nicky Fox (AA of SMD</a:t>
            </a:r>
            <a:r>
              <a:rPr lang="en-US" sz="2000" dirty="0" smtClean="0"/>
              <a:t>) at May </a:t>
            </a:r>
            <a:r>
              <a:rPr lang="en-US" sz="2000" dirty="0"/>
              <a:t>2023 </a:t>
            </a:r>
            <a:r>
              <a:rPr lang="en-US" sz="2000" dirty="0" smtClean="0"/>
              <a:t>Lunar Surface Science Workshop (LSSW) </a:t>
            </a:r>
          </a:p>
          <a:p>
            <a:pPr lvl="1"/>
            <a:r>
              <a:rPr lang="en-US" sz="2000" dirty="0" smtClean="0"/>
              <a:t>Later clarified with LEAG NASA HQ reps providing feedback on the types of information desired</a:t>
            </a:r>
          </a:p>
          <a:p>
            <a:r>
              <a:rPr lang="en-US" sz="2000" b="1" dirty="0" smtClean="0">
                <a:solidFill>
                  <a:srgbClr val="FFC000"/>
                </a:solidFill>
              </a:rPr>
              <a:t>Long-running topic of interest to LEAG community</a:t>
            </a:r>
            <a:endParaRPr lang="en-US" sz="2000" b="1" dirty="0">
              <a:solidFill>
                <a:srgbClr val="FFC000"/>
              </a:solidFill>
            </a:endParaRPr>
          </a:p>
          <a:p>
            <a:pPr lvl="1"/>
            <a:r>
              <a:rPr lang="en-US" sz="2000" dirty="0" smtClean="0"/>
              <a:t>Topic at both 2020 and 2023 LEAG Annual Meetings</a:t>
            </a:r>
            <a:endParaRPr lang="en-US" sz="2000" b="1" dirty="0" smtClean="0">
              <a:solidFill>
                <a:srgbClr val="FFC000"/>
              </a:solidFill>
            </a:endParaRPr>
          </a:p>
          <a:p>
            <a:endParaRPr lang="en-US" sz="2000" b="1" dirty="0" smtClean="0">
              <a:solidFill>
                <a:srgbClr val="FFC000"/>
              </a:solidFill>
            </a:endParaRPr>
          </a:p>
          <a:p>
            <a:r>
              <a:rPr lang="en-US" sz="2000" b="1" dirty="0" smtClean="0">
                <a:solidFill>
                  <a:srgbClr val="FFC000"/>
                </a:solidFill>
              </a:rPr>
              <a:t>Determined the best plan to implementation is to organize </a:t>
            </a:r>
            <a:br>
              <a:rPr lang="en-US" sz="2000" b="1" dirty="0" smtClean="0">
                <a:solidFill>
                  <a:srgbClr val="FFC000"/>
                </a:solidFill>
              </a:rPr>
            </a:br>
            <a:r>
              <a:rPr lang="en-US" sz="2000" b="1" dirty="0" smtClean="0">
                <a:solidFill>
                  <a:srgbClr val="FFC000"/>
                </a:solidFill>
              </a:rPr>
              <a:t>white paper topics at a future LSSW tentatively scheduled </a:t>
            </a:r>
            <a:br>
              <a:rPr lang="en-US" sz="2000" b="1" dirty="0" smtClean="0">
                <a:solidFill>
                  <a:srgbClr val="FFC000"/>
                </a:solidFill>
              </a:rPr>
            </a:br>
            <a:r>
              <a:rPr lang="en-US" sz="2000" b="1" dirty="0" smtClean="0">
                <a:solidFill>
                  <a:srgbClr val="FFC000"/>
                </a:solidFill>
              </a:rPr>
              <a:t>for April 3, 2024</a:t>
            </a:r>
            <a:endParaRPr lang="en-US" sz="2000" b="1" dirty="0">
              <a:solidFill>
                <a:srgbClr val="FFC000"/>
              </a:solidFill>
            </a:endParaRPr>
          </a:p>
          <a:p>
            <a:pPr lvl="1"/>
            <a:r>
              <a:rPr lang="en-US" sz="2000" dirty="0" smtClean="0"/>
              <a:t>Breakout session centered around science themes</a:t>
            </a:r>
          </a:p>
          <a:p>
            <a:pPr lvl="1"/>
            <a:r>
              <a:rPr lang="en-US" sz="2000" dirty="0" smtClean="0"/>
              <a:t>Identify principal and supporting authors</a:t>
            </a:r>
          </a:p>
          <a:p>
            <a:pPr lvl="1"/>
            <a:r>
              <a:rPr lang="en-US" sz="2000" dirty="0" smtClean="0"/>
              <a:t>Goal to submit a package of ~5 white papers by end of May 2024</a:t>
            </a:r>
            <a:endParaRPr lang="en-US" sz="2000" dirty="0"/>
          </a:p>
          <a:p>
            <a:pPr lvl="1"/>
            <a:endParaRPr lang="en-US" sz="2000" dirty="0"/>
          </a:p>
          <a:p>
            <a:endParaRPr lang="en-US"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Illustration of NASA astronauts on the lunar South Po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748" y="3139280"/>
            <a:ext cx="3757225" cy="2113439"/>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is </a:t>
            </a:r>
            <a:r>
              <a:rPr lang="en-US" sz="3200" b="1" dirty="0" smtClean="0"/>
              <a:t>Coordinating </a:t>
            </a:r>
            <a:r>
              <a:rPr lang="en-US" sz="3200" b="1" dirty="0"/>
              <a:t>with other AGs: </a:t>
            </a:r>
            <a:r>
              <a:rPr lang="en-US" sz="3200" b="1" dirty="0" smtClean="0"/>
              <a:t/>
            </a:r>
            <a:br>
              <a:rPr lang="en-US" sz="3200" b="1" dirty="0" smtClean="0"/>
            </a:br>
            <a:r>
              <a:rPr lang="en-US" sz="3200" b="1" dirty="0" smtClean="0"/>
              <a:t>Joint LEAG-</a:t>
            </a:r>
            <a:r>
              <a:rPr lang="en-US" sz="3200" b="1" dirty="0" err="1" smtClean="0"/>
              <a:t>ExMAG</a:t>
            </a:r>
            <a:r>
              <a:rPr lang="en-US" sz="3200" b="1" dirty="0" smtClean="0"/>
              <a:t> SAT </a:t>
            </a:r>
            <a:r>
              <a:rPr lang="en-US" sz="3200" b="1" dirty="0"/>
              <a:t>&amp; Working with </a:t>
            </a:r>
            <a:r>
              <a:rPr lang="en-US" sz="3200" b="1" dirty="0" smtClean="0"/>
              <a:t>MEPAG on M2M</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45405" y="1413328"/>
            <a:ext cx="10634472" cy="4504567"/>
          </a:xfrm>
        </p:spPr>
        <p:txBody>
          <a:bodyPr>
            <a:noAutofit/>
          </a:bodyPr>
          <a:lstStyle/>
          <a:p>
            <a:r>
              <a:rPr lang="en-US" sz="2000" b="1" dirty="0" smtClean="0">
                <a:solidFill>
                  <a:srgbClr val="FFC000"/>
                </a:solidFill>
              </a:rPr>
              <a:t>Joint LEAG-</a:t>
            </a:r>
            <a:r>
              <a:rPr lang="en-US" sz="2000" b="1" dirty="0" err="1" smtClean="0">
                <a:solidFill>
                  <a:srgbClr val="FFC000"/>
                </a:solidFill>
              </a:rPr>
              <a:t>ExMAG</a:t>
            </a:r>
            <a:r>
              <a:rPr lang="en-US" sz="2000" b="1" dirty="0" smtClean="0">
                <a:solidFill>
                  <a:srgbClr val="FFC000"/>
                </a:solidFill>
              </a:rPr>
              <a:t> SAT will examine three main </a:t>
            </a:r>
            <a:r>
              <a:rPr lang="en-US" sz="2000" b="1" dirty="0">
                <a:solidFill>
                  <a:srgbClr val="FFC000"/>
                </a:solidFill>
              </a:rPr>
              <a:t>topics</a:t>
            </a:r>
            <a:r>
              <a:rPr lang="en-US" sz="2000" b="1" dirty="0" smtClean="0">
                <a:solidFill>
                  <a:srgbClr val="FFC000"/>
                </a:solidFill>
              </a:rPr>
              <a:t>: (</a:t>
            </a:r>
            <a:r>
              <a:rPr lang="en-US" sz="2000" b="1" dirty="0">
                <a:solidFill>
                  <a:srgbClr val="FFC000"/>
                </a:solidFill>
              </a:rPr>
              <a:t>1) Volatile Samples and Cold Curation, (2) Nominal Samples, and (3) Sample Data Infrastructure</a:t>
            </a:r>
          </a:p>
          <a:p>
            <a:pPr lvl="1"/>
            <a:r>
              <a:rPr lang="en-US" sz="2000" dirty="0" smtClean="0"/>
              <a:t>Three LEAG </a:t>
            </a:r>
            <a:r>
              <a:rPr lang="en-US" sz="2000" dirty="0" err="1" smtClean="0"/>
              <a:t>ExComm</a:t>
            </a:r>
            <a:r>
              <a:rPr lang="en-US" sz="2000" dirty="0" smtClean="0"/>
              <a:t> Members are Supporting: Sarah Valencia (Nominal Samples, Vice Chair), Tim Glotch (Sample Data Infrastructure, Vice-Chair), Amy Fagan (Ex Officio)</a:t>
            </a:r>
          </a:p>
          <a:p>
            <a:pPr lvl="1"/>
            <a:r>
              <a:rPr lang="en-US" sz="2000" dirty="0" smtClean="0"/>
              <a:t>Vice Chairs will be supported in their topics by four members of the community and a graduate student executive summary; selections are underway now.</a:t>
            </a:r>
          </a:p>
          <a:p>
            <a:endParaRPr lang="en-US" sz="2000" b="1" dirty="0" smtClean="0">
              <a:solidFill>
                <a:srgbClr val="FFC000"/>
              </a:solidFill>
            </a:endParaRPr>
          </a:p>
          <a:p>
            <a:r>
              <a:rPr lang="en-US" sz="2000" b="1" dirty="0" smtClean="0">
                <a:solidFill>
                  <a:srgbClr val="FFC000"/>
                </a:solidFill>
              </a:rPr>
              <a:t>LEAG and MEPAG are investigating ways improve coordination given the alignment of our communities through the Moon to Mars Architecture</a:t>
            </a:r>
          </a:p>
          <a:p>
            <a:pPr lvl="1"/>
            <a:r>
              <a:rPr lang="en-US" sz="2000" dirty="0" smtClean="0"/>
              <a:t>MEPAG will provide the LEAG </a:t>
            </a:r>
            <a:r>
              <a:rPr lang="en-US" sz="2000" dirty="0" err="1" smtClean="0"/>
              <a:t>ExComm</a:t>
            </a:r>
            <a:r>
              <a:rPr lang="en-US" sz="2000" dirty="0" smtClean="0"/>
              <a:t> with a briefing of their recent Mars science </a:t>
            </a:r>
            <a:r>
              <a:rPr lang="en-US" sz="2000" dirty="0"/>
              <a:t>o</a:t>
            </a:r>
            <a:r>
              <a:rPr lang="en-US" sz="2000" dirty="0" smtClean="0"/>
              <a:t>bjectives for human </a:t>
            </a:r>
            <a:r>
              <a:rPr lang="en-US" sz="2000" dirty="0"/>
              <a:t>e</a:t>
            </a:r>
            <a:r>
              <a:rPr lang="en-US" sz="2000" dirty="0" smtClean="0"/>
              <a:t>xploration tiger team</a:t>
            </a:r>
          </a:p>
          <a:p>
            <a:pPr lvl="1"/>
            <a:r>
              <a:rPr lang="en-US" sz="2000" dirty="0" smtClean="0"/>
              <a:t>MEPAG and LEAG are exploring opportunities for joint workshops to coordinate feedback to the annual M2M review cycle</a:t>
            </a:r>
          </a:p>
          <a:p>
            <a:pPr lvl="1"/>
            <a:r>
              <a:rPr lang="en-US" sz="2000" dirty="0" smtClean="0"/>
              <a:t>Lessons-learned from the well-established Mars Science Goals process will feed into a lunar science goals process to be kicked off later this month</a:t>
            </a:r>
            <a:endParaRPr lang="en-US" sz="2000" dirty="0"/>
          </a:p>
        </p:txBody>
      </p:sp>
      <p:cxnSp>
        <p:nvCxnSpPr>
          <p:cNvPr id="4" name="Straight Connector 3">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9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Cross-Cutting Topics and Ideas from Discussions and Questions</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NASA Budget Concerns</a:t>
            </a:r>
          </a:p>
          <a:p>
            <a:r>
              <a:rPr lang="en-US" sz="2000" b="1" dirty="0" smtClean="0">
                <a:solidFill>
                  <a:srgbClr val="FFC000"/>
                </a:solidFill>
              </a:rPr>
              <a:t>Working with BPS</a:t>
            </a:r>
          </a:p>
          <a:p>
            <a:r>
              <a:rPr lang="en-US" sz="2000" b="1" dirty="0">
                <a:solidFill>
                  <a:srgbClr val="FFC000"/>
                </a:solidFill>
              </a:rPr>
              <a:t>Future of the Artemis Program</a:t>
            </a:r>
          </a:p>
          <a:p>
            <a:r>
              <a:rPr lang="en-US" sz="2000" b="1" dirty="0" smtClean="0">
                <a:solidFill>
                  <a:srgbClr val="FFC000"/>
                </a:solidFill>
              </a:rPr>
              <a:t>Lessons </a:t>
            </a:r>
            <a:r>
              <a:rPr lang="en-US" sz="2000" b="1" dirty="0">
                <a:solidFill>
                  <a:srgbClr val="FFC000"/>
                </a:solidFill>
              </a:rPr>
              <a:t>Learned from PRISM (and More</a:t>
            </a:r>
            <a:r>
              <a:rPr lang="en-US" sz="2000" b="1" dirty="0" smtClean="0">
                <a:solidFill>
                  <a:srgbClr val="FFC000"/>
                </a:solidFill>
              </a:rPr>
              <a:t>)</a:t>
            </a:r>
          </a:p>
          <a:p>
            <a:r>
              <a:rPr lang="en-US" sz="2000" b="1" dirty="0">
                <a:solidFill>
                  <a:srgbClr val="FFC000"/>
                </a:solidFill>
              </a:rPr>
              <a:t>Future of the PRISM Program</a:t>
            </a:r>
          </a:p>
          <a:p>
            <a:r>
              <a:rPr lang="en-US" sz="2000" b="1" dirty="0" smtClean="0">
                <a:solidFill>
                  <a:srgbClr val="FFC000"/>
                </a:solidFill>
              </a:rPr>
              <a:t>Artemis</a:t>
            </a:r>
            <a:r>
              <a:rPr lang="en-US" sz="2000" b="1" dirty="0">
                <a:solidFill>
                  <a:srgbClr val="FFC000"/>
                </a:solidFill>
              </a:rPr>
              <a:t>, Ethics and </a:t>
            </a:r>
            <a:r>
              <a:rPr lang="en-US" sz="2000" b="1" dirty="0" smtClean="0">
                <a:solidFill>
                  <a:srgbClr val="FFC000"/>
                </a:solidFill>
              </a:rPr>
              <a:t>Society</a:t>
            </a:r>
            <a:endParaRPr lang="en-US" sz="2000" dirty="0"/>
          </a:p>
          <a:p>
            <a:endParaRPr lang="en-US" sz="2000" dirty="0" smtClean="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DE41FA-1EC6-C24C-BD86-510EB8DDA2CD}"/>
              </a:ext>
            </a:extLst>
          </p:cNvPr>
          <p:cNvSpPr txBox="1"/>
          <p:nvPr/>
        </p:nvSpPr>
        <p:spPr>
          <a:xfrm>
            <a:off x="7985635" y="5783947"/>
            <a:ext cx="4203202" cy="369332"/>
          </a:xfrm>
          <a:prstGeom prst="rect">
            <a:avLst/>
          </a:prstGeom>
          <a:noFill/>
        </p:spPr>
        <p:txBody>
          <a:bodyPr wrap="none" rtlCol="0">
            <a:spAutoFit/>
          </a:bodyPr>
          <a:lstStyle/>
          <a:p>
            <a:r>
              <a:rPr lang="en-US" dirty="0">
                <a:solidFill>
                  <a:srgbClr val="00FFF9"/>
                </a:solidFill>
              </a:rPr>
              <a:t>Note: Topics expanded in following 3 slides</a:t>
            </a:r>
          </a:p>
        </p:txBody>
      </p:sp>
    </p:spTree>
    <p:extLst>
      <p:ext uri="{BB962C8B-B14F-4D97-AF65-F5344CB8AC3E}">
        <p14:creationId xmlns:p14="http://schemas.microsoft.com/office/powerpoint/2010/main" val="960786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Cross-Cutting Topics and Ideas from Discussions and Questions</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NASA Budget Concerns</a:t>
            </a:r>
          </a:p>
          <a:p>
            <a:pPr marL="457200" lvl="1" indent="0">
              <a:buNone/>
            </a:pPr>
            <a:r>
              <a:rPr lang="en-US" sz="1800" dirty="0"/>
              <a:t>The LEAG community expressed concern regarding NASA’s budget situation both with respect to the projects within the Lunar Discovery and Exploration Program (LDEP) and competitive planetary opportunities through the Planetary Science Division (PSD). The community was advised to expect no opportunities for </a:t>
            </a:r>
            <a:r>
              <a:rPr lang="en-US" sz="1800" dirty="0" err="1"/>
              <a:t>SIMPLEx</a:t>
            </a:r>
            <a:r>
              <a:rPr lang="en-US" sz="1800" dirty="0"/>
              <a:t>, Discovery, or New Frontiers for at least 2 years. Despite these delays, the community remains generally optimistic and will continue to work through LEAG to respond to the </a:t>
            </a:r>
            <a:r>
              <a:rPr lang="en-US" sz="1800" dirty="0" smtClean="0"/>
              <a:t>Planetary </a:t>
            </a:r>
            <a:r>
              <a:rPr lang="en-US" sz="1800" dirty="0"/>
              <a:t>Science and Astrobiology Decadal Survey  2023-2032 to facilitate a “structured approach to setting science goals and measurement objectives at the Moon, led by the lunar science community</a:t>
            </a:r>
            <a:r>
              <a:rPr lang="en-US" sz="1800" dirty="0" smtClean="0"/>
              <a:t>.”</a:t>
            </a:r>
          </a:p>
          <a:p>
            <a:r>
              <a:rPr lang="en-US" sz="2000" b="1" dirty="0" smtClean="0">
                <a:solidFill>
                  <a:srgbClr val="FFC000"/>
                </a:solidFill>
              </a:rPr>
              <a:t>Working with BPS</a:t>
            </a:r>
            <a:endParaRPr lang="en-US" sz="2000" dirty="0" smtClean="0"/>
          </a:p>
          <a:p>
            <a:pPr marL="457200" lvl="1" indent="0">
              <a:buNone/>
            </a:pPr>
            <a:r>
              <a:rPr lang="en-US" sz="1800" dirty="0" smtClean="0"/>
              <a:t>The </a:t>
            </a:r>
            <a:r>
              <a:rPr lang="en-US" sz="1800" dirty="0"/>
              <a:t>LEAG community expressed an openness to work with the Biological and Physical Sciences (BPS) Division as they expand their focus from LEO investigations to include more activities in lunar vicinity and from the lunar surface. The Moon is comprehensively included in the recently released “Thriving in Space: Ensuring the Future of Biological and Physical Sciences Research: A Decadal Survey for 2023-2032 (2023)” and the community looks forward to more opportunities to engage with BPS in the same way that it already engages with the NASA’s </a:t>
            </a:r>
            <a:r>
              <a:rPr lang="en-US" sz="1800" dirty="0" err="1"/>
              <a:t>Heliophysics</a:t>
            </a:r>
            <a:r>
              <a:rPr lang="en-US" sz="1800" dirty="0"/>
              <a:t> and Astrophysics Divisions</a:t>
            </a:r>
            <a:r>
              <a:rPr lang="en-US" sz="1800" dirty="0" smtClean="0"/>
              <a:t>.</a:t>
            </a:r>
            <a:endParaRPr lang="en-US" sz="18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848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Cross-Cutting Topics and Ideas from Discussions and Questions</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Future of the Artemis Program</a:t>
            </a:r>
          </a:p>
          <a:p>
            <a:pPr marL="457200" lvl="1" indent="0">
              <a:buNone/>
            </a:pPr>
            <a:r>
              <a:rPr lang="en-US" sz="1800" dirty="0" smtClean="0"/>
              <a:t>The </a:t>
            </a:r>
            <a:r>
              <a:rPr lang="en-US" sz="1800" dirty="0"/>
              <a:t>progression of Artemis missions was presented in great detail and the community expressed excitement regarding NASA plans to systematically build capabilities as the program progresses. Building off the highly successful Artemis I mission, NASA will add human spaceflight with Artemis II, south polar lunar landing with Artemis III, Gateway with Artemis IV, Lunar Terrain Vehicle with Artemis V, and a pressurized rover with Artemis VI. The community stands ready to contribute to all of these missions through science, payloads, and enabling technologies.</a:t>
            </a:r>
          </a:p>
          <a:p>
            <a:r>
              <a:rPr lang="en-US" sz="2000" b="1" dirty="0" smtClean="0">
                <a:solidFill>
                  <a:srgbClr val="FFC000"/>
                </a:solidFill>
              </a:rPr>
              <a:t>Lessons Learned from PRISM (and More)</a:t>
            </a:r>
            <a:endParaRPr lang="en-US" sz="2000" dirty="0" smtClean="0"/>
          </a:p>
          <a:p>
            <a:pPr marL="457200" lvl="1" indent="0">
              <a:buNone/>
            </a:pPr>
            <a:r>
              <a:rPr lang="en-US" sz="1800" dirty="0" smtClean="0"/>
              <a:t>There </a:t>
            </a:r>
            <a:r>
              <a:rPr lang="en-US" sz="1800" dirty="0"/>
              <a:t>are many lessons learned between the six selected PRISM payloads, each of which is at a unique point in their development. The LEAG annual meeting presented an opportunity for detailed community interactions with each of these teams and several CLPS providers to better convey lessons learned. This represented an important step towards coordination between current and future PRISM participants within the lunar community to maximize future science return. Separately, lessons learned from Lunar Flashlight provided a significant example of how we can learn from technical challenges to enable future opportunities</a:t>
            </a:r>
            <a:r>
              <a:rPr lang="en-US" sz="1800" dirty="0" smtClean="0"/>
              <a:t>.</a:t>
            </a:r>
            <a:endParaRPr lang="en-US" sz="18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065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515600" cy="1325563"/>
          </a:xfrm>
        </p:spPr>
        <p:txBody>
          <a:bodyPr>
            <a:normAutofit/>
          </a:bodyPr>
          <a:lstStyle/>
          <a:p>
            <a:r>
              <a:rPr lang="en-US" sz="3200" b="1" dirty="0" smtClean="0"/>
              <a:t>Excitement for Lunar Activities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45407" y="1444336"/>
            <a:ext cx="10515600" cy="4748645"/>
          </a:xfrm>
        </p:spPr>
        <p:txBody>
          <a:bodyPr>
            <a:noAutofit/>
          </a:bodyPr>
          <a:lstStyle/>
          <a:p>
            <a:pPr marL="0" indent="0">
              <a:spcBef>
                <a:spcPts val="800"/>
              </a:spcBef>
              <a:buNone/>
            </a:pPr>
            <a:r>
              <a:rPr lang="en-US" sz="2200" b="1" dirty="0" smtClean="0"/>
              <a:t>Headline Lunar Activities Since Summer:</a:t>
            </a:r>
          </a:p>
          <a:p>
            <a:pPr>
              <a:spcBef>
                <a:spcPts val="800"/>
              </a:spcBef>
            </a:pPr>
            <a:r>
              <a:rPr lang="en-US" sz="2200" b="1" dirty="0" smtClean="0">
                <a:solidFill>
                  <a:srgbClr val="FFC000"/>
                </a:solidFill>
              </a:rPr>
              <a:t>SSERVI </a:t>
            </a:r>
            <a:r>
              <a:rPr lang="en-US" sz="2200" b="1" dirty="0">
                <a:solidFill>
                  <a:srgbClr val="FFC000"/>
                </a:solidFill>
              </a:rPr>
              <a:t>S</a:t>
            </a:r>
            <a:r>
              <a:rPr lang="en-US" sz="2200" b="1" dirty="0" smtClean="0">
                <a:solidFill>
                  <a:srgbClr val="FFC000"/>
                </a:solidFill>
              </a:rPr>
              <a:t>elected Five CAN 4 Teams</a:t>
            </a:r>
          </a:p>
          <a:p>
            <a:pPr>
              <a:spcBef>
                <a:spcPts val="800"/>
              </a:spcBef>
            </a:pPr>
            <a:r>
              <a:rPr lang="en-US" sz="2200" b="1" dirty="0" smtClean="0">
                <a:solidFill>
                  <a:srgbClr val="FFC000"/>
                </a:solidFill>
              </a:rPr>
              <a:t>Artemis III Geology Team Selected</a:t>
            </a:r>
            <a:endParaRPr lang="en-US" sz="2200" b="1" dirty="0">
              <a:solidFill>
                <a:srgbClr val="FFC000"/>
              </a:solidFill>
            </a:endParaRPr>
          </a:p>
          <a:p>
            <a:pPr>
              <a:spcBef>
                <a:spcPts val="800"/>
              </a:spcBef>
            </a:pPr>
            <a:r>
              <a:rPr lang="en-US" sz="2200" b="1" dirty="0" smtClean="0">
                <a:solidFill>
                  <a:srgbClr val="FFC000"/>
                </a:solidFill>
              </a:rPr>
              <a:t>PRISM-3 DIMPLE Selected</a:t>
            </a:r>
          </a:p>
          <a:p>
            <a:pPr>
              <a:spcBef>
                <a:spcPts val="800"/>
              </a:spcBef>
            </a:pPr>
            <a:r>
              <a:rPr lang="en-US" sz="2200" b="1" dirty="0" smtClean="0">
                <a:solidFill>
                  <a:srgbClr val="FFC000"/>
                </a:solidFill>
              </a:rPr>
              <a:t>India landed on the Moon!</a:t>
            </a:r>
          </a:p>
          <a:p>
            <a:pPr>
              <a:spcBef>
                <a:spcPts val="800"/>
              </a:spcBef>
            </a:pPr>
            <a:endParaRPr lang="en-US" sz="2200" b="1" dirty="0" smtClean="0">
              <a:solidFill>
                <a:srgbClr val="FFC000"/>
              </a:solidFill>
            </a:endParaRPr>
          </a:p>
          <a:p>
            <a:pPr marL="0" indent="0">
              <a:spcBef>
                <a:spcPts val="800"/>
              </a:spcBef>
              <a:buNone/>
            </a:pPr>
            <a:r>
              <a:rPr lang="en-US" sz="2200" b="1" dirty="0" smtClean="0"/>
              <a:t>Looking Forward in the Coming </a:t>
            </a:r>
            <a:r>
              <a:rPr lang="en-US" sz="2200" b="1" dirty="0"/>
              <a:t>M</a:t>
            </a:r>
            <a:r>
              <a:rPr lang="en-US" sz="2200" b="1" dirty="0" smtClean="0"/>
              <a:t>onths:</a:t>
            </a:r>
          </a:p>
          <a:p>
            <a:pPr>
              <a:spcBef>
                <a:spcPts val="800"/>
              </a:spcBef>
            </a:pPr>
            <a:r>
              <a:rPr lang="en-US" sz="2200" b="1" dirty="0" smtClean="0">
                <a:solidFill>
                  <a:srgbClr val="FFC000"/>
                </a:solidFill>
              </a:rPr>
              <a:t>Two (!) Commercial Lunar Payload Services (CLPS) landings on the Moon</a:t>
            </a:r>
          </a:p>
          <a:p>
            <a:pPr lvl="1">
              <a:spcBef>
                <a:spcPts val="800"/>
              </a:spcBef>
            </a:pPr>
            <a:r>
              <a:rPr lang="en-US" sz="1800" dirty="0" err="1" smtClean="0"/>
              <a:t>Astrobotic</a:t>
            </a:r>
            <a:r>
              <a:rPr lang="en-US" sz="1800" dirty="0" smtClean="0"/>
              <a:t> Peregrine Mission 1 (Dec. 2024) to Sinus </a:t>
            </a:r>
            <a:r>
              <a:rPr lang="en-US" sz="1800" dirty="0" err="1" smtClean="0"/>
              <a:t>Viscositatis</a:t>
            </a:r>
            <a:r>
              <a:rPr lang="en-US" sz="1800" dirty="0" smtClean="0"/>
              <a:t> with 5 NASA-hosted payloads</a:t>
            </a:r>
          </a:p>
          <a:p>
            <a:pPr lvl="1">
              <a:spcBef>
                <a:spcPts val="800"/>
              </a:spcBef>
            </a:pPr>
            <a:r>
              <a:rPr lang="en-US" sz="1800" dirty="0" smtClean="0"/>
              <a:t>Intuitive Machines IM-1 (Jan. 2024) to Malapert A with 6 NASA-hosted payloads</a:t>
            </a:r>
          </a:p>
          <a:p>
            <a:pPr>
              <a:spcBef>
                <a:spcPts val="800"/>
              </a:spcBef>
            </a:pPr>
            <a:r>
              <a:rPr lang="en-US" sz="2200" b="1" dirty="0" smtClean="0">
                <a:solidFill>
                  <a:srgbClr val="FFC000"/>
                </a:solidFill>
              </a:rPr>
              <a:t>AO releases for PRISM SALSA, Instruments for Lunar Terrain Vehicle (LTV) &amp; Artemis IV</a:t>
            </a:r>
          </a:p>
          <a:p>
            <a:pPr>
              <a:spcBef>
                <a:spcPts val="800"/>
              </a:spcBef>
            </a:pPr>
            <a:r>
              <a:rPr lang="en-US" sz="2200" b="1" dirty="0" smtClean="0">
                <a:solidFill>
                  <a:srgbClr val="FFC000"/>
                </a:solidFill>
              </a:rPr>
              <a:t>Selections for Artemis III Deployed Instruments &amp; LTV industry provider</a:t>
            </a:r>
          </a:p>
        </p:txBody>
      </p:sp>
      <p:cxnSp>
        <p:nvCxnSpPr>
          <p:cNvPr id="5" name="Straight Connector 4">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How a young-looking lunar volcano hides its true age | Brow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581" y="2584191"/>
            <a:ext cx="2438400" cy="1371600"/>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pic>
        <p:nvPicPr>
          <p:cNvPr id="3076" name="Picture 4" descr="https://www.the-sun.com/wp-content/uploads/sites/6/2023/09/NEW_AFP_33TE4XXjpg-JS840022235.jpg?w=6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241" y="2081298"/>
            <a:ext cx="1852706" cy="1371600"/>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pic>
        <p:nvPicPr>
          <p:cNvPr id="3080" name="Picture 8" descr="https://www.lunarscience.nasa.gov/sservi_orig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6189" y="1423331"/>
            <a:ext cx="9363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upload.wikimedia.org/wikipedia/commons/9/9b/Artemis-logo-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5786" y="1421257"/>
            <a:ext cx="104411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57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Cross-Cutting Topics and Ideas from Discussions and Questions</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Future of the PRISM Program</a:t>
            </a:r>
          </a:p>
          <a:p>
            <a:pPr marL="457200" lvl="1" indent="0">
              <a:buNone/>
            </a:pPr>
            <a:r>
              <a:rPr lang="en-US" sz="1800" dirty="0" smtClean="0"/>
              <a:t>The </a:t>
            </a:r>
            <a:r>
              <a:rPr lang="en-US" sz="1800" dirty="0"/>
              <a:t>LEAG community expressed some concern regarding the future of the PRISM program following the announcement of a delay of PRISM-4 to ROSES 2024. While there was clear community support for the announced PRISM Stand Alone Landing Site Agnostic (SALSA) opportunity to be released this fall, much more engagement is needed between NASA and the community regarding details of future PRISM opportunities, including the scope and timing of opportunities, well in advance of their draft AO release so that all members of the community can better prepare; this is in agreement with past LEAG and LEAG CAB findings of a desire for a PRISM “roadmap</a:t>
            </a:r>
            <a:r>
              <a:rPr lang="en-US" sz="1800" dirty="0" smtClean="0"/>
              <a:t>”.</a:t>
            </a:r>
          </a:p>
          <a:p>
            <a:r>
              <a:rPr lang="en-US" sz="2000" b="1" dirty="0" smtClean="0">
                <a:solidFill>
                  <a:srgbClr val="FFC000"/>
                </a:solidFill>
              </a:rPr>
              <a:t>Artemis, Ethics and Society</a:t>
            </a:r>
            <a:endParaRPr lang="en-US" sz="2000" dirty="0"/>
          </a:p>
          <a:p>
            <a:pPr marL="457200" lvl="1" indent="0">
              <a:buNone/>
            </a:pPr>
            <a:r>
              <a:rPr lang="en-US" sz="1800" dirty="0"/>
              <a:t>The LEAG community supported the conclusions described in the “Artemis, Ethics and Society: Synthesis from a Workshop”. This workshop identified and addressed a myriad of important ethical issues and offered potential mitigation pathways that should be considered as efforts for Artemis and Moon to Mars are formulated, while also keeping in mind that a balance is required (e.g., how to allow resource extraction and utilization while being respectful of different cultures and positions).</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00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Notes of Appreciation and Gratitude towards NASA</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Maintaining Balance Between Ongoing Projects and Future Work</a:t>
            </a:r>
          </a:p>
          <a:p>
            <a:r>
              <a:rPr lang="en-US" sz="2000" b="1" dirty="0" smtClean="0">
                <a:solidFill>
                  <a:srgbClr val="FFC000"/>
                </a:solidFill>
              </a:rPr>
              <a:t>Lunar Trailblazer Ride-share</a:t>
            </a:r>
          </a:p>
          <a:p>
            <a:r>
              <a:rPr lang="en-US" sz="2000" b="1" dirty="0">
                <a:solidFill>
                  <a:srgbClr val="FFC000"/>
                </a:solidFill>
              </a:rPr>
              <a:t>Science as a Pillar of Exploration</a:t>
            </a:r>
          </a:p>
          <a:p>
            <a:r>
              <a:rPr lang="en-US" sz="2000" b="1" dirty="0" smtClean="0">
                <a:solidFill>
                  <a:srgbClr val="FFC000"/>
                </a:solidFill>
              </a:rPr>
              <a:t>Science </a:t>
            </a:r>
            <a:r>
              <a:rPr lang="en-US" sz="2000" b="1" dirty="0">
                <a:solidFill>
                  <a:srgbClr val="FFC000"/>
                </a:solidFill>
              </a:rPr>
              <a:t>Support for Artemis</a:t>
            </a:r>
            <a:endParaRPr lang="en-US" sz="2000" dirty="0"/>
          </a:p>
          <a:p>
            <a:r>
              <a:rPr lang="en-US" sz="2000" b="1" dirty="0" smtClean="0">
                <a:solidFill>
                  <a:srgbClr val="FFC000"/>
                </a:solidFill>
              </a:rPr>
              <a:t>Thoughtful </a:t>
            </a:r>
            <a:r>
              <a:rPr lang="en-US" sz="2000" b="1" dirty="0">
                <a:solidFill>
                  <a:srgbClr val="FFC000"/>
                </a:solidFill>
              </a:rPr>
              <a:t>Evolution of Opportunities as Capabilities </a:t>
            </a:r>
            <a:r>
              <a:rPr lang="en-US" sz="2000" b="1" dirty="0" smtClean="0">
                <a:solidFill>
                  <a:srgbClr val="FFC000"/>
                </a:solidFill>
              </a:rPr>
              <a:t>Advance</a:t>
            </a:r>
          </a:p>
          <a:p>
            <a:r>
              <a:rPr lang="en-US" sz="2000" b="1" dirty="0">
                <a:solidFill>
                  <a:srgbClr val="FFC000"/>
                </a:solidFill>
              </a:rPr>
              <a:t>Continued Development of Endurance-A</a:t>
            </a:r>
          </a:p>
          <a:p>
            <a:r>
              <a:rPr lang="en-US" sz="2000" b="1" dirty="0" smtClean="0">
                <a:solidFill>
                  <a:srgbClr val="FFC000"/>
                </a:solidFill>
              </a:rPr>
              <a:t>Utilizing </a:t>
            </a:r>
            <a:r>
              <a:rPr lang="en-US" sz="2000" b="1" dirty="0">
                <a:solidFill>
                  <a:srgbClr val="FFC000"/>
                </a:solidFill>
              </a:rPr>
              <a:t>the LEAG CLOC-SAT </a:t>
            </a:r>
            <a:r>
              <a:rPr lang="en-US" sz="2000" b="1" dirty="0" smtClean="0">
                <a:solidFill>
                  <a:srgbClr val="FFC000"/>
                </a:solidFill>
              </a:rPr>
              <a:t>Report</a:t>
            </a:r>
            <a:endParaRPr lang="en-US" sz="20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DE41FA-1EC6-C24C-BD86-510EB8DDA2CD}"/>
              </a:ext>
            </a:extLst>
          </p:cNvPr>
          <p:cNvSpPr txBox="1"/>
          <p:nvPr/>
        </p:nvSpPr>
        <p:spPr>
          <a:xfrm>
            <a:off x="7985635" y="5783947"/>
            <a:ext cx="4203202" cy="369332"/>
          </a:xfrm>
          <a:prstGeom prst="rect">
            <a:avLst/>
          </a:prstGeom>
          <a:noFill/>
        </p:spPr>
        <p:txBody>
          <a:bodyPr wrap="none" rtlCol="0">
            <a:spAutoFit/>
          </a:bodyPr>
          <a:lstStyle/>
          <a:p>
            <a:r>
              <a:rPr lang="en-US" dirty="0">
                <a:solidFill>
                  <a:srgbClr val="00FFF9"/>
                </a:solidFill>
              </a:rPr>
              <a:t>Note: Topics expanded in following 3 slides</a:t>
            </a:r>
          </a:p>
        </p:txBody>
      </p:sp>
    </p:spTree>
    <p:extLst>
      <p:ext uri="{BB962C8B-B14F-4D97-AF65-F5344CB8AC3E}">
        <p14:creationId xmlns:p14="http://schemas.microsoft.com/office/powerpoint/2010/main" val="82766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Notes of Appreciation and Gratitude towards NASA</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r>
              <a:rPr lang="en-US" sz="2000" b="1" dirty="0" smtClean="0">
                <a:solidFill>
                  <a:srgbClr val="FFC000"/>
                </a:solidFill>
              </a:rPr>
              <a:t>Maintaining Balance Between Ongoing Projects and Future Work</a:t>
            </a:r>
          </a:p>
          <a:p>
            <a:pPr marL="457200" lvl="1" indent="0">
              <a:buNone/>
            </a:pPr>
            <a:r>
              <a:rPr lang="en-US" sz="1800" dirty="0"/>
              <a:t>LEAG appreciates efforts by NASA leadership to protect research and analysis (R&amp;A) funding, flight projects such as the Lunar Reconnaissance Orbiter (LRO), and projects already selected for development (e.g., VIPER, CLPS payloads) from Agency-wide cost-cutting. Every competitively-selected mission deserves a fair chance to develop and follow a path to flight. We recognize the difficulties in balancing these ongoing projects with future work. Furthermore, LEAG applauds NASA for continuing to advance lunar science and exploration in the past year through the competitive selection of R&amp;A grants through the Lunar Data Analysis Program (LDAP), instrument maturation grants through DALI, the U.S.-contribution to the Canadian Space Agency small lunar rover mission, PRISM-3, five SSERVI CAN-4 teams, Artemis III Geology Team, and soon the Artemis III Deployed Instruments selections.</a:t>
            </a:r>
          </a:p>
          <a:p>
            <a:r>
              <a:rPr lang="en-US" sz="2000" b="1" dirty="0" smtClean="0">
                <a:solidFill>
                  <a:srgbClr val="FFC000"/>
                </a:solidFill>
              </a:rPr>
              <a:t>Lunar Trailblazer Ride-share</a:t>
            </a:r>
            <a:endParaRPr lang="en-US" sz="2000" dirty="0" smtClean="0"/>
          </a:p>
          <a:p>
            <a:pPr marL="457200" lvl="1" indent="0">
              <a:buNone/>
            </a:pPr>
            <a:r>
              <a:rPr lang="en-US" sz="1800" dirty="0" smtClean="0"/>
              <a:t>LEAG </a:t>
            </a:r>
            <a:r>
              <a:rPr lang="en-US" sz="1800" dirty="0"/>
              <a:t>applauds the successful effort to confirm Lunar Trailblazer as a ride-share on the Intuitive Machines IM-2 mission. This will enable critical targeted observations from Lunar Trailblazer to be collected significantly earlier than otherwise projected. These timely observations will be used to address important science questions and aid in the selection of landing sites for both robotic and crewed missions</a:t>
            </a:r>
            <a:r>
              <a:rPr lang="en-US" sz="1800" dirty="0" smtClean="0"/>
              <a:t>.</a:t>
            </a:r>
            <a:endParaRPr lang="en-US" sz="18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207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Notes of Appreciation and Gratitude towards NASA</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963599" cy="4968240"/>
          </a:xfrm>
        </p:spPr>
        <p:txBody>
          <a:bodyPr>
            <a:noAutofit/>
          </a:bodyPr>
          <a:lstStyle/>
          <a:p>
            <a:r>
              <a:rPr lang="en-US" sz="2000" b="1" dirty="0" smtClean="0">
                <a:solidFill>
                  <a:srgbClr val="FFC000"/>
                </a:solidFill>
              </a:rPr>
              <a:t>Science as a Pillar of Exploration</a:t>
            </a:r>
          </a:p>
          <a:p>
            <a:pPr marL="457200" lvl="1" indent="0">
              <a:buNone/>
            </a:pPr>
            <a:r>
              <a:rPr lang="en-US" sz="1800" dirty="0" smtClean="0"/>
              <a:t>LEAG </a:t>
            </a:r>
            <a:r>
              <a:rPr lang="en-US" sz="1800" dirty="0"/>
              <a:t>applauds NASA’s commitment to science as one of the pillars of exploration and appreciates efforts to draft an Integrated Lunar Science Strategy. The community eagerly awaits opportunities to review the draft Strategy document and provide feedback in the coming months.</a:t>
            </a:r>
          </a:p>
          <a:p>
            <a:r>
              <a:rPr lang="en-US" sz="2000" b="1" dirty="0" smtClean="0">
                <a:solidFill>
                  <a:srgbClr val="FFC000"/>
                </a:solidFill>
              </a:rPr>
              <a:t>Science Support for Artemis</a:t>
            </a:r>
            <a:endParaRPr lang="en-US" sz="2000" dirty="0" smtClean="0"/>
          </a:p>
          <a:p>
            <a:pPr marL="457200" lvl="1" indent="0">
              <a:buNone/>
            </a:pPr>
            <a:r>
              <a:rPr lang="en-US" sz="1800" dirty="0" smtClean="0"/>
              <a:t>LEAG </a:t>
            </a:r>
            <a:r>
              <a:rPr lang="en-US" sz="1800" dirty="0"/>
              <a:t>applauds efforts from NASA to build on its internal science teams to provide comprehensive science support to Artemis through competitively-selected science teams, participating scientists, and  instrument teams beginning with Artemis III. In addition, LEAG appreciates the appointment of a Project Scientist to the important Artemis II mission. Furthermore, the lunar community eagerly awaits information on lunar science and instrument opportunities that utilize Gateway beginning with Artemis IV.</a:t>
            </a:r>
          </a:p>
          <a:p>
            <a:r>
              <a:rPr lang="en-US" sz="2000" b="1" dirty="0" smtClean="0">
                <a:solidFill>
                  <a:srgbClr val="FFC000"/>
                </a:solidFill>
              </a:rPr>
              <a:t>Thoughtful Evolution of Opportunities as Capabilities Advance</a:t>
            </a:r>
            <a:endParaRPr lang="en-US" sz="2000" dirty="0" smtClean="0"/>
          </a:p>
          <a:p>
            <a:pPr marL="457200" lvl="1" indent="0">
              <a:buNone/>
            </a:pPr>
            <a:r>
              <a:rPr lang="en-US" sz="1800" dirty="0" smtClean="0"/>
              <a:t>The </a:t>
            </a:r>
            <a:r>
              <a:rPr lang="en-US" sz="1800" dirty="0"/>
              <a:t>LEAG community appreciates NASA implementing innovative solutions for future lunar surface missions such as expanding CLPS-provided services to include mobility and night survival. Furthermore, the community recognizes the challenges of designing instrumentation to be deployed by astronauts on the lunar surface and thanks NASA for the willingness to adapt future Artemis Deployed Instrument calls over time to provide additional technical guidance, development time, and lessons learned from review of the Artemis III Deployed Instruments proposals</a:t>
            </a:r>
            <a:r>
              <a:rPr lang="en-US" sz="1800" dirty="0" smtClean="0"/>
              <a:t>.</a:t>
            </a:r>
            <a:endParaRPr lang="en-US" sz="18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64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2023 </a:t>
            </a:r>
            <a:r>
              <a:rPr lang="en-US" sz="3200" b="1" dirty="0"/>
              <a:t>LEAG Annual Meeting: Notes of Appreciation and Gratitude towards NASA</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963599" cy="4968240"/>
          </a:xfrm>
        </p:spPr>
        <p:txBody>
          <a:bodyPr>
            <a:noAutofit/>
          </a:bodyPr>
          <a:lstStyle/>
          <a:p>
            <a:r>
              <a:rPr lang="en-US" sz="2000" b="1" dirty="0" smtClean="0">
                <a:solidFill>
                  <a:srgbClr val="FFC000"/>
                </a:solidFill>
              </a:rPr>
              <a:t>Continued Development of Endurance-A</a:t>
            </a:r>
          </a:p>
          <a:p>
            <a:pPr marL="457200" lvl="1" indent="0">
              <a:buNone/>
            </a:pPr>
            <a:r>
              <a:rPr lang="en-US" sz="1800" dirty="0" smtClean="0"/>
              <a:t>The </a:t>
            </a:r>
            <a:r>
              <a:rPr lang="en-US" sz="1800" dirty="0"/>
              <a:t>LEAG community appreciates NASA’s commitment to develop the Endurance-A South Pole Aitkin basin sample return mission through additional pre-phase A concept study efforts, support for the Endurance Science Workshop, and the planned establishment of an Endurance Science Definition Team. These actions make it clear that NASA values Endurance and its science objectives as prioritized in the Decadal Survey as LDEP’s top priority.</a:t>
            </a:r>
          </a:p>
          <a:p>
            <a:r>
              <a:rPr lang="en-US" sz="2000" b="1" dirty="0" smtClean="0">
                <a:solidFill>
                  <a:srgbClr val="FFC000"/>
                </a:solidFill>
              </a:rPr>
              <a:t>Utilizing the LEAG CLOC-SAT Report</a:t>
            </a:r>
            <a:endParaRPr lang="en-US" sz="2000" dirty="0" smtClean="0"/>
          </a:p>
          <a:p>
            <a:pPr marL="457200" lvl="1" indent="0">
              <a:buNone/>
            </a:pPr>
            <a:r>
              <a:rPr lang="en-US" sz="1800" dirty="0" smtClean="0"/>
              <a:t>LEAG </a:t>
            </a:r>
            <a:r>
              <a:rPr lang="en-US" sz="1800" dirty="0"/>
              <a:t>appreciates NASA’s commitment to include the analysis provided by our Continuous Lunar Orbital Capabilities Specific Action Team (CLOC-SAT) final report in the formulation of future lunar orbital missions. Specifically, NASA directed LEAG to provide mission-specific CLOC-SAT priorities for the pre-Phase A Lunar Exploration and Science Orbiter (</a:t>
            </a:r>
            <a:r>
              <a:rPr lang="en-US" sz="1800" dirty="0" err="1"/>
              <a:t>LExSO</a:t>
            </a:r>
            <a:r>
              <a:rPr lang="en-US" sz="1800" dirty="0"/>
              <a:t>) concept study. We eagerly await the results of that study and will provide feedback on its alignment to the identified community priorities. Furthermore, the community looks forward to learning more about future lunar orbital opportunities in general.</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084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2023 LEAG Annual Meeting: </a:t>
            </a:r>
            <a:r>
              <a:rPr lang="en-US" sz="3200" b="1" dirty="0" smtClean="0"/>
              <a:t>Actionable Findings (1 – 6)</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10003315" cy="4968240"/>
          </a:xfrm>
        </p:spPr>
        <p:txBody>
          <a:bodyPr>
            <a:noAutofit/>
          </a:bodyPr>
          <a:lstStyle/>
          <a:p>
            <a:pPr marL="457200" indent="-457200">
              <a:buFont typeface="+mj-lt"/>
              <a:buAutoNum type="arabicPeriod"/>
            </a:pPr>
            <a:r>
              <a:rPr lang="en-US" sz="1800" b="1" dirty="0">
                <a:solidFill>
                  <a:srgbClr val="FFC000"/>
                </a:solidFill>
              </a:rPr>
              <a:t>The LEAG and MEPAG communities should be active partners in the development and refinement of the Moon to Mars (M2M) Architecture goals and objectives.</a:t>
            </a:r>
          </a:p>
          <a:p>
            <a:pPr marL="457200" indent="-457200">
              <a:buFont typeface="+mj-lt"/>
              <a:buAutoNum type="arabicPeriod"/>
            </a:pPr>
            <a:r>
              <a:rPr lang="en-US" sz="1800" b="1" dirty="0">
                <a:solidFill>
                  <a:srgbClr val="FFC000"/>
                </a:solidFill>
              </a:rPr>
              <a:t>LEAG affirms the continued importance of inclusion plans, however, LEAG strongly encourages NASA to develop and publish a rubric to guide plan development and evaluation.</a:t>
            </a:r>
          </a:p>
          <a:p>
            <a:pPr marL="457200" indent="-457200">
              <a:buFont typeface="+mj-lt"/>
              <a:buAutoNum type="arabicPeriod"/>
            </a:pPr>
            <a:r>
              <a:rPr lang="en-US" sz="1800" b="1" dirty="0">
                <a:solidFill>
                  <a:srgbClr val="FFC000"/>
                </a:solidFill>
              </a:rPr>
              <a:t>LEAG encourages NASA to actively engage with LEAG and the Mapping and Planetary Spatial Infrastructure Team (MAPSIT) to find mechanisms to fund, support, and facilitate a wide-reaching systemic lunar mapping campaign within the next 12 months.</a:t>
            </a:r>
          </a:p>
          <a:p>
            <a:pPr marL="457200" indent="-457200">
              <a:buFont typeface="+mj-lt"/>
              <a:buAutoNum type="arabicPeriod"/>
            </a:pPr>
            <a:r>
              <a:rPr lang="en-US" sz="1800" b="1" dirty="0">
                <a:solidFill>
                  <a:srgbClr val="FFC000"/>
                </a:solidFill>
              </a:rPr>
              <a:t>LEAG recognizes the importance of scope and scale of the Endurance mission concept as transformational in lunar and planetary science, and strongly encourages an implementation that does not diminish the existing mission concept and encourages NASA to assemble a formal Science Definition Team (SDT) that is inclusive of the lunar science community.</a:t>
            </a:r>
          </a:p>
          <a:p>
            <a:pPr marL="457200" indent="-457200">
              <a:buFont typeface="+mj-lt"/>
              <a:buAutoNum type="arabicPeriod" startAt="5"/>
            </a:pPr>
            <a:r>
              <a:rPr lang="en-US" sz="1800" b="1" dirty="0">
                <a:solidFill>
                  <a:srgbClr val="FFC000"/>
                </a:solidFill>
              </a:rPr>
              <a:t>LEAG encourages collection and dissemination of both scientific and technical information related to the successes and challenges of the many cubesats launched in fall </a:t>
            </a:r>
            <a:r>
              <a:rPr lang="en-US" sz="1800" b="1" dirty="0" smtClean="0">
                <a:solidFill>
                  <a:srgbClr val="FFC000"/>
                </a:solidFill>
              </a:rPr>
              <a:t>2022.</a:t>
            </a:r>
          </a:p>
          <a:p>
            <a:pPr marL="457200" indent="-457200">
              <a:buFont typeface="+mj-lt"/>
              <a:buAutoNum type="arabicPeriod" startAt="5"/>
            </a:pPr>
            <a:r>
              <a:rPr lang="en-US" sz="1800" b="1" dirty="0" smtClean="0">
                <a:solidFill>
                  <a:srgbClr val="FFC000"/>
                </a:solidFill>
              </a:rPr>
              <a:t>The </a:t>
            </a:r>
            <a:r>
              <a:rPr lang="en-US" sz="1800" b="1" dirty="0">
                <a:solidFill>
                  <a:srgbClr val="FFC000"/>
                </a:solidFill>
              </a:rPr>
              <a:t>LEAG Commercial Advisory Board (CAB) identified findings in three topics: (I) Commercial Lunar Payload Service (CLPS), (II) Moon to Mars (M2M) Architecture, and (III) regulatory challenges on lunar infrastructure development</a:t>
            </a:r>
            <a:r>
              <a:rPr lang="en-US" sz="1800" b="1" dirty="0" smtClean="0">
                <a:solidFill>
                  <a:srgbClr val="FFC000"/>
                </a:solidFill>
              </a:rPr>
              <a:t>:</a:t>
            </a:r>
            <a:endParaRPr lang="en-US" sz="1800" dirty="0"/>
          </a:p>
          <a:p>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650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2023 LEAG Annual Meeting: </a:t>
            </a:r>
            <a:r>
              <a:rPr lang="en-US" sz="3200" b="1" dirty="0" smtClean="0"/>
              <a:t>Actionable Findings (7 – 11) </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10003315" cy="4968240"/>
          </a:xfrm>
        </p:spPr>
        <p:txBody>
          <a:bodyPr>
            <a:noAutofit/>
          </a:bodyPr>
          <a:lstStyle/>
          <a:p>
            <a:pPr marL="457200" indent="-457200">
              <a:buFont typeface="+mj-lt"/>
              <a:buAutoNum type="arabicPeriod" startAt="7"/>
            </a:pPr>
            <a:r>
              <a:rPr lang="en-US" sz="1800" b="1" dirty="0">
                <a:solidFill>
                  <a:srgbClr val="FFC000"/>
                </a:solidFill>
              </a:rPr>
              <a:t>LEAG encourages NASA to maintain remaining ROSES23 opportunities (e.g., LDAP, PRISM SALSA, A4DI and LTV Instruments) to sustain the growing planetary science community and engage the next generation</a:t>
            </a:r>
            <a:r>
              <a:rPr lang="en-US" sz="1800" b="1" dirty="0" smtClean="0">
                <a:solidFill>
                  <a:srgbClr val="FFC000"/>
                </a:solidFill>
              </a:rPr>
              <a:t>.</a:t>
            </a:r>
          </a:p>
          <a:p>
            <a:pPr marL="457200" indent="-457200">
              <a:buFont typeface="+mj-lt"/>
              <a:buAutoNum type="arabicPeriod" startAt="7"/>
            </a:pPr>
            <a:r>
              <a:rPr lang="en-US" sz="1800" b="1" dirty="0">
                <a:solidFill>
                  <a:srgbClr val="FFC000"/>
                </a:solidFill>
              </a:rPr>
              <a:t>LEAG supports NASA’s plan to engage with the National Academies of Sciences, Engineering, and Medicine (NAS) to study the science value of human exploration beyond the south polar region of the </a:t>
            </a:r>
            <a:r>
              <a:rPr lang="en-US" sz="1800" b="1" dirty="0" smtClean="0">
                <a:solidFill>
                  <a:srgbClr val="FFC000"/>
                </a:solidFill>
              </a:rPr>
              <a:t>Moon.</a:t>
            </a:r>
          </a:p>
          <a:p>
            <a:pPr marL="457200" indent="-457200">
              <a:buFont typeface="+mj-lt"/>
              <a:buAutoNum type="arabicPeriod" startAt="7"/>
            </a:pPr>
            <a:r>
              <a:rPr lang="en-US" sz="1800" b="1" dirty="0">
                <a:solidFill>
                  <a:srgbClr val="FFC000"/>
                </a:solidFill>
              </a:rPr>
              <a:t>LEAG strongly encourages NASA to solicit PI-led research opportunities that focus on operational and exploration gaps recognized by the LEAG Analog Objectives for Artemis Specific Action Team (AOA-SAT) </a:t>
            </a:r>
            <a:r>
              <a:rPr lang="en-US" sz="1800" b="1" dirty="0" smtClean="0">
                <a:solidFill>
                  <a:srgbClr val="FFC000"/>
                </a:solidFill>
              </a:rPr>
              <a:t>Report.</a:t>
            </a:r>
          </a:p>
          <a:p>
            <a:pPr marL="457200" indent="-457200">
              <a:buFont typeface="+mj-lt"/>
              <a:buAutoNum type="arabicPeriod" startAt="7"/>
            </a:pPr>
            <a:r>
              <a:rPr lang="en-US" sz="1800" b="1" dirty="0">
                <a:solidFill>
                  <a:srgbClr val="FFC000"/>
                </a:solidFill>
              </a:rPr>
              <a:t>LEAG endorses the establishment of an International Lunar Year during the timeframe </a:t>
            </a:r>
            <a:r>
              <a:rPr lang="en-US" sz="1800" b="1" dirty="0" smtClean="0">
                <a:solidFill>
                  <a:srgbClr val="FFC000"/>
                </a:solidFill>
              </a:rPr>
              <a:t>2027-2030.</a:t>
            </a:r>
          </a:p>
          <a:p>
            <a:pPr marL="457200" indent="-457200">
              <a:buFont typeface="+mj-lt"/>
              <a:buAutoNum type="arabicPeriod" startAt="7"/>
            </a:pPr>
            <a:r>
              <a:rPr lang="en-US" sz="1800" b="1" dirty="0">
                <a:solidFill>
                  <a:srgbClr val="FFC000"/>
                </a:solidFill>
              </a:rPr>
              <a:t>LEAG encourages continued engagement with the lunar science and exploration community through the development of the Integrated Lunar Science Strategy to foster a flexible and sustainable strategy to achieve decadal-level science goals at the lunar surface and in orbit.</a:t>
            </a:r>
            <a:endParaRPr lang="en-US" sz="1800" b="1" dirty="0" smtClean="0">
              <a:solidFill>
                <a:srgbClr val="FFC000"/>
              </a:solidFill>
            </a:endParaRPr>
          </a:p>
          <a:p>
            <a:pPr marL="457200" indent="-457200">
              <a:buFont typeface="+mj-lt"/>
              <a:buAutoNum type="arabicPeriod" startAt="7"/>
            </a:pPr>
            <a:endParaRPr lang="en-US" sz="1800" b="1" dirty="0" smtClean="0">
              <a:solidFill>
                <a:srgbClr val="FFC000"/>
              </a:solidFill>
            </a:endParaRPr>
          </a:p>
          <a:p>
            <a:pPr marL="457200" indent="-457200">
              <a:buFont typeface="+mj-lt"/>
              <a:buAutoNum type="arabicPeriod" startAt="7"/>
            </a:pPr>
            <a:endParaRPr lang="en-US" sz="1800" b="1" dirty="0" smtClean="0">
              <a:solidFill>
                <a:srgbClr val="FFC000"/>
              </a:solidFill>
            </a:endParaRPr>
          </a:p>
          <a:p>
            <a:pPr marL="457200" indent="-457200">
              <a:buFont typeface="+mj-lt"/>
              <a:buAutoNum type="arabicPeriod" startAt="7"/>
            </a:pPr>
            <a:endParaRPr lang="en-US" sz="1800" b="1" dirty="0">
              <a:solidFill>
                <a:srgbClr val="FFC000"/>
              </a:solidFill>
            </a:endParaRP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DE41FA-1EC6-C24C-BD86-510EB8DDA2CD}"/>
              </a:ext>
            </a:extLst>
          </p:cNvPr>
          <p:cNvSpPr txBox="1"/>
          <p:nvPr/>
        </p:nvSpPr>
        <p:spPr>
          <a:xfrm>
            <a:off x="7621950" y="5783947"/>
            <a:ext cx="4520276" cy="369332"/>
          </a:xfrm>
          <a:prstGeom prst="rect">
            <a:avLst/>
          </a:prstGeom>
          <a:noFill/>
        </p:spPr>
        <p:txBody>
          <a:bodyPr wrap="none" rtlCol="0">
            <a:spAutoFit/>
          </a:bodyPr>
          <a:lstStyle/>
          <a:p>
            <a:r>
              <a:rPr lang="en-US" dirty="0">
                <a:solidFill>
                  <a:srgbClr val="00FFF9"/>
                </a:solidFill>
              </a:rPr>
              <a:t>Note: </a:t>
            </a:r>
            <a:r>
              <a:rPr lang="en-US" dirty="0" smtClean="0">
                <a:solidFill>
                  <a:srgbClr val="00FFF9"/>
                </a:solidFill>
              </a:rPr>
              <a:t>Findings </a:t>
            </a:r>
            <a:r>
              <a:rPr lang="en-US" dirty="0">
                <a:solidFill>
                  <a:srgbClr val="00FFF9"/>
                </a:solidFill>
              </a:rPr>
              <a:t>expanded in following </a:t>
            </a:r>
            <a:r>
              <a:rPr lang="en-US" dirty="0" smtClean="0">
                <a:solidFill>
                  <a:srgbClr val="00FFF9"/>
                </a:solidFill>
              </a:rPr>
              <a:t>11 </a:t>
            </a:r>
            <a:r>
              <a:rPr lang="en-US" dirty="0">
                <a:solidFill>
                  <a:srgbClr val="00FFF9"/>
                </a:solidFill>
              </a:rPr>
              <a:t>slides</a:t>
            </a:r>
          </a:p>
        </p:txBody>
      </p:sp>
    </p:spTree>
    <p:extLst>
      <p:ext uri="{BB962C8B-B14F-4D97-AF65-F5344CB8AC3E}">
        <p14:creationId xmlns:p14="http://schemas.microsoft.com/office/powerpoint/2010/main" val="119216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a:pPr>
            <a:r>
              <a:rPr lang="en-US" sz="2000" b="1" dirty="0">
                <a:solidFill>
                  <a:srgbClr val="FFC000"/>
                </a:solidFill>
              </a:rPr>
              <a:t>The LEAG and MEPAG communities should be active partners in the development and refinement of the Moon to Mars (M2M) Architecture goals and </a:t>
            </a:r>
            <a:r>
              <a:rPr lang="en-US" sz="2000" b="1" dirty="0" smtClean="0">
                <a:solidFill>
                  <a:srgbClr val="FFC000"/>
                </a:solidFill>
              </a:rPr>
              <a:t>objectives.</a:t>
            </a:r>
          </a:p>
          <a:p>
            <a:pPr marL="457200" lvl="1" indent="0">
              <a:buNone/>
            </a:pPr>
            <a:r>
              <a:rPr lang="en-US" sz="1800" dirty="0"/>
              <a:t>We request that NASA ensures these groups, as representatives of the scientific community, are actively involved during the revision and refinement of the M2M Architecture. Together these groups should facilitate the flow of ideas and feedback regarding the M2M Architecture to NASA. We appreciate NASA’s demonstrated commitment to incorporating feedback from industry and academic partners through the recent announcement of the 2024 M2M Architecture Workshop, but strongly encourage ESDMD to actively engage the scientific community throughout the year rather than rely on once-per-year workshops. LEAG suggests that NASA releases a timeline for the projected revisions of the Architecture Definition Document (ADD) updates to the community and ensure the lunar and Martian communities have ample time to review the ADD prior to the upcoming workshop. LEAG further suggests that NASA conduct this workshop as a hybrid meeting with both in person and online participation. LEAG recognizes that many qualified interested individuals, especially early career researchers, may lack travel support for an in person meeting not directly related to funded grant work. A hybrid M2M Architecture Workshop would ensure meaningful engagement with the broadest possible cross section of academia and industry.</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68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2"/>
            </a:pPr>
            <a:r>
              <a:rPr lang="en-US" sz="2000" b="1" dirty="0">
                <a:solidFill>
                  <a:srgbClr val="FFC000"/>
                </a:solidFill>
              </a:rPr>
              <a:t>LEAG affirms the continued importance of inclusion plans, however, LEAG strongly encourages NASA to develop and publish a rubric to guide plan development and evaluation</a:t>
            </a:r>
            <a:r>
              <a:rPr lang="en-US" sz="2000" b="1" dirty="0" smtClean="0">
                <a:solidFill>
                  <a:srgbClr val="FFC000"/>
                </a:solidFill>
              </a:rPr>
              <a:t>.</a:t>
            </a:r>
          </a:p>
          <a:p>
            <a:pPr marL="457200" lvl="1" indent="0">
              <a:buNone/>
            </a:pPr>
            <a:r>
              <a:rPr lang="en-US" sz="1800" dirty="0"/>
              <a:t>The inclusion plan pilot program is an important step towards embedding Diversity, Equity, Inclusion, and Accessibility (DEIA) principles within the structure of the community. However, the implementation and assessment of these plans has often resulted in community confusion. Although NASA has released a number of documents, and also hosted a workshop relating to inclusion plan best practices, the suggestions provided by these materials have not translated to successful inclusion plans, and reviews have often provided contradictory or inconsistent suggestions. While LEAG recognizes NASA’s reticence in providing a template or “check list” for inclusion plans, which should be tailored to specific team needs, the development of an assessment rubric would provide a significant step forward in the standardization of proposer expectations and reviewer assessment. </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3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3"/>
            </a:pPr>
            <a:r>
              <a:rPr lang="en-US" sz="2000" b="1" dirty="0">
                <a:solidFill>
                  <a:srgbClr val="FFC000"/>
                </a:solidFill>
              </a:rPr>
              <a:t>LEAG encourages NASA to actively engage with LEAG and the Mapping and Planetary Spatial Infrastructure Team (MAPSIT) to find mechanisms to fund, support, and facilitate a wide-reaching systemic lunar mapping campaign within the next 12 months</a:t>
            </a:r>
            <a:r>
              <a:rPr lang="en-US" sz="2000" b="1" dirty="0" smtClean="0">
                <a:solidFill>
                  <a:srgbClr val="FFC000"/>
                </a:solidFill>
              </a:rPr>
              <a:t>.</a:t>
            </a:r>
          </a:p>
          <a:p>
            <a:pPr marL="457200" lvl="1" indent="0">
              <a:buNone/>
            </a:pPr>
            <a:r>
              <a:rPr lang="en-US" sz="1800" dirty="0"/>
              <a:t>Historically, the community provided significant essential support for the Surveyor and Apollo landings through concentrated geologic mapping efforts; we encourage a similar effort for the Artemis program and other upcoming lunar missions (e.g., CLPS) to include various map types (e.g., geologic, resource, hazard, tactical, etc.) at multiple scales. This corresponds to a similar finding from MAPSIT at the June PAC meeting. We encourage an examination of current specific mapping needs, including datasets and accessible formats; tools and software; and current and potential future funding pathways and opportunities.</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5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574" y="3812202"/>
            <a:ext cx="2337923" cy="2337923"/>
          </a:xfrm>
          <a:prstGeom prst="rect">
            <a:avLst/>
          </a:prstGeom>
          <a:ln w="28575">
            <a:solidFill>
              <a:srgbClr val="FFC000"/>
            </a:solidFill>
          </a:ln>
        </p:spPr>
      </p:pic>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515600" cy="1325563"/>
          </a:xfrm>
        </p:spPr>
        <p:txBody>
          <a:bodyPr>
            <a:normAutofit/>
          </a:bodyPr>
          <a:lstStyle/>
          <a:p>
            <a:r>
              <a:rPr lang="en-US" sz="3200" b="1" dirty="0" smtClean="0"/>
              <a:t>LEAG is Helping the Community Organize an International Lunar Year Towards the End of this Decade</a:t>
            </a:r>
            <a:endParaRPr lang="en-US" sz="3200" b="1" dirty="0"/>
          </a:p>
        </p:txBody>
      </p:sp>
      <p:cxnSp>
        <p:nvCxnSpPr>
          <p:cNvPr id="6" name="Straight Connector 5">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219200" y="1291300"/>
            <a:ext cx="7020560" cy="5171846"/>
          </a:xfrm>
        </p:spPr>
        <p:txBody>
          <a:bodyPr>
            <a:noAutofit/>
          </a:bodyPr>
          <a:lstStyle/>
          <a:p>
            <a:r>
              <a:rPr lang="en-US" sz="2000" b="1" dirty="0" smtClean="0">
                <a:solidFill>
                  <a:srgbClr val="FFC000"/>
                </a:solidFill>
              </a:rPr>
              <a:t>LEAG is forming a community coordination group to help communicate and align activities</a:t>
            </a:r>
          </a:p>
          <a:p>
            <a:pPr lvl="1"/>
            <a:r>
              <a:rPr lang="en-US" sz="1800" dirty="0" smtClean="0"/>
              <a:t>Near-term goal to identify ‘big science’ enabled by ILY</a:t>
            </a:r>
          </a:p>
          <a:p>
            <a:r>
              <a:rPr lang="en-US" sz="2000" b="1" dirty="0" smtClean="0">
                <a:solidFill>
                  <a:srgbClr val="FFC000"/>
                </a:solidFill>
              </a:rPr>
              <a:t>An ILY during the timeframe 2027-2030 could:</a:t>
            </a:r>
          </a:p>
          <a:p>
            <a:pPr lvl="1"/>
            <a:r>
              <a:rPr lang="en-US" sz="1800" dirty="0" smtClean="0"/>
              <a:t>Prompt </a:t>
            </a:r>
            <a:r>
              <a:rPr lang="en-US" sz="1800" dirty="0"/>
              <a:t>new multilateral coordination relevant to enduring human and robotic presence at the </a:t>
            </a:r>
            <a:r>
              <a:rPr lang="en-US" sz="1800" dirty="0" smtClean="0"/>
              <a:t>Moon</a:t>
            </a:r>
            <a:endParaRPr lang="en-US" sz="1800" dirty="0"/>
          </a:p>
          <a:p>
            <a:pPr lvl="1"/>
            <a:r>
              <a:rPr lang="en-US" sz="1800" dirty="0" smtClean="0"/>
              <a:t>Promote </a:t>
            </a:r>
            <a:r>
              <a:rPr lang="en-US" sz="1800" dirty="0"/>
              <a:t>long-term safety and sustainability in exploration </a:t>
            </a:r>
            <a:r>
              <a:rPr lang="en-US" sz="1800" dirty="0" smtClean="0"/>
              <a:t/>
            </a:r>
            <a:br>
              <a:rPr lang="en-US" sz="1800" dirty="0" smtClean="0"/>
            </a:br>
            <a:r>
              <a:rPr lang="en-US" sz="1800" dirty="0" smtClean="0"/>
              <a:t>and </a:t>
            </a:r>
            <a:r>
              <a:rPr lang="en-US" sz="1800" dirty="0"/>
              <a:t>utilization activities at the </a:t>
            </a:r>
            <a:r>
              <a:rPr lang="en-US" sz="1800" dirty="0" smtClean="0"/>
              <a:t>Moon</a:t>
            </a:r>
            <a:endParaRPr lang="en-US" sz="1800" dirty="0"/>
          </a:p>
          <a:p>
            <a:pPr lvl="1"/>
            <a:r>
              <a:rPr lang="en-US" sz="1800" dirty="0" smtClean="0"/>
              <a:t>Foster </a:t>
            </a:r>
            <a:r>
              <a:rPr lang="en-US" sz="1800" dirty="0"/>
              <a:t>coordination between </a:t>
            </a:r>
            <a:r>
              <a:rPr lang="en-US" sz="1800" dirty="0" smtClean="0"/>
              <a:t>scientific, educational</a:t>
            </a:r>
            <a:r>
              <a:rPr lang="en-US" sz="1800" dirty="0"/>
              <a:t>, and commercial space </a:t>
            </a:r>
            <a:r>
              <a:rPr lang="en-US" sz="1800" dirty="0" smtClean="0"/>
              <a:t>communities </a:t>
            </a:r>
            <a:endParaRPr lang="en-US" sz="1800" dirty="0"/>
          </a:p>
          <a:p>
            <a:pPr lvl="1"/>
            <a:r>
              <a:rPr lang="en-US" sz="1800" dirty="0" smtClean="0"/>
              <a:t>Promote </a:t>
            </a:r>
            <a:r>
              <a:rPr lang="en-US" sz="1800" dirty="0"/>
              <a:t>communication and coordination between operators </a:t>
            </a:r>
            <a:r>
              <a:rPr lang="en-US" sz="1800" dirty="0" smtClean="0"/>
              <a:t/>
            </a:r>
            <a:br>
              <a:rPr lang="en-US" sz="1800" dirty="0" smtClean="0"/>
            </a:br>
            <a:r>
              <a:rPr lang="en-US" sz="1800" dirty="0" smtClean="0"/>
              <a:t>in </a:t>
            </a:r>
            <a:r>
              <a:rPr lang="en-US" sz="1800" dirty="0" err="1"/>
              <a:t>Cislunar</a:t>
            </a:r>
            <a:r>
              <a:rPr lang="en-US" sz="1800" dirty="0"/>
              <a:t> </a:t>
            </a:r>
            <a:r>
              <a:rPr lang="en-US" sz="1800" dirty="0" smtClean="0"/>
              <a:t>space</a:t>
            </a:r>
            <a:endParaRPr lang="en-US" sz="1800" dirty="0"/>
          </a:p>
          <a:p>
            <a:r>
              <a:rPr lang="en-US" sz="2000" b="1" dirty="0" smtClean="0">
                <a:solidFill>
                  <a:srgbClr val="FFC000"/>
                </a:solidFill>
              </a:rPr>
              <a:t>ILY requires a concerted, grassroots effort from the lunar science and exploration communities to get off the ground</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333" y="1395092"/>
            <a:ext cx="4031673" cy="1572352"/>
          </a:xfrm>
          <a:prstGeom prst="rect">
            <a:avLst/>
          </a:prstGeom>
          <a:ln>
            <a:noFill/>
          </a:ln>
        </p:spPr>
      </p:pic>
      <p:sp>
        <p:nvSpPr>
          <p:cNvPr id="7" name="TextBox 6"/>
          <p:cNvSpPr txBox="1"/>
          <p:nvPr/>
        </p:nvSpPr>
        <p:spPr>
          <a:xfrm>
            <a:off x="7829333" y="2991200"/>
            <a:ext cx="4199381" cy="584775"/>
          </a:xfrm>
          <a:prstGeom prst="rect">
            <a:avLst/>
          </a:prstGeom>
          <a:noFill/>
        </p:spPr>
        <p:txBody>
          <a:bodyPr wrap="square" rtlCol="0">
            <a:spAutoFit/>
          </a:bodyPr>
          <a:lstStyle/>
          <a:p>
            <a:pPr algn="ctr"/>
            <a:r>
              <a:rPr lang="en-US" sz="1600" dirty="0" smtClean="0">
                <a:solidFill>
                  <a:schemeClr val="bg1"/>
                </a:solidFill>
              </a:rPr>
              <a:t>Intent is to model after successful past Science Years, such as the IGY 1957-58</a:t>
            </a:r>
            <a:endParaRPr lang="en-US" sz="1600" dirty="0">
              <a:solidFill>
                <a:schemeClr val="bg1"/>
              </a:solidFill>
            </a:endParaRPr>
          </a:p>
        </p:txBody>
      </p:sp>
      <p:sp>
        <p:nvSpPr>
          <p:cNvPr id="8" name="TextBox 7"/>
          <p:cNvSpPr txBox="1"/>
          <p:nvPr/>
        </p:nvSpPr>
        <p:spPr>
          <a:xfrm>
            <a:off x="10464800" y="3990059"/>
            <a:ext cx="1716314" cy="646331"/>
          </a:xfrm>
          <a:prstGeom prst="rect">
            <a:avLst/>
          </a:prstGeom>
          <a:noFill/>
        </p:spPr>
        <p:txBody>
          <a:bodyPr wrap="square" rtlCol="0">
            <a:spAutoFit/>
          </a:bodyPr>
          <a:lstStyle/>
          <a:p>
            <a:r>
              <a:rPr lang="en-US" dirty="0" smtClean="0">
                <a:solidFill>
                  <a:schemeClr val="bg1"/>
                </a:solidFill>
              </a:rPr>
              <a:t>Community </a:t>
            </a:r>
          </a:p>
          <a:p>
            <a:r>
              <a:rPr lang="en-US" dirty="0" smtClean="0">
                <a:solidFill>
                  <a:schemeClr val="bg1"/>
                </a:solidFill>
              </a:rPr>
              <a:t>Sign-up Form</a:t>
            </a:r>
            <a:endParaRPr lang="en-US" dirty="0">
              <a:solidFill>
                <a:schemeClr val="bg1"/>
              </a:solidFill>
            </a:endParaRPr>
          </a:p>
        </p:txBody>
      </p:sp>
      <p:sp>
        <p:nvSpPr>
          <p:cNvPr id="9" name="Rectangle 8"/>
          <p:cNvSpPr/>
          <p:nvPr/>
        </p:nvSpPr>
        <p:spPr>
          <a:xfrm>
            <a:off x="1831338" y="5567680"/>
            <a:ext cx="5535266" cy="762271"/>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600" b="1" dirty="0">
                <a:solidFill>
                  <a:schemeClr val="tx1"/>
                </a:solidFill>
              </a:rPr>
              <a:t>For more info contact </a:t>
            </a:r>
            <a:r>
              <a:rPr lang="en-US" sz="1600" b="1" dirty="0" smtClean="0">
                <a:solidFill>
                  <a:schemeClr val="tx1"/>
                </a:solidFill>
              </a:rPr>
              <a:t>either:</a:t>
            </a:r>
          </a:p>
          <a:p>
            <a:pPr algn="ctr"/>
            <a:r>
              <a:rPr lang="en-US" sz="1400" dirty="0" smtClean="0">
                <a:solidFill>
                  <a:schemeClr val="tx1"/>
                </a:solidFill>
              </a:rPr>
              <a:t>LEAG </a:t>
            </a:r>
            <a:r>
              <a:rPr lang="en-US" sz="1400" dirty="0">
                <a:solidFill>
                  <a:schemeClr val="tx1"/>
                </a:solidFill>
              </a:rPr>
              <a:t>ILY </a:t>
            </a:r>
            <a:r>
              <a:rPr lang="en-US" sz="1400" dirty="0" smtClean="0">
                <a:solidFill>
                  <a:schemeClr val="tx1"/>
                </a:solidFill>
              </a:rPr>
              <a:t>Lead, </a:t>
            </a:r>
            <a:r>
              <a:rPr lang="en-US" sz="1400" dirty="0">
                <a:solidFill>
                  <a:schemeClr val="tx1"/>
                </a:solidFill>
              </a:rPr>
              <a:t>Erica Jawin (</a:t>
            </a:r>
            <a:r>
              <a:rPr lang="en-US" sz="1400" dirty="0" smtClean="0">
                <a:solidFill>
                  <a:schemeClr val="tx1"/>
                </a:solidFill>
                <a:hlinkClick r:id="rId5"/>
              </a:rPr>
              <a:t>JawinE@si.edu</a:t>
            </a:r>
            <a:r>
              <a:rPr lang="en-US" sz="1400" dirty="0" smtClean="0">
                <a:solidFill>
                  <a:schemeClr val="tx1"/>
                </a:solidFill>
              </a:rPr>
              <a:t>)</a:t>
            </a:r>
          </a:p>
          <a:p>
            <a:pPr algn="ctr"/>
            <a:r>
              <a:rPr lang="en-US" sz="1400" dirty="0" smtClean="0">
                <a:solidFill>
                  <a:schemeClr val="tx1"/>
                </a:solidFill>
              </a:rPr>
              <a:t>LEAG Chair, </a:t>
            </a:r>
            <a:r>
              <a:rPr lang="en-US" sz="1400" dirty="0">
                <a:solidFill>
                  <a:schemeClr val="tx1"/>
                </a:solidFill>
              </a:rPr>
              <a:t>Ben Greenhagen (</a:t>
            </a:r>
            <a:r>
              <a:rPr lang="en-US" sz="1400" dirty="0" smtClean="0">
                <a:solidFill>
                  <a:schemeClr val="tx1"/>
                </a:solidFill>
                <a:hlinkClick r:id="rId6"/>
              </a:rPr>
              <a:t>Benjamin.Greenhagen@jhuapl.edu</a:t>
            </a:r>
            <a:r>
              <a:rPr lang="en-US" sz="1400" dirty="0">
                <a:solidFill>
                  <a:schemeClr val="tx1"/>
                </a:solidFill>
              </a:rPr>
              <a:t>)</a:t>
            </a:r>
          </a:p>
        </p:txBody>
      </p:sp>
    </p:spTree>
    <p:extLst>
      <p:ext uri="{BB962C8B-B14F-4D97-AF65-F5344CB8AC3E}">
        <p14:creationId xmlns:p14="http://schemas.microsoft.com/office/powerpoint/2010/main" val="2335749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4"/>
            </a:pPr>
            <a:r>
              <a:rPr lang="en-US" sz="2000" b="1" dirty="0">
                <a:solidFill>
                  <a:srgbClr val="FFC000"/>
                </a:solidFill>
              </a:rPr>
              <a:t>LEAG recognizes the importance of scope and scale of the Endurance mission concept as transformational in lunar and planetary science, and strongly encourages an implementation that does not diminish the existing mission concept and encourages NASA to assemble a formal Science Definition Team (SDT) that is inclusive of the lunar science community</a:t>
            </a:r>
            <a:r>
              <a:rPr lang="en-US" sz="2000" b="1" dirty="0" smtClean="0">
                <a:solidFill>
                  <a:srgbClr val="FFC000"/>
                </a:solidFill>
              </a:rPr>
              <a:t>.</a:t>
            </a:r>
          </a:p>
          <a:p>
            <a:pPr marL="457200" lvl="1" indent="0">
              <a:buNone/>
            </a:pPr>
            <a:r>
              <a:rPr lang="en-US" sz="1800" dirty="0"/>
              <a:t>The return of samples from South-Pole Aitken Basin will answer critical questions about chronology and planetary evolution throughout the Solar System. Furthermore, the Planetary Science and Astrobiology Decadal Survey 2023-2032 presented a 2000 km traverse across some of the most geologically diverse terrain on the Moon, offering a unique opportunity to study the chemistry and structure of the Moon, that is, in whole, far greater than the sum of its individual investigations. A formal SDT will have enormous value in evaluating the science goals and optimal payload for Endurance. When forming this SDT, it will be crucial to have direct participation from the lunar science community in order to capture the breadth of possible science investigations and ideal instrument payload, thus maximizing the science return. Lastly, LEAG endorses the draft findings of the August 2023 Endurance Science Workshop.</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42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5"/>
            </a:pPr>
            <a:r>
              <a:rPr lang="en-US" sz="2000" b="1" dirty="0">
                <a:solidFill>
                  <a:srgbClr val="FFC000"/>
                </a:solidFill>
              </a:rPr>
              <a:t>LEAG encourages collection and dissemination of both scientific and technical information related to the successes and challenges of the many cubesats launched in fall 2022</a:t>
            </a:r>
            <a:r>
              <a:rPr lang="en-US" sz="2000" b="1" dirty="0" smtClean="0">
                <a:solidFill>
                  <a:srgbClr val="FFC000"/>
                </a:solidFill>
              </a:rPr>
              <a:t>.</a:t>
            </a:r>
          </a:p>
          <a:p>
            <a:pPr marL="457200" lvl="1" indent="0">
              <a:buNone/>
            </a:pPr>
            <a:r>
              <a:rPr lang="en-US" sz="1800" dirty="0"/>
              <a:t>As noted by Lori Glaze in reference to LunaH-Map, these small missions ‘are inherently risky, as they are designed to test the bounds of what can be achieved with lower-cost missions.’ However, cubesats remain a compelling option for investigations beyond low Earth orbit, and are theoretically capable of addressing a range of priority lunar science questions from orbit as outlined in LEAG’s recent Continuous Lunar Orbital Capabilities Specific Action Team (CLOC-SAT) report. Given NASA investments in </a:t>
            </a:r>
            <a:r>
              <a:rPr lang="en-US" sz="1800" dirty="0" err="1"/>
              <a:t>BioSentinel</a:t>
            </a:r>
            <a:r>
              <a:rPr lang="en-US" sz="1800" dirty="0"/>
              <a:t>, </a:t>
            </a:r>
            <a:r>
              <a:rPr lang="en-US" sz="1800" dirty="0" err="1"/>
              <a:t>CuSP</a:t>
            </a:r>
            <a:r>
              <a:rPr lang="en-US" sz="1800" dirty="0"/>
              <a:t>, </a:t>
            </a:r>
            <a:r>
              <a:rPr lang="en-US" sz="1800" dirty="0" err="1"/>
              <a:t>IceCube</a:t>
            </a:r>
            <a:r>
              <a:rPr lang="en-US" sz="1800" dirty="0"/>
              <a:t>, NEA Scout, and Lunar Flashlight, as well as investments made by other space agencies, industry, and academia, there remains enormous potential to leverage the experiences gained. Future successes will rely on building on past lessons learned.</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52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6"/>
            </a:pPr>
            <a:r>
              <a:rPr lang="en-US" sz="2000" b="1" dirty="0">
                <a:solidFill>
                  <a:srgbClr val="FFC000"/>
                </a:solidFill>
              </a:rPr>
              <a:t>The LEAG Commercial Advisory Board (CAB) identified findings in three topics: </a:t>
            </a:r>
            <a:r>
              <a:rPr lang="en-US" sz="2000" b="1" dirty="0" smtClean="0">
                <a:solidFill>
                  <a:srgbClr val="FFC000"/>
                </a:solidFill>
              </a:rPr>
              <a:t>(I) </a:t>
            </a:r>
            <a:r>
              <a:rPr lang="en-US" sz="2000" b="1" dirty="0">
                <a:solidFill>
                  <a:srgbClr val="FFC000"/>
                </a:solidFill>
              </a:rPr>
              <a:t>Commercial Lunar Payload Service (CLPS), </a:t>
            </a:r>
            <a:r>
              <a:rPr lang="en-US" sz="2000" b="1" dirty="0" smtClean="0">
                <a:solidFill>
                  <a:srgbClr val="FFC000"/>
                </a:solidFill>
              </a:rPr>
              <a:t>(II) </a:t>
            </a:r>
            <a:r>
              <a:rPr lang="en-US" sz="2000" b="1" dirty="0">
                <a:solidFill>
                  <a:srgbClr val="FFC000"/>
                </a:solidFill>
              </a:rPr>
              <a:t>Moon to Mars (M2M) Architecture, and </a:t>
            </a:r>
            <a:r>
              <a:rPr lang="en-US" sz="2000" b="1" dirty="0" smtClean="0">
                <a:solidFill>
                  <a:srgbClr val="FFC000"/>
                </a:solidFill>
              </a:rPr>
              <a:t>(III) </a:t>
            </a:r>
            <a:r>
              <a:rPr lang="en-US" sz="2000" b="1" dirty="0">
                <a:solidFill>
                  <a:srgbClr val="FFC000"/>
                </a:solidFill>
              </a:rPr>
              <a:t>regulatory challenges on lunar infrastructure development</a:t>
            </a:r>
            <a:r>
              <a:rPr lang="en-US" sz="2000" b="1" dirty="0" smtClean="0">
                <a:solidFill>
                  <a:srgbClr val="FFC000"/>
                </a:solidFill>
              </a:rPr>
              <a:t>:</a:t>
            </a:r>
          </a:p>
          <a:p>
            <a:pPr marL="857250" lvl="1" indent="-400050">
              <a:buFont typeface="+mj-lt"/>
              <a:buAutoNum type="romanUcPeriod"/>
            </a:pPr>
            <a:r>
              <a:rPr lang="en-US" sz="1700" dirty="0"/>
              <a:t>The CAB appreciates NASA’s continued support for CLPS and eagerly awaits future opportunities to provide the next generation of CLPS capabilities. The CAB continues to recommend a NASA-led effort to develop a CLPS capabilities roadmap that reflects the lunar community’s objectives. Such a roadmap will allow CLPS providers to invest in developing new capabilities on a timeline commensurate with NASA’s needs. Involvement of the CLPS providers and the CAB in this roadmap development would assist in feasibility and timeline development.  </a:t>
            </a:r>
          </a:p>
          <a:p>
            <a:pPr marL="857250" lvl="1" indent="-400050">
              <a:buFont typeface="+mj-lt"/>
              <a:buAutoNum type="romanUcPeriod"/>
            </a:pPr>
            <a:r>
              <a:rPr lang="en-US" sz="1700" dirty="0" smtClean="0"/>
              <a:t>The </a:t>
            </a:r>
            <a:r>
              <a:rPr lang="en-US" sz="1700" dirty="0"/>
              <a:t>CAB encourages NASA to review how CLPS capabilities could help achieve lunar Infrastructure objectives as outlined in “NASA’s Moon to Mars Strategy and Objective Development” document. Considering CLPS capabilities to advance these technology developments would leverage existing investments in CLPS, and potentially offer additional lunar payload capacity for lunar science and exploration opportunities.  </a:t>
            </a:r>
          </a:p>
          <a:p>
            <a:pPr marL="857250" lvl="1" indent="-400050">
              <a:buFont typeface="+mj-lt"/>
              <a:buAutoNum type="romanUcPeriod"/>
            </a:pPr>
            <a:r>
              <a:rPr lang="en-US" sz="1700" dirty="0" smtClean="0"/>
              <a:t>The CAB encourages NASA to </a:t>
            </a:r>
            <a:r>
              <a:rPr lang="en-US" sz="1700" dirty="0"/>
              <a:t>work with industry, CLPS providers, and regulatory partners such as the Department of Energy (DOE) to plan a regulatory path towards the implementation of alternative energy sources on the lunar surface, including nuclear-powered payloads. Disallowing certain lunar energy technology development risks hindering future lunar infrastructure development.</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731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7"/>
            </a:pPr>
            <a:r>
              <a:rPr lang="en-US" sz="2000" b="1" dirty="0">
                <a:solidFill>
                  <a:srgbClr val="FFC000"/>
                </a:solidFill>
              </a:rPr>
              <a:t>LEAG encourages NASA to maintain remaining ROSES23 opportunities (e.g., LDAP, PRISM SALSA, A4DI and LTV Instruments) to sustain the growing planetary science community and engage the next generation.</a:t>
            </a:r>
            <a:endParaRPr lang="en-US" sz="2000" b="1" dirty="0" smtClean="0">
              <a:solidFill>
                <a:srgbClr val="FFC000"/>
              </a:solidFill>
            </a:endParaRPr>
          </a:p>
          <a:p>
            <a:pPr marL="457200" lvl="1" indent="0">
              <a:buNone/>
            </a:pPr>
            <a:r>
              <a:rPr lang="en-US" sz="1800" dirty="0"/>
              <a:t>LEAG recognizes budget tightening across PSD will affect lunar science opportunities (including the delay of PRISM4 to ROSES24). As identified in the June 2023 PAC findings, uncertainty in the budget can create challenges for the planetary community in developing plans and decisions, which often most critically affect our early career scientists and engineers. This is in addition to concerns of increasing cost estimates for Mars Sample Return (MSR) and uncertainty in the cost of Endurance-A and other planetary science missions, despite community support for the high-priority science to be achieved with those missions as identified in the Planetary Science and Astrobiology Decadal Survey 2023-2032. The lunar community has worked to build an engaged and thriving early career community and LEAG supports efforts to maintain current lunar science funding opportunities to ensure the continued involvement and development of this community and all other members of the community at a range of career stages.</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80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8"/>
            </a:pPr>
            <a:r>
              <a:rPr lang="en-US" sz="2000" b="1" dirty="0">
                <a:solidFill>
                  <a:srgbClr val="FFC000"/>
                </a:solidFill>
              </a:rPr>
              <a:t>LEAG supports NASA’s plan to engage with the National Academies of Sciences, Engineering, and Medicine (NAS) to study the science value of human exploration beyond the south polar region of the Moon.</a:t>
            </a:r>
            <a:endParaRPr lang="en-US" sz="2000" b="1" dirty="0" smtClean="0">
              <a:solidFill>
                <a:srgbClr val="FFC000"/>
              </a:solidFill>
            </a:endParaRPr>
          </a:p>
          <a:p>
            <a:pPr marL="457200" lvl="1" indent="0">
              <a:buNone/>
            </a:pPr>
            <a:r>
              <a:rPr lang="en-US" sz="1700" dirty="0"/>
              <a:t>While the science objectives and priorities laid out in the Artemis III Science Definition Team Report (A3SDT) are extensive, not all high priority lunar and planetary science goals identified in current and past decadal surveys as well as other key community documents (e.g., 2007 National Research Council report, “Scientific Context for Exploration of the Moon” or SCEM; US Lunar Exploration Roadmap; etc.) can be addressed by human and robotic exploration of the Moon’s polar regions. LEAG supports NASA and NAS as they identify high priority scientific objectives that can only be answered beyond the lunar south polar region that address key decadal science questions and support the goals and objectives of NASA’s Moon to Mars (M2M) Architecture. The SCEM has clearly demonstrated the value a NAS study, which requires clear vision and forethought, could provide to the continued success of the Artemis program. Such efforts should integrate a prioritized list of human sortie sites for crewed and robotic lunar landings. In addition to addressing key scientific objectives, continued exploration across the lunar surface will inherently lead toward improved planning of the Artemis Base Camp, identification of resource-rich deposits and evaluation of probable or proven mineral reserves for future in situ resource utilization (ISRU) activities, and ultimately, a vigorous </a:t>
            </a:r>
            <a:r>
              <a:rPr lang="en-US" sz="1700" dirty="0" err="1"/>
              <a:t>cislunar</a:t>
            </a:r>
            <a:r>
              <a:rPr lang="en-US" sz="1700" dirty="0"/>
              <a:t> economy. LEAG welcomes an open and transparent prioritization and </a:t>
            </a:r>
            <a:r>
              <a:rPr lang="en-US" sz="1700" dirty="0" err="1"/>
              <a:t>downselection</a:t>
            </a:r>
            <a:r>
              <a:rPr lang="en-US" sz="1700" dirty="0"/>
              <a:t> of scientific priorities and destinations, and importantly, encourages formal community engagement throughout.</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595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9"/>
            </a:pPr>
            <a:r>
              <a:rPr lang="en-US" sz="2000" b="1" dirty="0">
                <a:solidFill>
                  <a:srgbClr val="FFC000"/>
                </a:solidFill>
              </a:rPr>
              <a:t>LEAG strongly encourages NASA to solicit PI-led research opportunities that focus on operational and exploration gaps recognized by the LEAG Analog Objectives for Artemis Specific Action Team (AOA-SAT) Report.</a:t>
            </a:r>
            <a:endParaRPr lang="en-US" sz="2000" b="1" dirty="0" smtClean="0">
              <a:solidFill>
                <a:srgbClr val="FFC000"/>
              </a:solidFill>
            </a:endParaRPr>
          </a:p>
          <a:p>
            <a:pPr marL="457200" lvl="1" indent="0">
              <a:buNone/>
            </a:pPr>
            <a:r>
              <a:rPr lang="en-US" sz="1800" dirty="0"/>
              <a:t>In past years, proposal opportunities that included field analog research to enable exploration at the lunar surface included Moon and Mars Analog Mission Activities (MMAMA), Solar System Exploration Research Virtual Institute (SSERVI), Planetary Science and Technology from Analog Research (PSTAR), Desert Research and Technology Studies (DRATS), and Analog Activities to Support Artemis Lunar Operations (JETT) programs. Despite the urgency of closing gaps for oncoming Artemis missions, these programs either no longer exist (MMAMA), are not open for competition in FY24 (SSERVI, JETT, DRATS), or no longer support most lunar exploration research (PSTAR). Previously, lunar field studies in PSTAR alone had low selection rates (19%; 7 lunar-focused proposals selected in the last decade). After the announcement of Artemis, 3 of the 7 lunar-focused funded PSTAR proposals were selected in the last round (2021), which illustrates the community’s eagerness to enable and expand science return from crewed lunar surface missions. While JETT activities have proven to be powerful test suites to integrate science within a complete flight control team and refine Artemis 3 operations, 1-3 year long PI-led field research opportunities can engage in different open questions that require more iterative and/or creative testing and questions that are important for Moon to Mars Architecture development.</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46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10"/>
            </a:pPr>
            <a:r>
              <a:rPr lang="en-US" sz="2000" b="1" dirty="0">
                <a:solidFill>
                  <a:srgbClr val="FFC000"/>
                </a:solidFill>
              </a:rPr>
              <a:t>LEAG endorses the establishment of an International Lunar Year during the timeframe </a:t>
            </a:r>
            <a:r>
              <a:rPr lang="en-US" sz="2000" b="1" dirty="0" smtClean="0">
                <a:solidFill>
                  <a:srgbClr val="FFC000"/>
                </a:solidFill>
              </a:rPr>
              <a:t>2027-2030.</a:t>
            </a:r>
          </a:p>
          <a:p>
            <a:pPr marL="457200" lvl="1" indent="0">
              <a:buNone/>
            </a:pPr>
            <a:r>
              <a:rPr lang="en-US" sz="1800" dirty="0"/>
              <a:t>Given renewed US and international interest in lunar exploration, an International Lunar Year (ILY) could achieve several positive outcomes, including: prompting new multinational coordination efforts, and enhancing existing coordination, relevant to human and robotic presence at the Moon; promoting long-term safety and sustainability in exploration and utilization activities on the Moon; fostering coordination between scientific, educational, and commercial space communities; and cultivating communication and coordination between operators in </a:t>
            </a:r>
            <a:r>
              <a:rPr lang="en-US" sz="1800" dirty="0" err="1"/>
              <a:t>cislunar</a:t>
            </a:r>
            <a:r>
              <a:rPr lang="en-US" sz="1800" dirty="0"/>
              <a:t> space. LEAG recognizes the importance of a concerted, grassroots effort from the lunar science and exploration communities to get this initiative off the ground, and stands ready to offer leadership and coordination between all institutions intending to invest in ILY to ensure constructive progress is achieved during this critical phase. To this end, LEAG has already begun soliciting membership in an ILY Coordination Group, whose specific role is still under development and will be coordinated with the US Department of State.</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9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11"/>
            </a:pPr>
            <a:r>
              <a:rPr lang="en-US" sz="2000" b="1" dirty="0">
                <a:solidFill>
                  <a:srgbClr val="FFC000"/>
                </a:solidFill>
              </a:rPr>
              <a:t>LEAG encourages continued engagement with the lunar science and exploration community through the development of the Integrated Lunar Science Strategy to foster a flexible and sustainable strategy to achieve decadal-level science goals at the lunar surface and in </a:t>
            </a:r>
            <a:r>
              <a:rPr lang="en-US" sz="2000" b="1" dirty="0" smtClean="0">
                <a:solidFill>
                  <a:srgbClr val="FFC000"/>
                </a:solidFill>
              </a:rPr>
              <a:t>orbit.</a:t>
            </a:r>
          </a:p>
          <a:p>
            <a:pPr marL="457200" lvl="1" indent="0">
              <a:buNone/>
            </a:pPr>
            <a:r>
              <a:rPr lang="en-US" sz="1800" dirty="0"/>
              <a:t>LEAG encourages continued annual community input with participation from scientists and engineers within the broader lunar community as well as commercial hardware providers. LEAG finds that including clear science priorities within the Strategy would be most valuable to the science community. LEAG also finds  that a robust Strategy that is connected to Moon to Mars Architecture goals and objectives would include continuous science-enabling orbital services (e.g., communications and Global Navigation Satellite System (GNSS) infrastructure) and multiple post-LRO orbital science missions (e.g., </a:t>
            </a:r>
            <a:r>
              <a:rPr lang="en-US" sz="1800" dirty="0" err="1"/>
              <a:t>LExSO</a:t>
            </a:r>
            <a:r>
              <a:rPr lang="en-US" sz="1800" dirty="0"/>
              <a:t> or similar LRO-scale orbiters, </a:t>
            </a:r>
            <a:r>
              <a:rPr lang="en-US" sz="1800" dirty="0" err="1"/>
              <a:t>smallsats</a:t>
            </a:r>
            <a:r>
              <a:rPr lang="en-US" sz="1800" dirty="0"/>
              <a:t>, and cubesats), as identified in the LEAG Continuous Lunar Orbital Capabilities Specific Action Team (CLOC-SAT) report. </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32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responded to a NASA White Paper Request for Merits of Maintaining Mean Earth (ME) Coordinate System for the Moon</a:t>
            </a:r>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45405" y="1279843"/>
            <a:ext cx="10438094" cy="5039677"/>
          </a:xfrm>
        </p:spPr>
        <p:txBody>
          <a:bodyPr>
            <a:noAutofit/>
          </a:bodyPr>
          <a:lstStyle/>
          <a:p>
            <a:r>
              <a:rPr lang="en-US" sz="2000" b="1" dirty="0" smtClean="0">
                <a:solidFill>
                  <a:srgbClr val="FFC000"/>
                </a:solidFill>
              </a:rPr>
              <a:t>Rapid response to NASA request for white paper</a:t>
            </a:r>
          </a:p>
          <a:p>
            <a:r>
              <a:rPr lang="en-US" sz="2000" b="1" dirty="0" smtClean="0">
                <a:solidFill>
                  <a:srgbClr val="FFC000"/>
                </a:solidFill>
              </a:rPr>
              <a:t>Pulled </a:t>
            </a:r>
            <a:r>
              <a:rPr lang="en-US" sz="2000" b="1" dirty="0">
                <a:solidFill>
                  <a:srgbClr val="FFC000"/>
                </a:solidFill>
              </a:rPr>
              <a:t>passionate expertise from LEAG Community to respond</a:t>
            </a:r>
          </a:p>
          <a:p>
            <a:pPr lvl="1"/>
            <a:r>
              <a:rPr lang="en-US" sz="2000" dirty="0"/>
              <a:t>Brent </a:t>
            </a:r>
            <a:r>
              <a:rPr lang="en-US" sz="2000" dirty="0" err="1"/>
              <a:t>Archinal</a:t>
            </a:r>
            <a:r>
              <a:rPr lang="en-US" sz="2000" dirty="0"/>
              <a:t>, Caleb </a:t>
            </a:r>
            <a:r>
              <a:rPr lang="en-US" sz="2000" dirty="0" err="1"/>
              <a:t>Fassett</a:t>
            </a:r>
            <a:r>
              <a:rPr lang="en-US" sz="2000" dirty="0"/>
              <a:t>, Lisa Gaddis, Trent Hare, Erick </a:t>
            </a:r>
            <a:r>
              <a:rPr lang="en-US" sz="2000" dirty="0" err="1"/>
              <a:t>Malaret</a:t>
            </a:r>
            <a:r>
              <a:rPr lang="en-US" sz="2000" dirty="0"/>
              <a:t>, </a:t>
            </a:r>
            <a:br>
              <a:rPr lang="en-US" sz="2000" dirty="0"/>
            </a:br>
            <a:r>
              <a:rPr lang="en-US" sz="2000" dirty="0"/>
              <a:t>Lillian </a:t>
            </a:r>
            <a:r>
              <a:rPr lang="en-US" sz="2000" dirty="0" err="1"/>
              <a:t>Ostrach</a:t>
            </a:r>
            <a:r>
              <a:rPr lang="en-US" sz="2000" dirty="0"/>
              <a:t>, Ryan Park</a:t>
            </a:r>
          </a:p>
          <a:p>
            <a:r>
              <a:rPr lang="en-US" sz="2000" b="1" dirty="0">
                <a:solidFill>
                  <a:srgbClr val="FFC000"/>
                </a:solidFill>
              </a:rPr>
              <a:t>Recommendation to continue ME for lunar mapping, not Principal Axis (PA)</a:t>
            </a:r>
          </a:p>
          <a:p>
            <a:pPr lvl="1"/>
            <a:r>
              <a:rPr lang="en-US" sz="2000" dirty="0"/>
              <a:t>ME is internationally accepted standard system, and used for centuries</a:t>
            </a:r>
          </a:p>
          <a:p>
            <a:pPr lvl="1"/>
            <a:r>
              <a:rPr lang="en-US" sz="2000" dirty="0"/>
              <a:t>Several </a:t>
            </a:r>
            <a:r>
              <a:rPr lang="en-US" sz="2000" dirty="0" smtClean="0"/>
              <a:t>PB </a:t>
            </a:r>
            <a:r>
              <a:rPr lang="en-US" sz="2000" dirty="0"/>
              <a:t>of data from NASA and international missions in ME plus products derived:</a:t>
            </a:r>
          </a:p>
          <a:p>
            <a:pPr lvl="2"/>
            <a:r>
              <a:rPr lang="en-US" sz="1600" dirty="0"/>
              <a:t>Maps, mosaics, databases, publications</a:t>
            </a:r>
          </a:p>
          <a:p>
            <a:pPr lvl="1"/>
            <a:r>
              <a:rPr lang="en-US" sz="2000" dirty="0"/>
              <a:t>PA system primarily important for dynamical purposes, but not more </a:t>
            </a:r>
            <a:r>
              <a:rPr lang="en-US" sz="2000" dirty="0" smtClean="0"/>
              <a:t/>
            </a:r>
            <a:br>
              <a:rPr lang="en-US" sz="2000" dirty="0" smtClean="0"/>
            </a:br>
            <a:r>
              <a:rPr lang="en-US" sz="2000" dirty="0" smtClean="0"/>
              <a:t>accurate </a:t>
            </a:r>
            <a:r>
              <a:rPr lang="en-US" sz="2000" dirty="0"/>
              <a:t>nor simpler</a:t>
            </a:r>
          </a:p>
          <a:p>
            <a:r>
              <a:rPr lang="en-US" sz="2000" b="1" dirty="0">
                <a:solidFill>
                  <a:srgbClr val="FFC000"/>
                </a:solidFill>
              </a:rPr>
              <a:t>Change to PA would risk confusion and need significant resources</a:t>
            </a:r>
          </a:p>
          <a:p>
            <a:pPr lvl="1"/>
            <a:r>
              <a:rPr lang="en-US" sz="2000" dirty="0"/>
              <a:t>Potential for major consequences for future lunar missions</a:t>
            </a:r>
          </a:p>
          <a:p>
            <a:pPr lvl="1"/>
            <a:r>
              <a:rPr lang="en-US" sz="2000" dirty="0"/>
              <a:t>Updating and reprocessing all lunar data and creating new maps in PA </a:t>
            </a:r>
          </a:p>
          <a:p>
            <a:pPr lvl="2"/>
            <a:r>
              <a:rPr lang="en-US" sz="1600" dirty="0"/>
              <a:t>People, time, $$$</a:t>
            </a:r>
          </a:p>
          <a:p>
            <a:pPr lvl="1"/>
            <a:r>
              <a:rPr lang="en-US" sz="2000" dirty="0"/>
              <a:t>Difference in ME and PA coordinates of a point is at least 100’s of m</a:t>
            </a:r>
          </a:p>
          <a:p>
            <a:pPr lvl="1"/>
            <a:endParaRPr lang="en-US" sz="2000" dirty="0"/>
          </a:p>
          <a:p>
            <a:endParaRPr lang="en-US" dirty="0"/>
          </a:p>
        </p:txBody>
      </p:sp>
      <p:pic>
        <p:nvPicPr>
          <p:cNvPr id="10" name="Picture 9" descr="A qr code with a dinosaur&#10;&#10;Description automatically generated">
            <a:extLst>
              <a:ext uri="{FF2B5EF4-FFF2-40B4-BE49-F238E27FC236}">
                <a16:creationId xmlns:a16="http://schemas.microsoft.com/office/drawing/2014/main" id="{EA0DC065-A0A4-9486-C076-DFE6561EF731}"/>
              </a:ext>
            </a:extLst>
          </p:cNvPr>
          <p:cNvPicPr>
            <a:picLocks noChangeAspect="1"/>
          </p:cNvPicPr>
          <p:nvPr/>
        </p:nvPicPr>
        <p:blipFill>
          <a:blip r:embed="rId3"/>
          <a:stretch>
            <a:fillRect/>
          </a:stretch>
        </p:blipFill>
        <p:spPr>
          <a:xfrm>
            <a:off x="10118361" y="1469515"/>
            <a:ext cx="1665138" cy="1665138"/>
          </a:xfrm>
          <a:prstGeom prst="rect">
            <a:avLst/>
          </a:prstGeom>
          <a:ln w="28575">
            <a:solidFill>
              <a:srgbClr val="FFC000"/>
            </a:solidFill>
          </a:ln>
        </p:spPr>
      </p:pic>
      <p:pic>
        <p:nvPicPr>
          <p:cNvPr id="12" name="Picture 11" descr="A close-up of a moon surface&#10;&#10;Description automatically generated">
            <a:extLst>
              <a:ext uri="{FF2B5EF4-FFF2-40B4-BE49-F238E27FC236}">
                <a16:creationId xmlns:a16="http://schemas.microsoft.com/office/drawing/2014/main" id="{7A995982-72E5-C81A-2DBC-7FD5E36726D7}"/>
              </a:ext>
            </a:extLst>
          </p:cNvPr>
          <p:cNvPicPr>
            <a:picLocks noChangeAspect="1"/>
          </p:cNvPicPr>
          <p:nvPr/>
        </p:nvPicPr>
        <p:blipFill>
          <a:blip r:embed="rId4"/>
          <a:stretch>
            <a:fillRect/>
          </a:stretch>
        </p:blipFill>
        <p:spPr>
          <a:xfrm>
            <a:off x="9516160" y="4239350"/>
            <a:ext cx="2463717" cy="1963681"/>
          </a:xfrm>
          <a:prstGeom prst="rect">
            <a:avLst/>
          </a:prstGeom>
          <a:ln w="28575">
            <a:solidFill>
              <a:srgbClr val="FFC000"/>
            </a:solidFill>
          </a:ln>
        </p:spPr>
      </p:pic>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2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u.usra.edu/meetings/leag2023/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336" y="1316930"/>
            <a:ext cx="7578090" cy="23317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smtClean="0"/>
              <a:t>LEAG Annual Meeting 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325085" y="3708067"/>
            <a:ext cx="8772956" cy="2540333"/>
          </a:xfrm>
        </p:spPr>
        <p:txBody>
          <a:bodyPr>
            <a:noAutofit/>
          </a:bodyPr>
          <a:lstStyle/>
          <a:p>
            <a:r>
              <a:rPr lang="en-US" sz="2000" b="1" dirty="0" smtClean="0">
                <a:solidFill>
                  <a:srgbClr val="FFC000"/>
                </a:solidFill>
              </a:rPr>
              <a:t>Featured Topics</a:t>
            </a:r>
          </a:p>
          <a:p>
            <a:pPr lvl="1"/>
            <a:r>
              <a:rPr lang="en-US" sz="2000" dirty="0" smtClean="0"/>
              <a:t>NASA HQ Updates</a:t>
            </a:r>
          </a:p>
          <a:p>
            <a:pPr lvl="1"/>
            <a:r>
              <a:rPr lang="en-US" sz="2000" dirty="0" smtClean="0"/>
              <a:t>Moon to Mars</a:t>
            </a:r>
          </a:p>
          <a:p>
            <a:pPr lvl="1"/>
            <a:r>
              <a:rPr lang="en-US" sz="2000" dirty="0" smtClean="0"/>
              <a:t>Artemis, PRISM, Endurance Updates / Current Mission Updates</a:t>
            </a:r>
          </a:p>
          <a:p>
            <a:pPr lvl="1"/>
            <a:r>
              <a:rPr lang="en-US" sz="2000" dirty="0" smtClean="0"/>
              <a:t>DEIA (focus on Inclusion Plans)</a:t>
            </a:r>
          </a:p>
          <a:p>
            <a:pPr lvl="1"/>
            <a:r>
              <a:rPr lang="en-US" sz="2000" dirty="0" smtClean="0"/>
              <a:t>Advances in Support of Exploration and Surface Operations (Posters)</a:t>
            </a:r>
          </a:p>
          <a:p>
            <a:pPr lvl="1"/>
            <a:r>
              <a:rPr lang="en-US" sz="2000" dirty="0" smtClean="0"/>
              <a:t>Instrument Concepts and Payloads (Posters)</a:t>
            </a:r>
          </a:p>
          <a:p>
            <a:pPr lvl="1"/>
            <a:r>
              <a:rPr lang="en-US" sz="2000" dirty="0" smtClean="0"/>
              <a:t>Scientific Investigations of Current and Future Landing Sites</a:t>
            </a:r>
            <a:r>
              <a:rPr lang="en-US" sz="2000" dirty="0"/>
              <a:t> </a:t>
            </a:r>
            <a:r>
              <a:rPr lang="en-US" sz="2000" dirty="0" smtClean="0"/>
              <a:t>(Posters)</a:t>
            </a:r>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D246BC-BA8D-3BF0-C3F1-5E0E574A870E}"/>
              </a:ext>
            </a:extLst>
          </p:cNvPr>
          <p:cNvSpPr txBox="1"/>
          <p:nvPr/>
        </p:nvSpPr>
        <p:spPr>
          <a:xfrm>
            <a:off x="3952241" y="3133617"/>
            <a:ext cx="2682240" cy="507831"/>
          </a:xfrm>
          <a:prstGeom prst="rect">
            <a:avLst/>
          </a:prstGeom>
          <a:solidFill>
            <a:srgbClr val="4D92BB"/>
          </a:solidFill>
        </p:spPr>
        <p:txBody>
          <a:bodyPr wrap="square" tIns="0" bIns="0" rtlCol="0">
            <a:spAutoFit/>
          </a:bodyPr>
          <a:lstStyle/>
          <a:p>
            <a:r>
              <a:rPr lang="en-US" sz="1100" dirty="0">
                <a:solidFill>
                  <a:schemeClr val="bg1"/>
                </a:solidFill>
                <a:cs typeface="Arial" panose="020B0604020202020204" pitchFamily="34" charset="0"/>
              </a:rPr>
              <a:t>September 20-22, 2023</a:t>
            </a:r>
          </a:p>
          <a:p>
            <a:r>
              <a:rPr lang="en-US" sz="1100" dirty="0">
                <a:solidFill>
                  <a:schemeClr val="bg1"/>
                </a:solidFill>
              </a:rPr>
              <a:t>Johns Hopkins </a:t>
            </a:r>
            <a:r>
              <a:rPr lang="en-US" sz="1100" dirty="0" smtClean="0">
                <a:solidFill>
                  <a:schemeClr val="bg1"/>
                </a:solidFill>
              </a:rPr>
              <a:t>Applied </a:t>
            </a:r>
            <a:r>
              <a:rPr lang="en-US" sz="1100" dirty="0">
                <a:solidFill>
                  <a:schemeClr val="bg1"/>
                </a:solidFill>
              </a:rPr>
              <a:t>Physics Laboratory</a:t>
            </a:r>
          </a:p>
          <a:p>
            <a:r>
              <a:rPr lang="en-US" sz="1100" dirty="0" smtClean="0">
                <a:solidFill>
                  <a:schemeClr val="bg1"/>
                </a:solidFill>
                <a:cs typeface="Arial" panose="020B0604020202020204" pitchFamily="34" charset="0"/>
              </a:rPr>
              <a:t>Laurel</a:t>
            </a:r>
            <a:r>
              <a:rPr lang="en-US" sz="1100" dirty="0">
                <a:solidFill>
                  <a:schemeClr val="bg1"/>
                </a:solidFill>
                <a:cs typeface="Arial" panose="020B0604020202020204" pitchFamily="34" charset="0"/>
              </a:rPr>
              <a:t>, MD/Virtual</a:t>
            </a:r>
          </a:p>
        </p:txBody>
      </p:sp>
      <p:pic>
        <p:nvPicPr>
          <p:cNvPr id="14" name="Picture 13" descr="A qr code with a dinosaur&#10;&#10;Description automatically generated">
            <a:extLst>
              <a:ext uri="{FF2B5EF4-FFF2-40B4-BE49-F238E27FC236}">
                <a16:creationId xmlns:a16="http://schemas.microsoft.com/office/drawing/2014/main" id="{B74D7761-9A97-B901-F729-25E86C291C1E}"/>
              </a:ext>
            </a:extLst>
          </p:cNvPr>
          <p:cNvPicPr>
            <a:picLocks noChangeAspect="1"/>
          </p:cNvPicPr>
          <p:nvPr/>
        </p:nvPicPr>
        <p:blipFill>
          <a:blip r:embed="rId4"/>
          <a:stretch>
            <a:fillRect/>
          </a:stretch>
        </p:blipFill>
        <p:spPr>
          <a:xfrm>
            <a:off x="9615440" y="1477806"/>
            <a:ext cx="2017759" cy="2017759"/>
          </a:xfrm>
          <a:prstGeom prst="rect">
            <a:avLst/>
          </a:prstGeom>
          <a:ln w="28575">
            <a:solidFill>
              <a:srgbClr val="FFC000"/>
            </a:solidFill>
          </a:ln>
        </p:spPr>
      </p:pic>
      <p:sp>
        <p:nvSpPr>
          <p:cNvPr id="15" name="Rectangle 14"/>
          <p:cNvSpPr/>
          <p:nvPr/>
        </p:nvSpPr>
        <p:spPr>
          <a:xfrm>
            <a:off x="9519920" y="3830893"/>
            <a:ext cx="2416467" cy="2092896"/>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schemeClr val="tx1"/>
                </a:solidFill>
              </a:rPr>
              <a:t>Awards</a:t>
            </a:r>
          </a:p>
          <a:p>
            <a:pPr algn="ctr"/>
            <a:r>
              <a:rPr lang="en-US" dirty="0" smtClean="0">
                <a:solidFill>
                  <a:schemeClr val="tx1"/>
                </a:solidFill>
              </a:rPr>
              <a:t>John Gruener,</a:t>
            </a:r>
            <a:endParaRPr lang="en-US" dirty="0">
              <a:solidFill>
                <a:schemeClr val="tx1"/>
              </a:solidFill>
            </a:endParaRPr>
          </a:p>
          <a:p>
            <a:pPr algn="ctr"/>
            <a:r>
              <a:rPr lang="en-US" i="1" dirty="0" smtClean="0">
                <a:solidFill>
                  <a:schemeClr val="tx1"/>
                </a:solidFill>
              </a:rPr>
              <a:t>LEAG Service Award</a:t>
            </a:r>
          </a:p>
          <a:p>
            <a:pPr algn="ctr"/>
            <a:endParaRPr lang="en-US" dirty="0" smtClean="0">
              <a:solidFill>
                <a:schemeClr val="tx1"/>
              </a:solidFill>
            </a:endParaRPr>
          </a:p>
          <a:p>
            <a:pPr algn="ctr"/>
            <a:r>
              <a:rPr lang="en-US" dirty="0">
                <a:solidFill>
                  <a:schemeClr val="tx1"/>
                </a:solidFill>
              </a:rPr>
              <a:t>Jatan </a:t>
            </a:r>
            <a:r>
              <a:rPr lang="en-US" dirty="0" smtClean="0">
                <a:solidFill>
                  <a:schemeClr val="tx1"/>
                </a:solidFill>
              </a:rPr>
              <a:t>Mehta,</a:t>
            </a:r>
            <a:endParaRPr lang="en-US" dirty="0">
              <a:solidFill>
                <a:schemeClr val="tx1"/>
              </a:solidFill>
            </a:endParaRPr>
          </a:p>
          <a:p>
            <a:pPr algn="ctr"/>
            <a:r>
              <a:rPr lang="en-US" i="1" dirty="0">
                <a:solidFill>
                  <a:schemeClr val="tx1"/>
                </a:solidFill>
              </a:rPr>
              <a:t>Early Career Featured </a:t>
            </a:r>
            <a:r>
              <a:rPr lang="en-US" i="1" dirty="0" smtClean="0">
                <a:solidFill>
                  <a:schemeClr val="tx1"/>
                </a:solidFill>
              </a:rPr>
              <a:t>Presentation</a:t>
            </a:r>
            <a:endParaRPr lang="en-US" i="1" dirty="0">
              <a:solidFill>
                <a:schemeClr val="tx1"/>
              </a:solidFill>
            </a:endParaRPr>
          </a:p>
        </p:txBody>
      </p:sp>
    </p:spTree>
    <p:extLst>
      <p:ext uri="{BB962C8B-B14F-4D97-AF65-F5344CB8AC3E}">
        <p14:creationId xmlns:p14="http://schemas.microsoft.com/office/powerpoint/2010/main" val="389827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 (Top 6)</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10003315" cy="4968240"/>
          </a:xfrm>
        </p:spPr>
        <p:txBody>
          <a:bodyPr>
            <a:noAutofit/>
          </a:bodyPr>
          <a:lstStyle/>
          <a:p>
            <a:pPr marL="457200" indent="-457200">
              <a:buFont typeface="+mj-lt"/>
              <a:buAutoNum type="arabicPeriod"/>
            </a:pPr>
            <a:r>
              <a:rPr lang="en-US" sz="1800" b="1" dirty="0">
                <a:solidFill>
                  <a:srgbClr val="FFC000"/>
                </a:solidFill>
              </a:rPr>
              <a:t>The LEAG and MEPAG communities should be active partners in the development and refinement of the Moon to Mars (M2M) Architecture goals and objectives.</a:t>
            </a:r>
          </a:p>
          <a:p>
            <a:pPr marL="457200" indent="-457200">
              <a:buFont typeface="+mj-lt"/>
              <a:buAutoNum type="arabicPeriod"/>
            </a:pPr>
            <a:r>
              <a:rPr lang="en-US" sz="1800" b="1" dirty="0">
                <a:solidFill>
                  <a:srgbClr val="FFC000"/>
                </a:solidFill>
              </a:rPr>
              <a:t>LEAG affirms the continued importance of inclusion plans, however, LEAG strongly encourages NASA to develop and publish a rubric to guide plan development and evaluation.</a:t>
            </a:r>
          </a:p>
          <a:p>
            <a:pPr marL="457200" indent="-457200">
              <a:buFont typeface="+mj-lt"/>
              <a:buAutoNum type="arabicPeriod"/>
            </a:pPr>
            <a:r>
              <a:rPr lang="en-US" sz="1800" b="1" dirty="0">
                <a:solidFill>
                  <a:srgbClr val="FFC000"/>
                </a:solidFill>
              </a:rPr>
              <a:t>LEAG encourages NASA to actively engage with LEAG and the Mapping and Planetary Spatial Infrastructure Team (MAPSIT) to find mechanisms to fund, support, and facilitate a wide-reaching systemic lunar mapping campaign within the next 12 months.</a:t>
            </a:r>
          </a:p>
          <a:p>
            <a:pPr marL="457200" indent="-457200">
              <a:buFont typeface="+mj-lt"/>
              <a:buAutoNum type="arabicPeriod"/>
            </a:pPr>
            <a:r>
              <a:rPr lang="en-US" sz="1800" b="1" dirty="0">
                <a:solidFill>
                  <a:srgbClr val="FFC000"/>
                </a:solidFill>
              </a:rPr>
              <a:t>LEAG recognizes the importance of scope and scale of the Endurance mission concept as transformational in lunar and planetary science, and strongly encourages an implementation that does not diminish the existing mission concept and encourages NASA to assemble a formal Science Definition Team (SDT) that is inclusive of the lunar science community.</a:t>
            </a:r>
          </a:p>
          <a:p>
            <a:pPr marL="457200" indent="-457200">
              <a:buFont typeface="+mj-lt"/>
              <a:buAutoNum type="arabicPeriod" startAt="5"/>
            </a:pPr>
            <a:r>
              <a:rPr lang="en-US" sz="1800" b="1" dirty="0">
                <a:solidFill>
                  <a:srgbClr val="FFC000"/>
                </a:solidFill>
              </a:rPr>
              <a:t>LEAG encourages collection and dissemination of both scientific and technical information related to the successes and challenges of the many cubesats launched in fall </a:t>
            </a:r>
            <a:r>
              <a:rPr lang="en-US" sz="1800" b="1" dirty="0" smtClean="0">
                <a:solidFill>
                  <a:srgbClr val="FFC000"/>
                </a:solidFill>
              </a:rPr>
              <a:t>2022.</a:t>
            </a:r>
          </a:p>
          <a:p>
            <a:pPr marL="457200" indent="-457200">
              <a:buFont typeface="+mj-lt"/>
              <a:buAutoNum type="arabicPeriod" startAt="5"/>
            </a:pPr>
            <a:r>
              <a:rPr lang="en-US" sz="1800" b="1" dirty="0" smtClean="0">
                <a:solidFill>
                  <a:srgbClr val="FFC000"/>
                </a:solidFill>
              </a:rPr>
              <a:t>The </a:t>
            </a:r>
            <a:r>
              <a:rPr lang="en-US" sz="1800" b="1" dirty="0">
                <a:solidFill>
                  <a:srgbClr val="FFC000"/>
                </a:solidFill>
              </a:rPr>
              <a:t>LEAG Commercial Advisory Board (CAB) identified findings in three topics: (I) Commercial Lunar Payload Service (CLPS), (II) Moon to Mars (M2M) Architecture, and (III) regulatory challenges on lunar infrastructure development</a:t>
            </a:r>
            <a:r>
              <a:rPr lang="en-US" sz="1800" b="1" dirty="0" smtClean="0">
                <a:solidFill>
                  <a:srgbClr val="FFC000"/>
                </a:solidFill>
              </a:rPr>
              <a:t>:</a:t>
            </a:r>
            <a:endParaRPr lang="en-US" sz="1800" dirty="0"/>
          </a:p>
          <a:p>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0FA713-9500-1C47-AA74-5839BD770CBC}"/>
              </a:ext>
            </a:extLst>
          </p:cNvPr>
          <p:cNvSpPr txBox="1"/>
          <p:nvPr/>
        </p:nvSpPr>
        <p:spPr>
          <a:xfrm>
            <a:off x="7884035" y="6025275"/>
            <a:ext cx="4234364" cy="369332"/>
          </a:xfrm>
          <a:prstGeom prst="rect">
            <a:avLst/>
          </a:prstGeom>
          <a:noFill/>
        </p:spPr>
        <p:txBody>
          <a:bodyPr wrap="none" rtlCol="0">
            <a:spAutoFit/>
          </a:bodyPr>
          <a:lstStyle/>
          <a:p>
            <a:r>
              <a:rPr lang="en-US" dirty="0">
                <a:solidFill>
                  <a:srgbClr val="00FFF9"/>
                </a:solidFill>
              </a:rPr>
              <a:t>Note: </a:t>
            </a:r>
            <a:r>
              <a:rPr lang="en-US" dirty="0" smtClean="0">
                <a:solidFill>
                  <a:srgbClr val="00FFF9"/>
                </a:solidFill>
              </a:rPr>
              <a:t>Full Summary and Findings in Backup</a:t>
            </a:r>
            <a:endParaRPr lang="en-US" dirty="0">
              <a:solidFill>
                <a:srgbClr val="00FFF9"/>
              </a:solidFill>
            </a:endParaRPr>
          </a:p>
        </p:txBody>
      </p:sp>
    </p:spTree>
    <p:extLst>
      <p:ext uri="{BB962C8B-B14F-4D97-AF65-F5344CB8AC3E}">
        <p14:creationId xmlns:p14="http://schemas.microsoft.com/office/powerpoint/2010/main" val="93066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a:pPr>
            <a:r>
              <a:rPr lang="en-US" sz="2000" b="1" dirty="0">
                <a:solidFill>
                  <a:srgbClr val="FFC000"/>
                </a:solidFill>
              </a:rPr>
              <a:t>The LEAG and MEPAG communities should be active partners in the development and refinement of the Moon to Mars (M2M) Architecture goals and </a:t>
            </a:r>
            <a:r>
              <a:rPr lang="en-US" sz="2000" b="1" dirty="0" smtClean="0">
                <a:solidFill>
                  <a:srgbClr val="FFC000"/>
                </a:solidFill>
              </a:rPr>
              <a:t>objectives.</a:t>
            </a:r>
          </a:p>
          <a:p>
            <a:pPr marL="457200" lvl="1" indent="0">
              <a:buNone/>
            </a:pPr>
            <a:r>
              <a:rPr lang="en-US" sz="1800" dirty="0"/>
              <a:t>We request that NASA ensures these groups, as representatives of the scientific community, are actively involved during the revision and refinement of the M2M Architecture. Together these groups should facilitate the flow of ideas and feedback regarding the M2M Architecture to NASA. We appreciate NASA’s demonstrated commitment to incorporating feedback from industry and academic partners through the recent announcement of the 2024 M2M Architecture Workshop, but strongly encourage ESDMD to actively engage the scientific community throughout the year rather than rely on once-per-year workshops. LEAG suggests that NASA releases a timeline for the projected revisions of the Architecture Definition Document (ADD) updates to the community and ensure the lunar and Martian communities have ample time to review the ADD prior to the upcoming workshop. LEAG further suggests that NASA conduct this workshop as a hybrid meeting with both in person and online participation. LEAG recognizes that many qualified interested individuals, especially early career researchers, may lack travel support for an in person meeting not directly related to funded grant work. A hybrid M2M Architecture Workshop would ensure meaningful engagement with the broadest possible cross section of academia and industry.</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8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2"/>
            </a:pPr>
            <a:r>
              <a:rPr lang="en-US" sz="2000" b="1" dirty="0">
                <a:solidFill>
                  <a:srgbClr val="FFC000"/>
                </a:solidFill>
              </a:rPr>
              <a:t>LEAG affirms the continued importance of inclusion plans, however, LEAG strongly encourages NASA to develop and publish a rubric to guide plan development and evaluation</a:t>
            </a:r>
            <a:r>
              <a:rPr lang="en-US" sz="2000" b="1" dirty="0" smtClean="0">
                <a:solidFill>
                  <a:srgbClr val="FFC000"/>
                </a:solidFill>
              </a:rPr>
              <a:t>.</a:t>
            </a:r>
          </a:p>
          <a:p>
            <a:pPr marL="457200" lvl="1" indent="0">
              <a:buNone/>
            </a:pPr>
            <a:r>
              <a:rPr lang="en-US" sz="1800" dirty="0"/>
              <a:t>The inclusion plan pilot program is an important step towards embedding Diversity, Equity, Inclusion, and Accessibility (DEIA) principles within the structure of the community. However, the implementation and assessment of these plans has often resulted in community confusion. Although NASA has released a number of documents, and also hosted a workshop relating to inclusion plan best practices, the suggestions provided by these materials have not translated to successful inclusion plans, and reviews have often provided contradictory or inconsistent suggestions. While LEAG recognizes NASA’s reticence in providing a template or “check list” for inclusion plans, which should be tailored to specific team needs, the development of an assessment rubric would provide a significant step forward in the standardization of proposer expectations and reviewer assessment. </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792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C1B5-BB2F-5642-AB1D-91CB3CD76FA4}"/>
              </a:ext>
            </a:extLst>
          </p:cNvPr>
          <p:cNvSpPr>
            <a:spLocks noGrp="1"/>
          </p:cNvSpPr>
          <p:nvPr>
            <p:ph type="title"/>
          </p:nvPr>
        </p:nvSpPr>
        <p:spPr>
          <a:xfrm>
            <a:off x="1371600" y="-45720"/>
            <a:ext cx="10846593" cy="1325563"/>
          </a:xfrm>
        </p:spPr>
        <p:txBody>
          <a:bodyPr>
            <a:normAutofit/>
          </a:bodyPr>
          <a:lstStyle/>
          <a:p>
            <a:r>
              <a:rPr lang="en-US" sz="3200" b="1" dirty="0"/>
              <a:t>LEAG Annual Meeting </a:t>
            </a:r>
            <a:r>
              <a:rPr lang="en-US" sz="3200" b="1" dirty="0" smtClean="0"/>
              <a:t>Review and Findings</a:t>
            </a:r>
            <a:endParaRPr lang="en-US" sz="3200" b="1" dirty="0"/>
          </a:p>
        </p:txBody>
      </p:sp>
      <p:sp>
        <p:nvSpPr>
          <p:cNvPr id="3" name="Content Placeholder 2">
            <a:extLst>
              <a:ext uri="{FF2B5EF4-FFF2-40B4-BE49-F238E27FC236}">
                <a16:creationId xmlns:a16="http://schemas.microsoft.com/office/drawing/2014/main" id="{915D2560-4ECE-004D-8F73-F97653F143A5}"/>
              </a:ext>
            </a:extLst>
          </p:cNvPr>
          <p:cNvSpPr>
            <a:spLocks noGrp="1"/>
          </p:cNvSpPr>
          <p:nvPr>
            <p:ph idx="1"/>
          </p:nvPr>
        </p:nvSpPr>
        <p:spPr>
          <a:xfrm>
            <a:off x="1507965" y="1351280"/>
            <a:ext cx="9881395" cy="4968240"/>
          </a:xfrm>
        </p:spPr>
        <p:txBody>
          <a:bodyPr>
            <a:noAutofit/>
          </a:bodyPr>
          <a:lstStyle/>
          <a:p>
            <a:pPr marL="457200" indent="-457200">
              <a:buFont typeface="+mj-lt"/>
              <a:buAutoNum type="arabicPeriod" startAt="3"/>
            </a:pPr>
            <a:r>
              <a:rPr lang="en-US" sz="2000" b="1" dirty="0">
                <a:solidFill>
                  <a:srgbClr val="FFC000"/>
                </a:solidFill>
              </a:rPr>
              <a:t>LEAG encourages NASA to actively engage with LEAG and the Mapping and Planetary Spatial Infrastructure Team (MAPSIT) to find mechanisms to fund, support, and facilitate a wide-reaching systemic lunar mapping campaign within the next 12 months</a:t>
            </a:r>
            <a:r>
              <a:rPr lang="en-US" sz="2000" b="1" dirty="0" smtClean="0">
                <a:solidFill>
                  <a:srgbClr val="FFC000"/>
                </a:solidFill>
              </a:rPr>
              <a:t>.</a:t>
            </a:r>
          </a:p>
          <a:p>
            <a:pPr marL="457200" lvl="1" indent="0">
              <a:buNone/>
            </a:pPr>
            <a:r>
              <a:rPr lang="en-US" sz="1800" dirty="0"/>
              <a:t>Historically, the community provided significant essential support for the Surveyor and Apollo landings through concentrated geologic mapping efforts; we encourage a similar effort for the Artemis program and other upcoming lunar missions (e.g., CLPS) to include various map types (e.g., geologic, resource, hazard, tactical, etc.) at multiple scales. This corresponds to a similar finding from MAPSIT at the June PAC meeting. We encourage an examination of current specific mapping needs, including datasets and accessible formats; tools and software; and current and potential future funding pathways and opportunities.</a:t>
            </a:r>
            <a:endParaRPr lang="en-US" sz="2400" dirty="0"/>
          </a:p>
        </p:txBody>
      </p:sp>
      <p:cxnSp>
        <p:nvCxnSpPr>
          <p:cNvPr id="8" name="Straight Connector 7">
            <a:extLst>
              <a:ext uri="{FF2B5EF4-FFF2-40B4-BE49-F238E27FC236}">
                <a16:creationId xmlns:a16="http://schemas.microsoft.com/office/drawing/2014/main" id="{57E502C7-E59A-A24C-8905-CE20F17949A8}"/>
              </a:ext>
            </a:extLst>
          </p:cNvPr>
          <p:cNvCxnSpPr>
            <a:cxnSpLocks/>
          </p:cNvCxnSpPr>
          <p:nvPr/>
        </p:nvCxnSpPr>
        <p:spPr>
          <a:xfrm>
            <a:off x="1345407" y="1195801"/>
            <a:ext cx="10515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99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26277</TotalTime>
  <Words>7005</Words>
  <Application>Microsoft Office PowerPoint</Application>
  <PresentationFormat>Widescreen</PresentationFormat>
  <Paragraphs>279</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 Narrow</vt:lpstr>
      <vt:lpstr>Calibri</vt:lpstr>
      <vt:lpstr>TimesNewRomanPSMT</vt:lpstr>
      <vt:lpstr>Office Theme</vt:lpstr>
      <vt:lpstr>Lunar Exploration Analysis Group Updates and Action Requests November 2023 Edition</vt:lpstr>
      <vt:lpstr>Excitement for Lunar Activities</vt:lpstr>
      <vt:lpstr>LEAG is Helping the Community Organize an International Lunar Year Towards the End of this Decade</vt:lpstr>
      <vt:lpstr>LEAG responded to a NASA White Paper Request for Merits of Maintaining Mean Earth (ME) Coordinate System for the Moon</vt:lpstr>
      <vt:lpstr>LEAG Annual Meeting Review and Findings</vt:lpstr>
      <vt:lpstr>LEAG Annual Meeting Review and Findings (Top 6)</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Additional LEAG Slides for the PAC</vt:lpstr>
      <vt:lpstr>New LEAG Executive Committee (October 1, 2023)</vt:lpstr>
      <vt:lpstr>LEAG is responding to a NASA White Paper Request for Science from Artemis Base Camp</vt:lpstr>
      <vt:lpstr>LEAG is Coordinating with other AGs:  Joint LEAG-ExMAG SAT &amp; Working with MEPAG on M2M</vt:lpstr>
      <vt:lpstr>2023 LEAG Annual Meeting: Cross-Cutting Topics and Ideas from Discussions and Questions</vt:lpstr>
      <vt:lpstr>2023 LEAG Annual Meeting: Cross-Cutting Topics and Ideas from Discussions and Questions</vt:lpstr>
      <vt:lpstr>2023 LEAG Annual Meeting: Cross-Cutting Topics and Ideas from Discussions and Questions</vt:lpstr>
      <vt:lpstr>2023 LEAG Annual Meeting: Cross-Cutting Topics and Ideas from Discussions and Questions</vt:lpstr>
      <vt:lpstr>2023 LEAG Annual Meeting: Notes of Appreciation and Gratitude towards NASA</vt:lpstr>
      <vt:lpstr>2023 LEAG Annual Meeting: Notes of Appreciation and Gratitude towards NASA</vt:lpstr>
      <vt:lpstr>2023 LEAG Annual Meeting: Notes of Appreciation and Gratitude towards NASA</vt:lpstr>
      <vt:lpstr>2023 LEAG Annual Meeting: Notes of Appreciation and Gratitude towards NASA</vt:lpstr>
      <vt:lpstr>2023 LEAG Annual Meeting: Actionable Findings (1 – 6)</vt:lpstr>
      <vt:lpstr>2023 LEAG Annual Meeting: Actionable Findings (7 – 11) </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lpstr>LEAG Annual Meeting Review and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Fagan</dc:creator>
  <cp:lastModifiedBy>Greenhagen, Benjamin T.</cp:lastModifiedBy>
  <cp:revision>774</cp:revision>
  <dcterms:created xsi:type="dcterms:W3CDTF">2020-11-17T18:10:38Z</dcterms:created>
  <dcterms:modified xsi:type="dcterms:W3CDTF">2023-11-09T02:39:38Z</dcterms:modified>
</cp:coreProperties>
</file>