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
  </p:notesMasterIdLst>
  <p:sldIdLst>
    <p:sldId id="256" r:id="rId2"/>
    <p:sldId id="264" r:id="rId3"/>
    <p:sldId id="267" r:id="rId4"/>
    <p:sldId id="269" r:id="rId5"/>
    <p:sldId id="270" r:id="rId6"/>
    <p:sldId id="271" r:id="rId7"/>
    <p:sldId id="266"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12"/>
    <p:restoredTop sz="83333"/>
  </p:normalViewPr>
  <p:slideViewPr>
    <p:cSldViewPr snapToGrid="0" snapToObjects="1">
      <p:cViewPr varScale="1">
        <p:scale>
          <a:sx n="105" d="100"/>
          <a:sy n="105" d="100"/>
        </p:scale>
        <p:origin x="1112"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8DCF9A-C864-8B42-86C0-03698E66B93E}" type="datetimeFigureOut">
              <a:rPr lang="en-US" smtClean="0"/>
              <a:t>11/8/23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8E958-9A96-2C4E-A847-663BA1EEA73E}" type="slidenum">
              <a:rPr lang="en-US" smtClean="0"/>
              <a:t>‹#›</a:t>
            </a:fld>
            <a:endParaRPr lang="en-US"/>
          </a:p>
        </p:txBody>
      </p:sp>
    </p:spTree>
    <p:extLst>
      <p:ext uri="{BB962C8B-B14F-4D97-AF65-F5344CB8AC3E}">
        <p14:creationId xmlns:p14="http://schemas.microsoft.com/office/powerpoint/2010/main" val="3093692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F8E958-9A96-2C4E-A847-663BA1EEA73E}" type="slidenum">
              <a:rPr lang="en-US" smtClean="0"/>
              <a:t>1</a:t>
            </a:fld>
            <a:endParaRPr lang="en-US"/>
          </a:p>
        </p:txBody>
      </p:sp>
    </p:spTree>
    <p:extLst>
      <p:ext uri="{BB962C8B-B14F-4D97-AF65-F5344CB8AC3E}">
        <p14:creationId xmlns:p14="http://schemas.microsoft.com/office/powerpoint/2010/main" val="918950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F8E958-9A96-2C4E-A847-663BA1EEA73E}" type="slidenum">
              <a:rPr lang="en-US" smtClean="0"/>
              <a:t>3</a:t>
            </a:fld>
            <a:endParaRPr lang="en-US"/>
          </a:p>
        </p:txBody>
      </p:sp>
    </p:spTree>
    <p:extLst>
      <p:ext uri="{BB962C8B-B14F-4D97-AF65-F5344CB8AC3E}">
        <p14:creationId xmlns:p14="http://schemas.microsoft.com/office/powerpoint/2010/main" val="1506629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AU Working Group on Cartographic Coordinates and Rotational Elements (WGCCRE), based on the Artemis III SDT and LCDP SAT input, has proposed "refining" the ME lunar reference frame, at about the meter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The NGA/GSFC folks seem to want to "change" to a different system (the PA system) for mapping, which is a ~1 km (860 meters) change - something that's hardly a refinement.</a:t>
            </a:r>
          </a:p>
          <a:p>
            <a:r>
              <a:rPr lang="en-US" sz="1200" dirty="0"/>
              <a:t>Mean Earth/polar axis (ME), or Mean Earth/Rotation (MER)</a:t>
            </a:r>
          </a:p>
          <a:p>
            <a:r>
              <a:rPr lang="en-US" sz="1200" dirty="0"/>
              <a:t>Principal axis (PA) or axis of figure </a:t>
            </a:r>
          </a:p>
          <a:p>
            <a:endParaRPr lang="en-US" dirty="0"/>
          </a:p>
        </p:txBody>
      </p:sp>
      <p:sp>
        <p:nvSpPr>
          <p:cNvPr id="4" name="Slide Number Placeholder 3"/>
          <p:cNvSpPr>
            <a:spLocks noGrp="1"/>
          </p:cNvSpPr>
          <p:nvPr>
            <p:ph type="sldNum" sz="quarter" idx="5"/>
          </p:nvPr>
        </p:nvSpPr>
        <p:spPr/>
        <p:txBody>
          <a:bodyPr/>
          <a:lstStyle/>
          <a:p>
            <a:fld id="{82F8E958-9A96-2C4E-A847-663BA1EEA73E}" type="slidenum">
              <a:rPr lang="en-US" smtClean="0"/>
              <a:t>4</a:t>
            </a:fld>
            <a:endParaRPr lang="en-US"/>
          </a:p>
        </p:txBody>
      </p:sp>
    </p:spTree>
    <p:extLst>
      <p:ext uri="{BB962C8B-B14F-4D97-AF65-F5344CB8AC3E}">
        <p14:creationId xmlns:p14="http://schemas.microsoft.com/office/powerpoint/2010/main" val="983287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The I</a:t>
            </a:r>
            <a:endParaRPr lang="en-US" dirty="0"/>
          </a:p>
        </p:txBody>
      </p:sp>
      <p:sp>
        <p:nvSpPr>
          <p:cNvPr id="4" name="Slide Number Placeholder 3"/>
          <p:cNvSpPr>
            <a:spLocks noGrp="1"/>
          </p:cNvSpPr>
          <p:nvPr>
            <p:ph type="sldNum" sz="quarter" idx="5"/>
          </p:nvPr>
        </p:nvSpPr>
        <p:spPr/>
        <p:txBody>
          <a:bodyPr/>
          <a:lstStyle/>
          <a:p>
            <a:fld id="{82F8E958-9A96-2C4E-A847-663BA1EEA73E}" type="slidenum">
              <a:rPr lang="en-US" smtClean="0"/>
              <a:t>5</a:t>
            </a:fld>
            <a:endParaRPr lang="en-US"/>
          </a:p>
        </p:txBody>
      </p:sp>
    </p:spTree>
    <p:extLst>
      <p:ext uri="{BB962C8B-B14F-4D97-AF65-F5344CB8AC3E}">
        <p14:creationId xmlns:p14="http://schemas.microsoft.com/office/powerpoint/2010/main" val="3598491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The I</a:t>
            </a:r>
            <a:endParaRPr lang="en-US" dirty="0"/>
          </a:p>
        </p:txBody>
      </p:sp>
      <p:sp>
        <p:nvSpPr>
          <p:cNvPr id="4" name="Slide Number Placeholder 3"/>
          <p:cNvSpPr>
            <a:spLocks noGrp="1"/>
          </p:cNvSpPr>
          <p:nvPr>
            <p:ph type="sldNum" sz="quarter" idx="5"/>
          </p:nvPr>
        </p:nvSpPr>
        <p:spPr/>
        <p:txBody>
          <a:bodyPr/>
          <a:lstStyle/>
          <a:p>
            <a:fld id="{82F8E958-9A96-2C4E-A847-663BA1EEA73E}" type="slidenum">
              <a:rPr lang="en-US" smtClean="0"/>
              <a:t>6</a:t>
            </a:fld>
            <a:endParaRPr lang="en-US"/>
          </a:p>
        </p:txBody>
      </p:sp>
    </p:spTree>
    <p:extLst>
      <p:ext uri="{BB962C8B-B14F-4D97-AF65-F5344CB8AC3E}">
        <p14:creationId xmlns:p14="http://schemas.microsoft.com/office/powerpoint/2010/main" val="874034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2F8E958-9A96-2C4E-A847-663BA1EEA73E}" type="slidenum">
              <a:rPr lang="en-US" smtClean="0"/>
              <a:t>7</a:t>
            </a:fld>
            <a:endParaRPr lang="en-US"/>
          </a:p>
        </p:txBody>
      </p:sp>
    </p:spTree>
    <p:extLst>
      <p:ext uri="{BB962C8B-B14F-4D97-AF65-F5344CB8AC3E}">
        <p14:creationId xmlns:p14="http://schemas.microsoft.com/office/powerpoint/2010/main" val="3668661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827F3-0D9A-FE4B-A27D-B36F6182D6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066A28-C967-D14B-A186-6F7ED951CD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8F5653-CF75-864F-9908-5A1547F266AB}"/>
              </a:ext>
            </a:extLst>
          </p:cNvPr>
          <p:cNvSpPr>
            <a:spLocks noGrp="1"/>
          </p:cNvSpPr>
          <p:nvPr>
            <p:ph type="dt" sz="half" idx="10"/>
          </p:nvPr>
        </p:nvSpPr>
        <p:spPr/>
        <p:txBody>
          <a:bodyPr/>
          <a:lstStyle>
            <a:lvl1pPr>
              <a:defRPr/>
            </a:lvl1pPr>
          </a:lstStyle>
          <a:p>
            <a:fld id="{A9FCB91B-F9B1-1547-B9D5-63DAE21BC27C}" type="datetime1">
              <a:rPr lang="en-US" smtClean="0"/>
              <a:pPr/>
              <a:t>11/8/23</a:t>
            </a:fld>
            <a:endParaRPr lang="en-US" dirty="0"/>
          </a:p>
        </p:txBody>
      </p:sp>
      <p:sp>
        <p:nvSpPr>
          <p:cNvPr id="5" name="Footer Placeholder 4">
            <a:extLst>
              <a:ext uri="{FF2B5EF4-FFF2-40B4-BE49-F238E27FC236}">
                <a16:creationId xmlns:a16="http://schemas.microsoft.com/office/drawing/2014/main" id="{A3D9C9C1-724A-224A-BA7D-3CF1ABCD2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B9639-0D69-1D48-B341-2A8997A9987E}"/>
              </a:ext>
            </a:extLst>
          </p:cNvPr>
          <p:cNvSpPr>
            <a:spLocks noGrp="1"/>
          </p:cNvSpPr>
          <p:nvPr>
            <p:ph type="sldNum" sz="quarter" idx="12"/>
          </p:nvPr>
        </p:nvSpPr>
        <p:spPr/>
        <p:txBody>
          <a:bodyPr/>
          <a:lstStyle/>
          <a:p>
            <a:fld id="{F4AC651D-83BE-594E-94CE-A76F61740E27}" type="slidenum">
              <a:rPr lang="en-US" smtClean="0"/>
              <a:t>‹#›</a:t>
            </a:fld>
            <a:endParaRPr lang="en-US"/>
          </a:p>
        </p:txBody>
      </p:sp>
    </p:spTree>
    <p:extLst>
      <p:ext uri="{BB962C8B-B14F-4D97-AF65-F5344CB8AC3E}">
        <p14:creationId xmlns:p14="http://schemas.microsoft.com/office/powerpoint/2010/main" val="951807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595A8-0F72-CE42-B168-53440C446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96D118-E036-E541-8B00-1C2F79ABD0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14E9BB-1A64-244A-B047-2F86E121B74B}"/>
              </a:ext>
            </a:extLst>
          </p:cNvPr>
          <p:cNvSpPr>
            <a:spLocks noGrp="1"/>
          </p:cNvSpPr>
          <p:nvPr>
            <p:ph type="dt" sz="half" idx="10"/>
          </p:nvPr>
        </p:nvSpPr>
        <p:spPr/>
        <p:txBody>
          <a:bodyPr/>
          <a:lstStyle>
            <a:lvl1pPr>
              <a:defRPr/>
            </a:lvl1pPr>
          </a:lstStyle>
          <a:p>
            <a:fld id="{A98ACCE5-B6E2-4C49-981E-0DF7AED0AF71}" type="datetime1">
              <a:rPr lang="en-US" smtClean="0"/>
              <a:pPr/>
              <a:t>11/8/23</a:t>
            </a:fld>
            <a:endParaRPr lang="en-US" dirty="0"/>
          </a:p>
        </p:txBody>
      </p:sp>
      <p:sp>
        <p:nvSpPr>
          <p:cNvPr id="5" name="Footer Placeholder 4">
            <a:extLst>
              <a:ext uri="{FF2B5EF4-FFF2-40B4-BE49-F238E27FC236}">
                <a16:creationId xmlns:a16="http://schemas.microsoft.com/office/drawing/2014/main" id="{81C46621-AD08-C044-85D0-D690DFF7B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9872A-C356-214D-B93D-ED11C132BADA}"/>
              </a:ext>
            </a:extLst>
          </p:cNvPr>
          <p:cNvSpPr>
            <a:spLocks noGrp="1"/>
          </p:cNvSpPr>
          <p:nvPr>
            <p:ph type="sldNum" sz="quarter" idx="12"/>
          </p:nvPr>
        </p:nvSpPr>
        <p:spPr/>
        <p:txBody>
          <a:bodyPr/>
          <a:lstStyle/>
          <a:p>
            <a:fld id="{F4AC651D-83BE-594E-94CE-A76F61740E27}" type="slidenum">
              <a:rPr lang="en-US" smtClean="0"/>
              <a:t>‹#›</a:t>
            </a:fld>
            <a:endParaRPr lang="en-US"/>
          </a:p>
        </p:txBody>
      </p:sp>
    </p:spTree>
    <p:extLst>
      <p:ext uri="{BB962C8B-B14F-4D97-AF65-F5344CB8AC3E}">
        <p14:creationId xmlns:p14="http://schemas.microsoft.com/office/powerpoint/2010/main" val="974307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C78078-E703-1346-9248-F503092CF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6DF9DF-8875-8941-96E5-0B5E74243A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B18956-DEB5-8240-B7E2-F343EE3700BE}"/>
              </a:ext>
            </a:extLst>
          </p:cNvPr>
          <p:cNvSpPr>
            <a:spLocks noGrp="1"/>
          </p:cNvSpPr>
          <p:nvPr>
            <p:ph type="dt" sz="half" idx="10"/>
          </p:nvPr>
        </p:nvSpPr>
        <p:spPr/>
        <p:txBody>
          <a:bodyPr/>
          <a:lstStyle>
            <a:lvl1pPr>
              <a:defRPr/>
            </a:lvl1pPr>
          </a:lstStyle>
          <a:p>
            <a:fld id="{17C18AA2-A7E0-2A4B-9A2C-6BFA3F2584CA}" type="datetime1">
              <a:rPr lang="en-US" smtClean="0"/>
              <a:pPr/>
              <a:t>11/8/23</a:t>
            </a:fld>
            <a:endParaRPr lang="en-US" dirty="0"/>
          </a:p>
        </p:txBody>
      </p:sp>
      <p:sp>
        <p:nvSpPr>
          <p:cNvPr id="5" name="Footer Placeholder 4">
            <a:extLst>
              <a:ext uri="{FF2B5EF4-FFF2-40B4-BE49-F238E27FC236}">
                <a16:creationId xmlns:a16="http://schemas.microsoft.com/office/drawing/2014/main" id="{C09992AE-EBB2-6B42-AFB4-6551670FD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79B00-F052-5643-BBF0-46A79CFE4B99}"/>
              </a:ext>
            </a:extLst>
          </p:cNvPr>
          <p:cNvSpPr>
            <a:spLocks noGrp="1"/>
          </p:cNvSpPr>
          <p:nvPr>
            <p:ph type="sldNum" sz="quarter" idx="12"/>
          </p:nvPr>
        </p:nvSpPr>
        <p:spPr/>
        <p:txBody>
          <a:bodyPr/>
          <a:lstStyle/>
          <a:p>
            <a:fld id="{F4AC651D-83BE-594E-94CE-A76F61740E27}" type="slidenum">
              <a:rPr lang="en-US" smtClean="0"/>
              <a:t>‹#›</a:t>
            </a:fld>
            <a:endParaRPr lang="en-US"/>
          </a:p>
        </p:txBody>
      </p:sp>
    </p:spTree>
    <p:extLst>
      <p:ext uri="{BB962C8B-B14F-4D97-AF65-F5344CB8AC3E}">
        <p14:creationId xmlns:p14="http://schemas.microsoft.com/office/powerpoint/2010/main" val="2886055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FCFD-4656-CA40-94E3-61FE3F64842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3E1FE49-2DA2-564F-B21D-C079C5A3A62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AD06A-8890-8E45-A42E-98AD9B3EE505}"/>
              </a:ext>
            </a:extLst>
          </p:cNvPr>
          <p:cNvSpPr>
            <a:spLocks noGrp="1"/>
          </p:cNvSpPr>
          <p:nvPr>
            <p:ph type="dt" sz="half" idx="10"/>
          </p:nvPr>
        </p:nvSpPr>
        <p:spPr/>
        <p:txBody>
          <a:bodyPr/>
          <a:lstStyle>
            <a:lvl1pPr>
              <a:defRPr/>
            </a:lvl1pPr>
          </a:lstStyle>
          <a:p>
            <a:fld id="{8B7E067D-E4B4-4F40-A6B9-4E11069C2F7D}" type="datetime1">
              <a:rPr lang="en-US" smtClean="0"/>
              <a:pPr/>
              <a:t>11/8/23</a:t>
            </a:fld>
            <a:endParaRPr lang="en-US" dirty="0"/>
          </a:p>
        </p:txBody>
      </p:sp>
      <p:sp>
        <p:nvSpPr>
          <p:cNvPr id="5" name="Footer Placeholder 4">
            <a:extLst>
              <a:ext uri="{FF2B5EF4-FFF2-40B4-BE49-F238E27FC236}">
                <a16:creationId xmlns:a16="http://schemas.microsoft.com/office/drawing/2014/main" id="{345A152F-D8F8-064D-9F47-3D577C3F9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C9F2C-FB07-C245-B056-24B5D8A8A3DA}"/>
              </a:ext>
            </a:extLst>
          </p:cNvPr>
          <p:cNvSpPr>
            <a:spLocks noGrp="1"/>
          </p:cNvSpPr>
          <p:nvPr>
            <p:ph type="sldNum" sz="quarter" idx="12"/>
          </p:nvPr>
        </p:nvSpPr>
        <p:spPr/>
        <p:txBody>
          <a:bodyPr/>
          <a:lstStyle/>
          <a:p>
            <a:fld id="{F4AC651D-83BE-594E-94CE-A76F61740E27}" type="slidenum">
              <a:rPr lang="en-US" smtClean="0"/>
              <a:t>‹#›</a:t>
            </a:fld>
            <a:endParaRPr lang="en-US"/>
          </a:p>
        </p:txBody>
      </p:sp>
    </p:spTree>
    <p:extLst>
      <p:ext uri="{BB962C8B-B14F-4D97-AF65-F5344CB8AC3E}">
        <p14:creationId xmlns:p14="http://schemas.microsoft.com/office/powerpoint/2010/main" val="3570764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BE23D-E50A-284A-9A26-2B279D26F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469E91-1619-6342-8EBD-1AC7FC9192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F7A57-5F04-8A4F-B6BB-CF4BB2744D13}"/>
              </a:ext>
            </a:extLst>
          </p:cNvPr>
          <p:cNvSpPr>
            <a:spLocks noGrp="1"/>
          </p:cNvSpPr>
          <p:nvPr>
            <p:ph type="dt" sz="half" idx="10"/>
          </p:nvPr>
        </p:nvSpPr>
        <p:spPr/>
        <p:txBody>
          <a:bodyPr/>
          <a:lstStyle>
            <a:lvl1pPr>
              <a:defRPr/>
            </a:lvl1pPr>
          </a:lstStyle>
          <a:p>
            <a:fld id="{9756DCC2-9594-8749-98F6-DDA960520B70}" type="datetime1">
              <a:rPr lang="en-US" smtClean="0"/>
              <a:pPr/>
              <a:t>11/8/23</a:t>
            </a:fld>
            <a:endParaRPr lang="en-US" dirty="0"/>
          </a:p>
        </p:txBody>
      </p:sp>
      <p:sp>
        <p:nvSpPr>
          <p:cNvPr id="5" name="Footer Placeholder 4">
            <a:extLst>
              <a:ext uri="{FF2B5EF4-FFF2-40B4-BE49-F238E27FC236}">
                <a16:creationId xmlns:a16="http://schemas.microsoft.com/office/drawing/2014/main" id="{16C5757A-E1CE-CC44-8996-B918E3F31D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A395A-D990-8347-AC6A-4AFC75DDCFCB}"/>
              </a:ext>
            </a:extLst>
          </p:cNvPr>
          <p:cNvSpPr>
            <a:spLocks noGrp="1"/>
          </p:cNvSpPr>
          <p:nvPr>
            <p:ph type="sldNum" sz="quarter" idx="12"/>
          </p:nvPr>
        </p:nvSpPr>
        <p:spPr/>
        <p:txBody>
          <a:bodyPr/>
          <a:lstStyle/>
          <a:p>
            <a:fld id="{F4AC651D-83BE-594E-94CE-A76F61740E27}" type="slidenum">
              <a:rPr lang="en-US" smtClean="0"/>
              <a:t>‹#›</a:t>
            </a:fld>
            <a:endParaRPr lang="en-US"/>
          </a:p>
        </p:txBody>
      </p:sp>
    </p:spTree>
    <p:extLst>
      <p:ext uri="{BB962C8B-B14F-4D97-AF65-F5344CB8AC3E}">
        <p14:creationId xmlns:p14="http://schemas.microsoft.com/office/powerpoint/2010/main" val="3446736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288D-69D5-7244-ABC0-1BEBF6D87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538CD-BB61-7246-B2D5-767093CA5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35CF16-18C8-CC4A-8D3F-C628F90643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6F71FA-3E5B-DB49-9302-8C91EA350E7C}"/>
              </a:ext>
            </a:extLst>
          </p:cNvPr>
          <p:cNvSpPr>
            <a:spLocks noGrp="1"/>
          </p:cNvSpPr>
          <p:nvPr>
            <p:ph type="dt" sz="half" idx="10"/>
          </p:nvPr>
        </p:nvSpPr>
        <p:spPr/>
        <p:txBody>
          <a:bodyPr/>
          <a:lstStyle>
            <a:lvl1pPr>
              <a:defRPr/>
            </a:lvl1pPr>
          </a:lstStyle>
          <a:p>
            <a:fld id="{A309E3C8-8C83-C34A-A862-118FA0EC9DA1}" type="datetime1">
              <a:rPr lang="en-US" smtClean="0"/>
              <a:pPr/>
              <a:t>11/8/23</a:t>
            </a:fld>
            <a:endParaRPr lang="en-US" dirty="0"/>
          </a:p>
        </p:txBody>
      </p:sp>
      <p:sp>
        <p:nvSpPr>
          <p:cNvPr id="6" name="Footer Placeholder 5">
            <a:extLst>
              <a:ext uri="{FF2B5EF4-FFF2-40B4-BE49-F238E27FC236}">
                <a16:creationId xmlns:a16="http://schemas.microsoft.com/office/drawing/2014/main" id="{A3AFAE50-BF9F-2A48-9027-210CDC46A9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71AA5-CB69-8B4B-B764-2BA532B2EEE2}"/>
              </a:ext>
            </a:extLst>
          </p:cNvPr>
          <p:cNvSpPr>
            <a:spLocks noGrp="1"/>
          </p:cNvSpPr>
          <p:nvPr>
            <p:ph type="sldNum" sz="quarter" idx="12"/>
          </p:nvPr>
        </p:nvSpPr>
        <p:spPr/>
        <p:txBody>
          <a:bodyPr/>
          <a:lstStyle/>
          <a:p>
            <a:fld id="{F4AC651D-83BE-594E-94CE-A76F61740E27}" type="slidenum">
              <a:rPr lang="en-US" smtClean="0"/>
              <a:t>‹#›</a:t>
            </a:fld>
            <a:endParaRPr lang="en-US"/>
          </a:p>
        </p:txBody>
      </p:sp>
    </p:spTree>
    <p:extLst>
      <p:ext uri="{BB962C8B-B14F-4D97-AF65-F5344CB8AC3E}">
        <p14:creationId xmlns:p14="http://schemas.microsoft.com/office/powerpoint/2010/main" val="613154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A3D0-9A8F-734D-AEC6-56624D0A30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E10540-9A5A-6B49-993C-240E512781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9D803D-1441-544D-953C-61DDBB3CBC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572345-BD5F-CA41-88CF-9510239379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3D00CD-347A-DA45-8532-FD021E2036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370DDB-EF46-324E-B7E3-F705298B7C7B}"/>
              </a:ext>
            </a:extLst>
          </p:cNvPr>
          <p:cNvSpPr>
            <a:spLocks noGrp="1"/>
          </p:cNvSpPr>
          <p:nvPr>
            <p:ph type="dt" sz="half" idx="10"/>
          </p:nvPr>
        </p:nvSpPr>
        <p:spPr/>
        <p:txBody>
          <a:bodyPr/>
          <a:lstStyle>
            <a:lvl1pPr>
              <a:defRPr/>
            </a:lvl1pPr>
          </a:lstStyle>
          <a:p>
            <a:fld id="{4641A72C-7461-7249-A14A-E08FF56296BF}" type="datetime1">
              <a:rPr lang="en-US" smtClean="0"/>
              <a:pPr/>
              <a:t>11/8/23</a:t>
            </a:fld>
            <a:endParaRPr lang="en-US" dirty="0"/>
          </a:p>
        </p:txBody>
      </p:sp>
      <p:sp>
        <p:nvSpPr>
          <p:cNvPr id="8" name="Footer Placeholder 7">
            <a:extLst>
              <a:ext uri="{FF2B5EF4-FFF2-40B4-BE49-F238E27FC236}">
                <a16:creationId xmlns:a16="http://schemas.microsoft.com/office/drawing/2014/main" id="{3FAE670E-8FC3-C445-8B34-BD53965BC8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829187-2133-344A-A7EB-1F85AFEADDE2}"/>
              </a:ext>
            </a:extLst>
          </p:cNvPr>
          <p:cNvSpPr>
            <a:spLocks noGrp="1"/>
          </p:cNvSpPr>
          <p:nvPr>
            <p:ph type="sldNum" sz="quarter" idx="12"/>
          </p:nvPr>
        </p:nvSpPr>
        <p:spPr/>
        <p:txBody>
          <a:bodyPr/>
          <a:lstStyle/>
          <a:p>
            <a:fld id="{F4AC651D-83BE-594E-94CE-A76F61740E27}" type="slidenum">
              <a:rPr lang="en-US" smtClean="0"/>
              <a:t>‹#›</a:t>
            </a:fld>
            <a:endParaRPr lang="en-US"/>
          </a:p>
        </p:txBody>
      </p:sp>
    </p:spTree>
    <p:extLst>
      <p:ext uri="{BB962C8B-B14F-4D97-AF65-F5344CB8AC3E}">
        <p14:creationId xmlns:p14="http://schemas.microsoft.com/office/powerpoint/2010/main" val="219201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F995C-2AC0-2744-BFEC-6A656D9628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699CDE-BB33-F24A-83D3-5E987E4A9833}"/>
              </a:ext>
            </a:extLst>
          </p:cNvPr>
          <p:cNvSpPr>
            <a:spLocks noGrp="1"/>
          </p:cNvSpPr>
          <p:nvPr>
            <p:ph type="dt" sz="half" idx="10"/>
          </p:nvPr>
        </p:nvSpPr>
        <p:spPr/>
        <p:txBody>
          <a:bodyPr/>
          <a:lstStyle>
            <a:lvl1pPr>
              <a:defRPr/>
            </a:lvl1pPr>
          </a:lstStyle>
          <a:p>
            <a:fld id="{D6AECC89-3477-564E-8BF6-D20356193C35}" type="datetime1">
              <a:rPr lang="en-US" smtClean="0"/>
              <a:pPr/>
              <a:t>11/8/23</a:t>
            </a:fld>
            <a:endParaRPr lang="en-US" dirty="0"/>
          </a:p>
        </p:txBody>
      </p:sp>
      <p:sp>
        <p:nvSpPr>
          <p:cNvPr id="4" name="Footer Placeholder 3">
            <a:extLst>
              <a:ext uri="{FF2B5EF4-FFF2-40B4-BE49-F238E27FC236}">
                <a16:creationId xmlns:a16="http://schemas.microsoft.com/office/drawing/2014/main" id="{B44B72DC-57EC-A146-999A-AA6C65C5FF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EACE90-24D5-5748-BEB4-A3E2CC964BC1}"/>
              </a:ext>
            </a:extLst>
          </p:cNvPr>
          <p:cNvSpPr>
            <a:spLocks noGrp="1"/>
          </p:cNvSpPr>
          <p:nvPr>
            <p:ph type="sldNum" sz="quarter" idx="12"/>
          </p:nvPr>
        </p:nvSpPr>
        <p:spPr/>
        <p:txBody>
          <a:bodyPr/>
          <a:lstStyle/>
          <a:p>
            <a:fld id="{F4AC651D-83BE-594E-94CE-A76F61740E27}" type="slidenum">
              <a:rPr lang="en-US" smtClean="0"/>
              <a:t>‹#›</a:t>
            </a:fld>
            <a:endParaRPr lang="en-US"/>
          </a:p>
        </p:txBody>
      </p:sp>
    </p:spTree>
    <p:extLst>
      <p:ext uri="{BB962C8B-B14F-4D97-AF65-F5344CB8AC3E}">
        <p14:creationId xmlns:p14="http://schemas.microsoft.com/office/powerpoint/2010/main" val="245829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28DEBA-CCDE-B847-9731-FED200ADCD56}"/>
              </a:ext>
            </a:extLst>
          </p:cNvPr>
          <p:cNvSpPr>
            <a:spLocks noGrp="1"/>
          </p:cNvSpPr>
          <p:nvPr>
            <p:ph type="dt" sz="half" idx="10"/>
          </p:nvPr>
        </p:nvSpPr>
        <p:spPr/>
        <p:txBody>
          <a:bodyPr/>
          <a:lstStyle>
            <a:lvl1pPr>
              <a:defRPr/>
            </a:lvl1pPr>
          </a:lstStyle>
          <a:p>
            <a:fld id="{1E6686D7-62BB-834F-A81D-46C52882942A}" type="datetime1">
              <a:rPr lang="en-US" smtClean="0"/>
              <a:pPr/>
              <a:t>11/8/23</a:t>
            </a:fld>
            <a:endParaRPr lang="en-US" dirty="0"/>
          </a:p>
        </p:txBody>
      </p:sp>
      <p:sp>
        <p:nvSpPr>
          <p:cNvPr id="3" name="Footer Placeholder 2">
            <a:extLst>
              <a:ext uri="{FF2B5EF4-FFF2-40B4-BE49-F238E27FC236}">
                <a16:creationId xmlns:a16="http://schemas.microsoft.com/office/drawing/2014/main" id="{0E758EAB-2F44-B84A-95F5-EC415B2F22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06A513-2C71-9640-A4DB-8E502C49D97D}"/>
              </a:ext>
            </a:extLst>
          </p:cNvPr>
          <p:cNvSpPr>
            <a:spLocks noGrp="1"/>
          </p:cNvSpPr>
          <p:nvPr>
            <p:ph type="sldNum" sz="quarter" idx="12"/>
          </p:nvPr>
        </p:nvSpPr>
        <p:spPr/>
        <p:txBody>
          <a:bodyPr/>
          <a:lstStyle/>
          <a:p>
            <a:fld id="{F4AC651D-83BE-594E-94CE-A76F61740E27}" type="slidenum">
              <a:rPr lang="en-US" smtClean="0"/>
              <a:t>‹#›</a:t>
            </a:fld>
            <a:endParaRPr lang="en-US"/>
          </a:p>
        </p:txBody>
      </p:sp>
    </p:spTree>
    <p:extLst>
      <p:ext uri="{BB962C8B-B14F-4D97-AF65-F5344CB8AC3E}">
        <p14:creationId xmlns:p14="http://schemas.microsoft.com/office/powerpoint/2010/main" val="2073628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BFF1-DB0B-D543-BFDF-506C707182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99499F-92E7-DB41-9EE8-A7393B80A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BE870E-75E4-074E-8076-996738C8D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3AB8A4-4DF5-394D-BB42-C6BD35B4527D}"/>
              </a:ext>
            </a:extLst>
          </p:cNvPr>
          <p:cNvSpPr>
            <a:spLocks noGrp="1"/>
          </p:cNvSpPr>
          <p:nvPr>
            <p:ph type="dt" sz="half" idx="10"/>
          </p:nvPr>
        </p:nvSpPr>
        <p:spPr/>
        <p:txBody>
          <a:bodyPr/>
          <a:lstStyle>
            <a:lvl1pPr>
              <a:defRPr/>
            </a:lvl1pPr>
          </a:lstStyle>
          <a:p>
            <a:fld id="{9444EB66-1F26-1545-A122-C6E03879F094}" type="datetime1">
              <a:rPr lang="en-US" smtClean="0"/>
              <a:pPr/>
              <a:t>11/8/23</a:t>
            </a:fld>
            <a:endParaRPr lang="en-US" dirty="0"/>
          </a:p>
        </p:txBody>
      </p:sp>
      <p:sp>
        <p:nvSpPr>
          <p:cNvPr id="6" name="Footer Placeholder 5">
            <a:extLst>
              <a:ext uri="{FF2B5EF4-FFF2-40B4-BE49-F238E27FC236}">
                <a16:creationId xmlns:a16="http://schemas.microsoft.com/office/drawing/2014/main" id="{97677284-739F-064D-A9BC-1F5E6B39EE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96345-5D66-7C4B-9703-5D9F4951CE61}"/>
              </a:ext>
            </a:extLst>
          </p:cNvPr>
          <p:cNvSpPr>
            <a:spLocks noGrp="1"/>
          </p:cNvSpPr>
          <p:nvPr>
            <p:ph type="sldNum" sz="quarter" idx="12"/>
          </p:nvPr>
        </p:nvSpPr>
        <p:spPr/>
        <p:txBody>
          <a:bodyPr/>
          <a:lstStyle/>
          <a:p>
            <a:fld id="{F4AC651D-83BE-594E-94CE-A76F61740E27}" type="slidenum">
              <a:rPr lang="en-US" smtClean="0"/>
              <a:t>‹#›</a:t>
            </a:fld>
            <a:endParaRPr lang="en-US"/>
          </a:p>
        </p:txBody>
      </p:sp>
    </p:spTree>
    <p:extLst>
      <p:ext uri="{BB962C8B-B14F-4D97-AF65-F5344CB8AC3E}">
        <p14:creationId xmlns:p14="http://schemas.microsoft.com/office/powerpoint/2010/main" val="304069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161B3-A8AB-EE46-896A-1E72677D9F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0F45D7-B6BC-2843-95E8-048D0F429F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A8719E-2028-D04E-81DC-42605F3D9A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CE2679-BB2D-6B41-8509-1406374FE8A9}"/>
              </a:ext>
            </a:extLst>
          </p:cNvPr>
          <p:cNvSpPr>
            <a:spLocks noGrp="1"/>
          </p:cNvSpPr>
          <p:nvPr>
            <p:ph type="dt" sz="half" idx="10"/>
          </p:nvPr>
        </p:nvSpPr>
        <p:spPr/>
        <p:txBody>
          <a:bodyPr/>
          <a:lstStyle>
            <a:lvl1pPr>
              <a:defRPr/>
            </a:lvl1pPr>
          </a:lstStyle>
          <a:p>
            <a:fld id="{27E5049D-B969-8C41-87A1-E88B9EC42C6B}" type="datetime1">
              <a:rPr lang="en-US" smtClean="0"/>
              <a:pPr/>
              <a:t>11/8/23</a:t>
            </a:fld>
            <a:endParaRPr lang="en-US" dirty="0"/>
          </a:p>
        </p:txBody>
      </p:sp>
      <p:sp>
        <p:nvSpPr>
          <p:cNvPr id="6" name="Footer Placeholder 5">
            <a:extLst>
              <a:ext uri="{FF2B5EF4-FFF2-40B4-BE49-F238E27FC236}">
                <a16:creationId xmlns:a16="http://schemas.microsoft.com/office/drawing/2014/main" id="{D0CD258F-F192-CA44-9B66-DD9C00C3C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8BB8C0-D6EE-A041-8491-021C9BF48AD9}"/>
              </a:ext>
            </a:extLst>
          </p:cNvPr>
          <p:cNvSpPr>
            <a:spLocks noGrp="1"/>
          </p:cNvSpPr>
          <p:nvPr>
            <p:ph type="sldNum" sz="quarter" idx="12"/>
          </p:nvPr>
        </p:nvSpPr>
        <p:spPr/>
        <p:txBody>
          <a:bodyPr/>
          <a:lstStyle/>
          <a:p>
            <a:fld id="{F4AC651D-83BE-594E-94CE-A76F61740E27}" type="slidenum">
              <a:rPr lang="en-US" smtClean="0"/>
              <a:t>‹#›</a:t>
            </a:fld>
            <a:endParaRPr lang="en-US"/>
          </a:p>
        </p:txBody>
      </p:sp>
    </p:spTree>
    <p:extLst>
      <p:ext uri="{BB962C8B-B14F-4D97-AF65-F5344CB8AC3E}">
        <p14:creationId xmlns:p14="http://schemas.microsoft.com/office/powerpoint/2010/main" val="3607079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20000">
              <a:schemeClr val="accent1">
                <a:lumMod val="95000"/>
                <a:lumOff val="5000"/>
              </a:schemeClr>
            </a:gs>
            <a:gs pos="100000">
              <a:schemeClr val="accent1">
                <a:lumMod val="60000"/>
              </a:schemeClr>
            </a:gs>
          </a:gsLst>
          <a:lin ang="162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3ADFE3-187E-384E-B1DE-E56067E8D2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B06088-90A6-3F4D-8BA4-B5137A4E37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20B19-AC80-2E41-B27F-3D343B240E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456ACB-E350-DB46-81AF-45AD5D92168B}" type="datetime1">
              <a:rPr lang="en-US" smtClean="0"/>
              <a:pPr/>
              <a:t>11/8/23</a:t>
            </a:fld>
            <a:endParaRPr lang="en-US" dirty="0"/>
          </a:p>
        </p:txBody>
      </p:sp>
      <p:sp>
        <p:nvSpPr>
          <p:cNvPr id="5" name="Footer Placeholder 4">
            <a:extLst>
              <a:ext uri="{FF2B5EF4-FFF2-40B4-BE49-F238E27FC236}">
                <a16:creationId xmlns:a16="http://schemas.microsoft.com/office/drawing/2014/main" id="{D752C58F-77E3-8649-9E1C-1B5982BC83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966F56-AA8B-B142-B156-2572C59E6B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C651D-83BE-594E-94CE-A76F61740E27}" type="slidenum">
              <a:rPr lang="en-US" smtClean="0"/>
              <a:t>‹#›</a:t>
            </a:fld>
            <a:endParaRPr lang="en-US"/>
          </a:p>
        </p:txBody>
      </p:sp>
    </p:spTree>
    <p:extLst>
      <p:ext uri="{BB962C8B-B14F-4D97-AF65-F5344CB8AC3E}">
        <p14:creationId xmlns:p14="http://schemas.microsoft.com/office/powerpoint/2010/main" val="3380116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90915-1259-B249-A764-4EEB3B6A3592}"/>
              </a:ext>
            </a:extLst>
          </p:cNvPr>
          <p:cNvSpPr>
            <a:spLocks noGrp="1"/>
          </p:cNvSpPr>
          <p:nvPr>
            <p:ph type="ctrTitle"/>
          </p:nvPr>
        </p:nvSpPr>
        <p:spPr>
          <a:xfrm>
            <a:off x="5372099" y="1384300"/>
            <a:ext cx="6505576" cy="2387600"/>
          </a:xfrm>
        </p:spPr>
        <p:txBody>
          <a:bodyPr>
            <a:normAutofit fontScale="90000"/>
          </a:bodyPr>
          <a:lstStyle/>
          <a:p>
            <a:r>
              <a:rPr lang="en-US" b="1" dirty="0">
                <a:solidFill>
                  <a:schemeClr val="bg1"/>
                </a:solidFill>
              </a:rPr>
              <a:t>Mapping and Planetary Spatial Infrastructure Team (MAPSIT)</a:t>
            </a:r>
          </a:p>
        </p:txBody>
      </p:sp>
      <p:sp>
        <p:nvSpPr>
          <p:cNvPr id="3" name="Subtitle 2">
            <a:extLst>
              <a:ext uri="{FF2B5EF4-FFF2-40B4-BE49-F238E27FC236}">
                <a16:creationId xmlns:a16="http://schemas.microsoft.com/office/drawing/2014/main" id="{D3C29AA3-9144-644E-B4AD-6C3DF4D866D6}"/>
              </a:ext>
            </a:extLst>
          </p:cNvPr>
          <p:cNvSpPr>
            <a:spLocks noGrp="1"/>
          </p:cNvSpPr>
          <p:nvPr>
            <p:ph type="subTitle" idx="1"/>
          </p:nvPr>
        </p:nvSpPr>
        <p:spPr>
          <a:xfrm>
            <a:off x="5575610" y="4221163"/>
            <a:ext cx="6098554" cy="1655762"/>
          </a:xfrm>
        </p:spPr>
        <p:txBody>
          <a:bodyPr/>
          <a:lstStyle/>
          <a:p>
            <a:r>
              <a:rPr lang="en-US" b="1" dirty="0">
                <a:solidFill>
                  <a:schemeClr val="bg1"/>
                </a:solidFill>
              </a:rPr>
              <a:t>Findings for the Planetary Advisory Committee (PAC), Nov 13–14, 2023 Meeting</a:t>
            </a:r>
            <a:endParaRPr lang="en-US" dirty="0">
              <a:solidFill>
                <a:schemeClr val="bg1"/>
              </a:solidFill>
            </a:endParaRPr>
          </a:p>
        </p:txBody>
      </p:sp>
      <p:pic>
        <p:nvPicPr>
          <p:cNvPr id="5" name="Picture 4" descr="Logo&#10;&#10;Description automatically generated">
            <a:extLst>
              <a:ext uri="{FF2B5EF4-FFF2-40B4-BE49-F238E27FC236}">
                <a16:creationId xmlns:a16="http://schemas.microsoft.com/office/drawing/2014/main" id="{07C0599D-4022-3745-9665-7D05A9878204}"/>
              </a:ext>
            </a:extLst>
          </p:cNvPr>
          <p:cNvPicPr>
            <a:picLocks noChangeAspect="1"/>
          </p:cNvPicPr>
          <p:nvPr/>
        </p:nvPicPr>
        <p:blipFill>
          <a:blip r:embed="rId3"/>
          <a:stretch>
            <a:fillRect/>
          </a:stretch>
        </p:blipFill>
        <p:spPr>
          <a:xfrm>
            <a:off x="314325" y="701674"/>
            <a:ext cx="4943475" cy="4943475"/>
          </a:xfrm>
          <a:prstGeom prst="rect">
            <a:avLst/>
          </a:prstGeom>
        </p:spPr>
      </p:pic>
    </p:spTree>
    <p:extLst>
      <p:ext uri="{BB962C8B-B14F-4D97-AF65-F5344CB8AC3E}">
        <p14:creationId xmlns:p14="http://schemas.microsoft.com/office/powerpoint/2010/main" val="4058034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1DEC-41AE-8C49-A14A-D768A86D4671}"/>
              </a:ext>
            </a:extLst>
          </p:cNvPr>
          <p:cNvSpPr>
            <a:spLocks noGrp="1"/>
          </p:cNvSpPr>
          <p:nvPr>
            <p:ph type="title"/>
          </p:nvPr>
        </p:nvSpPr>
        <p:spPr>
          <a:xfrm>
            <a:off x="1828800" y="365125"/>
            <a:ext cx="9525000" cy="1325563"/>
          </a:xfrm>
        </p:spPr>
        <p:txBody>
          <a:bodyPr/>
          <a:lstStyle/>
          <a:p>
            <a:r>
              <a:rPr lang="en-US" dirty="0"/>
              <a:t>MAPSIT Steering Committee</a:t>
            </a:r>
          </a:p>
        </p:txBody>
      </p:sp>
      <p:sp>
        <p:nvSpPr>
          <p:cNvPr id="3" name="Content Placeholder 2">
            <a:extLst>
              <a:ext uri="{FF2B5EF4-FFF2-40B4-BE49-F238E27FC236}">
                <a16:creationId xmlns:a16="http://schemas.microsoft.com/office/drawing/2014/main" id="{EA3A13D4-699F-984F-8067-9226C609F849}"/>
              </a:ext>
            </a:extLst>
          </p:cNvPr>
          <p:cNvSpPr>
            <a:spLocks noGrp="1"/>
          </p:cNvSpPr>
          <p:nvPr>
            <p:ph idx="1"/>
          </p:nvPr>
        </p:nvSpPr>
        <p:spPr>
          <a:xfrm>
            <a:off x="1828800" y="1673613"/>
            <a:ext cx="4119564" cy="4351338"/>
          </a:xfrm>
        </p:spPr>
        <p:txBody>
          <a:bodyPr>
            <a:noAutofit/>
          </a:bodyPr>
          <a:lstStyle/>
          <a:p>
            <a:pPr marL="0" indent="0">
              <a:buNone/>
            </a:pPr>
            <a:r>
              <a:rPr lang="en-US" sz="2000" dirty="0"/>
              <a:t>Brad Thomson (Univ. Tenn.), </a:t>
            </a:r>
            <a:r>
              <a:rPr lang="en-US" sz="2000" i="1" dirty="0"/>
              <a:t>Chair</a:t>
            </a:r>
          </a:p>
          <a:p>
            <a:pPr marL="0" indent="0">
              <a:buNone/>
            </a:pPr>
            <a:r>
              <a:rPr lang="en-US" sz="2000" dirty="0"/>
              <a:t>Julie </a:t>
            </a:r>
            <a:r>
              <a:rPr lang="en-US" sz="2000" dirty="0" err="1"/>
              <a:t>Stopar</a:t>
            </a:r>
            <a:r>
              <a:rPr lang="en-US" sz="2000" dirty="0"/>
              <a:t> (LPI), </a:t>
            </a:r>
            <a:r>
              <a:rPr lang="en-US" sz="2000" i="1" dirty="0"/>
              <a:t>Vice Chair</a:t>
            </a:r>
          </a:p>
          <a:p>
            <a:pPr marL="0" indent="0">
              <a:buNone/>
            </a:pPr>
            <a:r>
              <a:rPr lang="en-US" sz="2000" dirty="0"/>
              <a:t>Brent </a:t>
            </a:r>
            <a:r>
              <a:rPr lang="en-US" sz="2000" dirty="0" err="1"/>
              <a:t>Archinal</a:t>
            </a:r>
            <a:r>
              <a:rPr lang="en-US" sz="2000" dirty="0"/>
              <a:t> (USGS)</a:t>
            </a:r>
          </a:p>
          <a:p>
            <a:pPr marL="0" indent="0">
              <a:buNone/>
            </a:pPr>
            <a:r>
              <a:rPr lang="en-US" sz="2000" dirty="0"/>
              <a:t>Ross Beyer (SETI/NASA Ames)</a:t>
            </a:r>
          </a:p>
          <a:p>
            <a:pPr marL="0" indent="0">
              <a:buNone/>
            </a:pPr>
            <a:r>
              <a:rPr lang="en-US" sz="2000" dirty="0"/>
              <a:t>Sander </a:t>
            </a:r>
            <a:r>
              <a:rPr lang="en-US" sz="2000" dirty="0" err="1"/>
              <a:t>Goossens</a:t>
            </a:r>
            <a:r>
              <a:rPr lang="en-US" sz="2000" dirty="0"/>
              <a:t> (NASA Goddard)</a:t>
            </a:r>
          </a:p>
          <a:p>
            <a:pPr marL="0" indent="0">
              <a:buNone/>
            </a:pPr>
            <a:r>
              <a:rPr lang="en-US" sz="2000" dirty="0"/>
              <a:t>Justin Hagerty (USGS), </a:t>
            </a:r>
            <a:r>
              <a:rPr lang="en-US" sz="2000" i="1" dirty="0"/>
              <a:t>Ex Officio</a:t>
            </a:r>
          </a:p>
          <a:p>
            <a:pPr marL="0" indent="0">
              <a:buNone/>
            </a:pPr>
            <a:r>
              <a:rPr lang="en-US" sz="2000" dirty="0"/>
              <a:t>Trent Hare (USGS)</a:t>
            </a:r>
          </a:p>
          <a:p>
            <a:pPr marL="0" indent="0">
              <a:buNone/>
            </a:pPr>
            <a:r>
              <a:rPr lang="en-US" sz="2000" dirty="0"/>
              <a:t>Jay Laura (USGS)</a:t>
            </a:r>
          </a:p>
          <a:p>
            <a:pPr marL="0" indent="0">
              <a:buNone/>
            </a:pPr>
            <a:r>
              <a:rPr lang="en-US" sz="2000" dirty="0"/>
              <a:t>Sam Lawrence (JSC), ESDMD rep, </a:t>
            </a:r>
            <a:r>
              <a:rPr lang="en-US" sz="2000" i="1" dirty="0"/>
              <a:t>Ex Officio</a:t>
            </a:r>
          </a:p>
          <a:p>
            <a:pPr marL="0" indent="0">
              <a:buNone/>
            </a:pPr>
            <a:endParaRPr lang="en-US" sz="2000" dirty="0"/>
          </a:p>
          <a:p>
            <a:pPr marL="0" indent="0">
              <a:buNone/>
            </a:pPr>
            <a:endParaRPr lang="en-US" sz="2000" dirty="0"/>
          </a:p>
        </p:txBody>
      </p:sp>
      <p:sp>
        <p:nvSpPr>
          <p:cNvPr id="4" name="Date Placeholder 3">
            <a:extLst>
              <a:ext uri="{FF2B5EF4-FFF2-40B4-BE49-F238E27FC236}">
                <a16:creationId xmlns:a16="http://schemas.microsoft.com/office/drawing/2014/main" id="{01AE3CFC-5BA7-8743-B8E3-4F203F50F660}"/>
              </a:ext>
            </a:extLst>
          </p:cNvPr>
          <p:cNvSpPr>
            <a:spLocks noGrp="1"/>
          </p:cNvSpPr>
          <p:nvPr>
            <p:ph type="dt" sz="half" idx="10"/>
          </p:nvPr>
        </p:nvSpPr>
        <p:spPr/>
        <p:txBody>
          <a:bodyPr/>
          <a:lstStyle/>
          <a:p>
            <a:r>
              <a:rPr lang="en-US" dirty="0"/>
              <a:t>2023-11-13</a:t>
            </a:r>
          </a:p>
        </p:txBody>
      </p:sp>
      <p:sp>
        <p:nvSpPr>
          <p:cNvPr id="5" name="Slide Number Placeholder 4">
            <a:extLst>
              <a:ext uri="{FF2B5EF4-FFF2-40B4-BE49-F238E27FC236}">
                <a16:creationId xmlns:a16="http://schemas.microsoft.com/office/drawing/2014/main" id="{BE0417AD-2D01-1745-B903-8429BAEDDAFB}"/>
              </a:ext>
            </a:extLst>
          </p:cNvPr>
          <p:cNvSpPr>
            <a:spLocks noGrp="1"/>
          </p:cNvSpPr>
          <p:nvPr>
            <p:ph type="sldNum" sz="quarter" idx="12"/>
          </p:nvPr>
        </p:nvSpPr>
        <p:spPr/>
        <p:txBody>
          <a:bodyPr/>
          <a:lstStyle/>
          <a:p>
            <a:fld id="{F4AC651D-83BE-594E-94CE-A76F61740E27}" type="slidenum">
              <a:rPr lang="en-US" smtClean="0"/>
              <a:t>2</a:t>
            </a:fld>
            <a:endParaRPr lang="en-US" dirty="0"/>
          </a:p>
        </p:txBody>
      </p:sp>
      <p:pic>
        <p:nvPicPr>
          <p:cNvPr id="6" name="Picture 5" descr="Logo&#10;&#10;Description automatically generated">
            <a:extLst>
              <a:ext uri="{FF2B5EF4-FFF2-40B4-BE49-F238E27FC236}">
                <a16:creationId xmlns:a16="http://schemas.microsoft.com/office/drawing/2014/main" id="{ACC7CE2C-B276-1A40-87E6-5A945B446DED}"/>
              </a:ext>
            </a:extLst>
          </p:cNvPr>
          <p:cNvPicPr>
            <a:picLocks noChangeAspect="1"/>
          </p:cNvPicPr>
          <p:nvPr/>
        </p:nvPicPr>
        <p:blipFill>
          <a:blip r:embed="rId2"/>
          <a:stretch>
            <a:fillRect/>
          </a:stretch>
        </p:blipFill>
        <p:spPr>
          <a:xfrm>
            <a:off x="171450" y="199231"/>
            <a:ext cx="1657350" cy="1657350"/>
          </a:xfrm>
          <a:prstGeom prst="rect">
            <a:avLst/>
          </a:prstGeom>
        </p:spPr>
      </p:pic>
      <p:sp>
        <p:nvSpPr>
          <p:cNvPr id="8" name="Content Placeholder 2">
            <a:extLst>
              <a:ext uri="{FF2B5EF4-FFF2-40B4-BE49-F238E27FC236}">
                <a16:creationId xmlns:a16="http://schemas.microsoft.com/office/drawing/2014/main" id="{D8119B71-B727-1C46-9F21-323D8E8CAEE5}"/>
              </a:ext>
            </a:extLst>
          </p:cNvPr>
          <p:cNvSpPr txBox="1">
            <a:spLocks/>
          </p:cNvSpPr>
          <p:nvPr/>
        </p:nvSpPr>
        <p:spPr>
          <a:xfrm>
            <a:off x="6550817" y="1673613"/>
            <a:ext cx="411956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Myriam </a:t>
            </a:r>
            <a:r>
              <a:rPr lang="en-US" sz="2000" dirty="0" err="1"/>
              <a:t>Lemelin</a:t>
            </a:r>
            <a:r>
              <a:rPr lang="en-US" sz="2000" dirty="0"/>
              <a:t> (</a:t>
            </a:r>
            <a:r>
              <a:rPr lang="en-US" sz="2000" dirty="0" err="1"/>
              <a:t>Université</a:t>
            </a:r>
            <a:r>
              <a:rPr lang="en-US" sz="2000" dirty="0"/>
              <a:t> de Sherbrooke, Canada)</a:t>
            </a:r>
          </a:p>
          <a:p>
            <a:pPr marL="0" indent="0">
              <a:buNone/>
            </a:pPr>
            <a:r>
              <a:rPr lang="en-US" sz="2000" dirty="0"/>
              <a:t>Jeannette Luna  (Tennessee Tech Univ.)</a:t>
            </a:r>
          </a:p>
          <a:p>
            <a:pPr marL="0" indent="0">
              <a:buNone/>
            </a:pPr>
            <a:r>
              <a:rPr lang="en-US" sz="2000" dirty="0"/>
              <a:t>Becky McCauley </a:t>
            </a:r>
            <a:r>
              <a:rPr lang="en-US" sz="2000" dirty="0" err="1"/>
              <a:t>Rench</a:t>
            </a:r>
            <a:r>
              <a:rPr lang="en-US" sz="2000" dirty="0"/>
              <a:t> (NASA HQ), </a:t>
            </a:r>
            <a:r>
              <a:rPr lang="en-US" sz="2000" i="1" dirty="0"/>
              <a:t>Ex Officio</a:t>
            </a:r>
          </a:p>
          <a:p>
            <a:pPr marL="0" indent="0">
              <a:buNone/>
            </a:pPr>
            <a:r>
              <a:rPr lang="en-US" sz="2000" dirty="0"/>
              <a:t>Moses Milazzo (Other Orb),</a:t>
            </a:r>
            <a:r>
              <a:rPr lang="en-US" sz="2000" i="1" dirty="0"/>
              <a:t> Ex Officio</a:t>
            </a:r>
            <a:r>
              <a:rPr lang="en-US" sz="2000" dirty="0"/>
              <a:t> </a:t>
            </a:r>
          </a:p>
          <a:p>
            <a:pPr marL="0" indent="0">
              <a:buFont typeface="Arial" panose="020B0604020202020204" pitchFamily="34" charset="0"/>
              <a:buNone/>
            </a:pPr>
            <a:r>
              <a:rPr lang="en-US" sz="2000" dirty="0"/>
              <a:t>Jani </a:t>
            </a:r>
            <a:r>
              <a:rPr lang="en-US" sz="2000" dirty="0" err="1"/>
              <a:t>Radebaugh</a:t>
            </a:r>
            <a:r>
              <a:rPr lang="en-US" sz="2000" dirty="0"/>
              <a:t> (Brigham Young Univ.), </a:t>
            </a:r>
            <a:r>
              <a:rPr lang="en-US" sz="2000" i="1" dirty="0"/>
              <a:t>past Chair</a:t>
            </a:r>
          </a:p>
          <a:p>
            <a:pPr marL="0" indent="0">
              <a:buFont typeface="Arial" panose="020B0604020202020204" pitchFamily="34" charset="0"/>
              <a:buNone/>
            </a:pPr>
            <a:r>
              <a:rPr lang="en-US" sz="2000" dirty="0"/>
              <a:t>David Williams (Arizona State Univ.)</a:t>
            </a:r>
          </a:p>
        </p:txBody>
      </p:sp>
      <p:pic>
        <p:nvPicPr>
          <p:cNvPr id="7" name="Picture 6" descr="Logo&#10;&#10;Description automatically generated">
            <a:extLst>
              <a:ext uri="{FF2B5EF4-FFF2-40B4-BE49-F238E27FC236}">
                <a16:creationId xmlns:a16="http://schemas.microsoft.com/office/drawing/2014/main" id="{525A0543-F0EF-C7A9-A4FA-D94FBA42D263}"/>
              </a:ext>
            </a:extLst>
          </p:cNvPr>
          <p:cNvPicPr>
            <a:picLocks noChangeAspect="1"/>
          </p:cNvPicPr>
          <p:nvPr/>
        </p:nvPicPr>
        <p:blipFill>
          <a:blip r:embed="rId2"/>
          <a:stretch>
            <a:fillRect/>
          </a:stretch>
        </p:blipFill>
        <p:spPr>
          <a:xfrm>
            <a:off x="171450" y="224283"/>
            <a:ext cx="1657350" cy="1657350"/>
          </a:xfrm>
          <a:prstGeom prst="rect">
            <a:avLst/>
          </a:prstGeom>
        </p:spPr>
      </p:pic>
    </p:spTree>
    <p:extLst>
      <p:ext uri="{BB962C8B-B14F-4D97-AF65-F5344CB8AC3E}">
        <p14:creationId xmlns:p14="http://schemas.microsoft.com/office/powerpoint/2010/main" val="3293019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8D5952-3250-A722-5CDA-7EA7BB6542F2}"/>
              </a:ext>
            </a:extLst>
          </p:cNvPr>
          <p:cNvPicPr>
            <a:picLocks noChangeAspect="1"/>
          </p:cNvPicPr>
          <p:nvPr/>
        </p:nvPicPr>
        <p:blipFill>
          <a:blip r:embed="rId3"/>
          <a:stretch>
            <a:fillRect/>
          </a:stretch>
        </p:blipFill>
        <p:spPr>
          <a:xfrm>
            <a:off x="9238360" y="0"/>
            <a:ext cx="2953640" cy="2215230"/>
          </a:xfrm>
          <a:prstGeom prst="rect">
            <a:avLst/>
          </a:prstGeom>
        </p:spPr>
      </p:pic>
      <p:sp>
        <p:nvSpPr>
          <p:cNvPr id="2" name="Title 1">
            <a:extLst>
              <a:ext uri="{FF2B5EF4-FFF2-40B4-BE49-F238E27FC236}">
                <a16:creationId xmlns:a16="http://schemas.microsoft.com/office/drawing/2014/main" id="{C986C34C-9DE1-444E-B9D4-5C825CFD60AB}"/>
              </a:ext>
            </a:extLst>
          </p:cNvPr>
          <p:cNvSpPr>
            <a:spLocks noGrp="1"/>
          </p:cNvSpPr>
          <p:nvPr>
            <p:ph type="title"/>
          </p:nvPr>
        </p:nvSpPr>
        <p:spPr>
          <a:xfrm>
            <a:off x="2028824" y="365125"/>
            <a:ext cx="9324975" cy="1325563"/>
          </a:xfrm>
        </p:spPr>
        <p:txBody>
          <a:bodyPr/>
          <a:lstStyle/>
          <a:p>
            <a:r>
              <a:rPr lang="en-US" dirty="0"/>
              <a:t>MAPSIT Findings (1 of 4)</a:t>
            </a:r>
          </a:p>
        </p:txBody>
      </p:sp>
      <p:sp>
        <p:nvSpPr>
          <p:cNvPr id="3" name="Content Placeholder 2">
            <a:extLst>
              <a:ext uri="{FF2B5EF4-FFF2-40B4-BE49-F238E27FC236}">
                <a16:creationId xmlns:a16="http://schemas.microsoft.com/office/drawing/2014/main" id="{0236F49B-9E71-334D-8FFA-E906ED17FB20}"/>
              </a:ext>
            </a:extLst>
          </p:cNvPr>
          <p:cNvSpPr>
            <a:spLocks noGrp="1"/>
          </p:cNvSpPr>
          <p:nvPr>
            <p:ph idx="1"/>
          </p:nvPr>
        </p:nvSpPr>
        <p:spPr>
          <a:xfrm>
            <a:off x="838200" y="2174105"/>
            <a:ext cx="10792968" cy="4318769"/>
          </a:xfrm>
        </p:spPr>
        <p:txBody>
          <a:bodyPr>
            <a:normAutofit fontScale="92500"/>
          </a:bodyPr>
          <a:lstStyle/>
          <a:p>
            <a:pPr marL="0" indent="0">
              <a:buNone/>
            </a:pPr>
            <a:r>
              <a:rPr lang="en-US" b="1" dirty="0"/>
              <a:t>Finding: </a:t>
            </a:r>
            <a:r>
              <a:rPr lang="en-US" dirty="0"/>
              <a:t>There are insufficient planetary maps to support upcoming missions to high-priority targets such as the Moon and Venus. </a:t>
            </a:r>
          </a:p>
          <a:p>
            <a:r>
              <a:rPr lang="en-US" sz="2400" dirty="0"/>
              <a:t>MAPSIT suggests that NASA should consider how to fund production of high-priority maps that leverage modern datasets, including geologic maps, hazard maps, and resource maps. In the past, </a:t>
            </a:r>
            <a:r>
              <a:rPr lang="en-US" sz="2400" dirty="0">
                <a:solidFill>
                  <a:srgbClr val="FFC000"/>
                </a:solidFill>
              </a:rPr>
              <a:t>systematic mapping campaigns </a:t>
            </a:r>
            <a:r>
              <a:rPr lang="en-US" sz="2400" dirty="0"/>
              <a:t>allowed the community to organize and activate to produce the needed maps.</a:t>
            </a:r>
          </a:p>
          <a:p>
            <a:r>
              <a:rPr lang="en-US" sz="2400" dirty="0"/>
              <a:t>For the Moon, this follows the recommendations of the Lunar Critical Data Products LEAG/MAPSIT Special Action Team (Stickle et al., 2021; doi:10.5281/zenodo.7236426)</a:t>
            </a:r>
          </a:p>
          <a:p>
            <a:r>
              <a:rPr lang="en-US" sz="2400" dirty="0"/>
              <a:t>MAPSIT is encouraged by the convening of a Lunar Surface Science Workshop, </a:t>
            </a:r>
            <a:r>
              <a:rPr lang="en-US" sz="2400" i="1" dirty="0"/>
              <a:t>"Geological Mapping to Support Artemis Strategic Decisions" </a:t>
            </a:r>
            <a:r>
              <a:rPr lang="en-US" sz="2400" dirty="0"/>
              <a:t>Aug 16–17, 2023 (Virtual). Organizers: J. Skinner (USGS), A. Huff (ASU), J. Luna (</a:t>
            </a:r>
            <a:r>
              <a:rPr lang="en-US" sz="2400" dirty="0" err="1"/>
              <a:t>TNTech</a:t>
            </a:r>
            <a:r>
              <a:rPr lang="en-US" sz="2400" dirty="0"/>
              <a:t>), R. Watkins (NASA HQ)</a:t>
            </a:r>
          </a:p>
        </p:txBody>
      </p:sp>
      <p:sp>
        <p:nvSpPr>
          <p:cNvPr id="4" name="Date Placeholder 3">
            <a:extLst>
              <a:ext uri="{FF2B5EF4-FFF2-40B4-BE49-F238E27FC236}">
                <a16:creationId xmlns:a16="http://schemas.microsoft.com/office/drawing/2014/main" id="{DAEF5933-9CDA-3F41-9EE6-B8E9110FF49F}"/>
              </a:ext>
            </a:extLst>
          </p:cNvPr>
          <p:cNvSpPr>
            <a:spLocks noGrp="1"/>
          </p:cNvSpPr>
          <p:nvPr>
            <p:ph type="dt" sz="half" idx="10"/>
          </p:nvPr>
        </p:nvSpPr>
        <p:spPr/>
        <p:txBody>
          <a:bodyPr/>
          <a:lstStyle/>
          <a:p>
            <a:r>
              <a:rPr lang="en-US" dirty="0"/>
              <a:t>2023-11-13</a:t>
            </a:r>
          </a:p>
        </p:txBody>
      </p:sp>
      <p:sp>
        <p:nvSpPr>
          <p:cNvPr id="5" name="Slide Number Placeholder 4">
            <a:extLst>
              <a:ext uri="{FF2B5EF4-FFF2-40B4-BE49-F238E27FC236}">
                <a16:creationId xmlns:a16="http://schemas.microsoft.com/office/drawing/2014/main" id="{9423F5D8-7EFE-5440-89AE-A9B2B67D2624}"/>
              </a:ext>
            </a:extLst>
          </p:cNvPr>
          <p:cNvSpPr>
            <a:spLocks noGrp="1"/>
          </p:cNvSpPr>
          <p:nvPr>
            <p:ph type="sldNum" sz="quarter" idx="12"/>
          </p:nvPr>
        </p:nvSpPr>
        <p:spPr/>
        <p:txBody>
          <a:bodyPr/>
          <a:lstStyle/>
          <a:p>
            <a:fld id="{F4AC651D-83BE-594E-94CE-A76F61740E27}" type="slidenum">
              <a:rPr lang="en-US" smtClean="0"/>
              <a:t>3</a:t>
            </a:fld>
            <a:endParaRPr lang="en-US"/>
          </a:p>
        </p:txBody>
      </p:sp>
      <p:pic>
        <p:nvPicPr>
          <p:cNvPr id="6" name="Picture 5" descr="Logo&#10;&#10;Description automatically generated">
            <a:extLst>
              <a:ext uri="{FF2B5EF4-FFF2-40B4-BE49-F238E27FC236}">
                <a16:creationId xmlns:a16="http://schemas.microsoft.com/office/drawing/2014/main" id="{27C63A2D-497F-DD4E-B3AE-980170DE84BE}"/>
              </a:ext>
            </a:extLst>
          </p:cNvPr>
          <p:cNvPicPr>
            <a:picLocks noChangeAspect="1"/>
          </p:cNvPicPr>
          <p:nvPr/>
        </p:nvPicPr>
        <p:blipFill>
          <a:blip r:embed="rId4"/>
          <a:stretch>
            <a:fillRect/>
          </a:stretch>
        </p:blipFill>
        <p:spPr>
          <a:xfrm>
            <a:off x="171449" y="199231"/>
            <a:ext cx="1657350" cy="1657350"/>
          </a:xfrm>
          <a:prstGeom prst="rect">
            <a:avLst/>
          </a:prstGeom>
        </p:spPr>
      </p:pic>
      <p:sp>
        <p:nvSpPr>
          <p:cNvPr id="9" name="TextBox 8">
            <a:extLst>
              <a:ext uri="{FF2B5EF4-FFF2-40B4-BE49-F238E27FC236}">
                <a16:creationId xmlns:a16="http://schemas.microsoft.com/office/drawing/2014/main" id="{24ADD45D-F94D-DA71-42A2-838FF7180052}"/>
              </a:ext>
            </a:extLst>
          </p:cNvPr>
          <p:cNvSpPr txBox="1"/>
          <p:nvPr/>
        </p:nvSpPr>
        <p:spPr>
          <a:xfrm>
            <a:off x="11033760" y="1597025"/>
            <a:ext cx="1158240" cy="577081"/>
          </a:xfrm>
          <a:prstGeom prst="rect">
            <a:avLst/>
          </a:prstGeom>
          <a:noFill/>
        </p:spPr>
        <p:txBody>
          <a:bodyPr wrap="square" rtlCol="0">
            <a:spAutoFit/>
          </a:bodyPr>
          <a:lstStyle/>
          <a:p>
            <a:pPr algn="r"/>
            <a:r>
              <a:rPr lang="en-US" sz="1050" dirty="0">
                <a:solidFill>
                  <a:schemeClr val="bg1"/>
                </a:solidFill>
              </a:rPr>
              <a:t>Map source: </a:t>
            </a:r>
            <a:r>
              <a:rPr lang="en-US" sz="1050" dirty="0" err="1">
                <a:solidFill>
                  <a:schemeClr val="bg1"/>
                </a:solidFill>
              </a:rPr>
              <a:t>Fortezzo</a:t>
            </a:r>
            <a:r>
              <a:rPr lang="en-US" sz="1050" dirty="0">
                <a:solidFill>
                  <a:schemeClr val="bg1"/>
                </a:solidFill>
              </a:rPr>
              <a:t> et al. 2020</a:t>
            </a:r>
          </a:p>
        </p:txBody>
      </p:sp>
    </p:spTree>
    <p:extLst>
      <p:ext uri="{BB962C8B-B14F-4D97-AF65-F5344CB8AC3E}">
        <p14:creationId xmlns:p14="http://schemas.microsoft.com/office/powerpoint/2010/main" val="2745521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6C34C-9DE1-444E-B9D4-5C825CFD60AB}"/>
              </a:ext>
            </a:extLst>
          </p:cNvPr>
          <p:cNvSpPr>
            <a:spLocks noGrp="1"/>
          </p:cNvSpPr>
          <p:nvPr>
            <p:ph type="title"/>
          </p:nvPr>
        </p:nvSpPr>
        <p:spPr>
          <a:xfrm>
            <a:off x="2028824" y="365125"/>
            <a:ext cx="9324975" cy="1325563"/>
          </a:xfrm>
        </p:spPr>
        <p:txBody>
          <a:bodyPr/>
          <a:lstStyle/>
          <a:p>
            <a:r>
              <a:rPr lang="en-US" dirty="0"/>
              <a:t>MAPSIT Findings (2 of 4)</a:t>
            </a:r>
          </a:p>
        </p:txBody>
      </p:sp>
      <p:sp>
        <p:nvSpPr>
          <p:cNvPr id="3" name="Content Placeholder 2">
            <a:extLst>
              <a:ext uri="{FF2B5EF4-FFF2-40B4-BE49-F238E27FC236}">
                <a16:creationId xmlns:a16="http://schemas.microsoft.com/office/drawing/2014/main" id="{0236F49B-9E71-334D-8FFA-E906ED17FB20}"/>
              </a:ext>
            </a:extLst>
          </p:cNvPr>
          <p:cNvSpPr>
            <a:spLocks noGrp="1"/>
          </p:cNvSpPr>
          <p:nvPr>
            <p:ph idx="1"/>
          </p:nvPr>
        </p:nvSpPr>
        <p:spPr>
          <a:xfrm>
            <a:off x="838200" y="2206505"/>
            <a:ext cx="10515600" cy="4452264"/>
          </a:xfrm>
        </p:spPr>
        <p:txBody>
          <a:bodyPr>
            <a:normAutofit/>
          </a:bodyPr>
          <a:lstStyle/>
          <a:p>
            <a:pPr marL="0" indent="0">
              <a:buNone/>
            </a:pPr>
            <a:r>
              <a:rPr lang="en-US" b="1" dirty="0"/>
              <a:t>Finding: </a:t>
            </a:r>
            <a:r>
              <a:rPr lang="en-US" dirty="0"/>
              <a:t>MAPSIT notes that a </a:t>
            </a:r>
            <a:r>
              <a:rPr lang="en-US" dirty="0">
                <a:solidFill>
                  <a:srgbClr val="FFC000"/>
                </a:solidFill>
              </a:rPr>
              <a:t>white paper on lunar coordinate system options</a:t>
            </a:r>
            <a:r>
              <a:rPr lang="en-US" dirty="0"/>
              <a:t> has been completed by LEAG (with participation from some members of the MAPSIT steering committee).</a:t>
            </a:r>
          </a:p>
          <a:p>
            <a:r>
              <a:rPr lang="en-US" dirty="0"/>
              <a:t>Final version posted on LEAG website (</a:t>
            </a:r>
            <a:r>
              <a:rPr lang="en-US" dirty="0" err="1"/>
              <a:t>Archinal</a:t>
            </a:r>
            <a:r>
              <a:rPr lang="en-US" dirty="0"/>
              <a:t> et al., 2023):</a:t>
            </a:r>
            <a:br>
              <a:rPr lang="en-US" dirty="0"/>
            </a:br>
            <a:r>
              <a:rPr lang="en-US" dirty="0"/>
              <a:t>https://</a:t>
            </a:r>
            <a:r>
              <a:rPr lang="en-US" dirty="0" err="1"/>
              <a:t>www.lpi.usra.edu</a:t>
            </a:r>
            <a:r>
              <a:rPr lang="en-US" dirty="0"/>
              <a:t>/</a:t>
            </a:r>
            <a:r>
              <a:rPr lang="en-US" dirty="0" err="1"/>
              <a:t>leag</a:t>
            </a:r>
            <a:r>
              <a:rPr lang="en-US" dirty="0"/>
              <a:t>/reports/ME-White-</a:t>
            </a:r>
            <a:r>
              <a:rPr lang="en-US" dirty="0" err="1"/>
              <a:t>Paper_Final.pdf</a:t>
            </a:r>
            <a:endParaRPr lang="en-US" dirty="0"/>
          </a:p>
          <a:p>
            <a:r>
              <a:rPr lang="en-US" dirty="0"/>
              <a:t>This white paper advocates for continued use of the Mean Earth (ME) coordinate system for the Moon</a:t>
            </a:r>
          </a:p>
          <a:p>
            <a:r>
              <a:rPr lang="en-US" dirty="0"/>
              <a:t>The intent is to promote an informed discussion among stakeholders so that the full implications of any potential changes are considered</a:t>
            </a:r>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DAEF5933-9CDA-3F41-9EE6-B8E9110FF49F}"/>
              </a:ext>
            </a:extLst>
          </p:cNvPr>
          <p:cNvSpPr>
            <a:spLocks noGrp="1"/>
          </p:cNvSpPr>
          <p:nvPr>
            <p:ph type="dt" sz="half" idx="10"/>
          </p:nvPr>
        </p:nvSpPr>
        <p:spPr/>
        <p:txBody>
          <a:bodyPr/>
          <a:lstStyle/>
          <a:p>
            <a:r>
              <a:rPr lang="en-US" dirty="0"/>
              <a:t>2023-11-13</a:t>
            </a:r>
          </a:p>
        </p:txBody>
      </p:sp>
      <p:sp>
        <p:nvSpPr>
          <p:cNvPr id="5" name="Slide Number Placeholder 4">
            <a:extLst>
              <a:ext uri="{FF2B5EF4-FFF2-40B4-BE49-F238E27FC236}">
                <a16:creationId xmlns:a16="http://schemas.microsoft.com/office/drawing/2014/main" id="{9423F5D8-7EFE-5440-89AE-A9B2B67D2624}"/>
              </a:ext>
            </a:extLst>
          </p:cNvPr>
          <p:cNvSpPr>
            <a:spLocks noGrp="1"/>
          </p:cNvSpPr>
          <p:nvPr>
            <p:ph type="sldNum" sz="quarter" idx="12"/>
          </p:nvPr>
        </p:nvSpPr>
        <p:spPr/>
        <p:txBody>
          <a:bodyPr/>
          <a:lstStyle/>
          <a:p>
            <a:fld id="{F4AC651D-83BE-594E-94CE-A76F61740E27}" type="slidenum">
              <a:rPr lang="en-US" smtClean="0"/>
              <a:t>4</a:t>
            </a:fld>
            <a:endParaRPr lang="en-US"/>
          </a:p>
        </p:txBody>
      </p:sp>
      <p:pic>
        <p:nvPicPr>
          <p:cNvPr id="6" name="Picture 5" descr="Logo&#10;&#10;Description automatically generated">
            <a:extLst>
              <a:ext uri="{FF2B5EF4-FFF2-40B4-BE49-F238E27FC236}">
                <a16:creationId xmlns:a16="http://schemas.microsoft.com/office/drawing/2014/main" id="{27C63A2D-497F-DD4E-B3AE-980170DE84BE}"/>
              </a:ext>
            </a:extLst>
          </p:cNvPr>
          <p:cNvPicPr>
            <a:picLocks noChangeAspect="1"/>
          </p:cNvPicPr>
          <p:nvPr/>
        </p:nvPicPr>
        <p:blipFill>
          <a:blip r:embed="rId3"/>
          <a:stretch>
            <a:fillRect/>
          </a:stretch>
        </p:blipFill>
        <p:spPr>
          <a:xfrm>
            <a:off x="171449" y="199231"/>
            <a:ext cx="1657350" cy="1657350"/>
          </a:xfrm>
          <a:prstGeom prst="rect">
            <a:avLst/>
          </a:prstGeom>
        </p:spPr>
      </p:pic>
      <p:pic>
        <p:nvPicPr>
          <p:cNvPr id="8" name="Picture 7" descr="A blue and black compact mirror&#10;&#10;Description automatically generated">
            <a:extLst>
              <a:ext uri="{FF2B5EF4-FFF2-40B4-BE49-F238E27FC236}">
                <a16:creationId xmlns:a16="http://schemas.microsoft.com/office/drawing/2014/main" id="{B25AB822-F90E-247B-F34C-944D1538BA19}"/>
              </a:ext>
            </a:extLst>
          </p:cNvPr>
          <p:cNvPicPr>
            <a:picLocks noChangeAspect="1"/>
          </p:cNvPicPr>
          <p:nvPr/>
        </p:nvPicPr>
        <p:blipFill>
          <a:blip r:embed="rId4"/>
          <a:stretch>
            <a:fillRect/>
          </a:stretch>
        </p:blipFill>
        <p:spPr>
          <a:xfrm>
            <a:off x="10186366" y="37091"/>
            <a:ext cx="1921686" cy="1994452"/>
          </a:xfrm>
          <a:prstGeom prst="rect">
            <a:avLst/>
          </a:prstGeom>
        </p:spPr>
      </p:pic>
      <p:sp>
        <p:nvSpPr>
          <p:cNvPr id="9" name="TextBox 8">
            <a:extLst>
              <a:ext uri="{FF2B5EF4-FFF2-40B4-BE49-F238E27FC236}">
                <a16:creationId xmlns:a16="http://schemas.microsoft.com/office/drawing/2014/main" id="{E9739029-62DF-3196-3FBB-0A414FA2E953}"/>
              </a:ext>
            </a:extLst>
          </p:cNvPr>
          <p:cNvSpPr txBox="1"/>
          <p:nvPr/>
        </p:nvSpPr>
        <p:spPr>
          <a:xfrm>
            <a:off x="10557548" y="1906415"/>
            <a:ext cx="1550504" cy="261610"/>
          </a:xfrm>
          <a:prstGeom prst="rect">
            <a:avLst/>
          </a:prstGeom>
          <a:noFill/>
        </p:spPr>
        <p:txBody>
          <a:bodyPr wrap="square" rtlCol="0">
            <a:spAutoFit/>
          </a:bodyPr>
          <a:lstStyle/>
          <a:p>
            <a:r>
              <a:rPr lang="en-US" sz="1050" dirty="0">
                <a:solidFill>
                  <a:schemeClr val="bg1">
                    <a:lumMod val="85000"/>
                  </a:schemeClr>
                </a:solidFill>
              </a:rPr>
              <a:t>Source: </a:t>
            </a:r>
            <a:r>
              <a:rPr lang="en-US" sz="1050" dirty="0" err="1">
                <a:solidFill>
                  <a:schemeClr val="bg1">
                    <a:lumMod val="85000"/>
                  </a:schemeClr>
                </a:solidFill>
              </a:rPr>
              <a:t>Brunton.com</a:t>
            </a:r>
            <a:endParaRPr lang="en-US" sz="1050" dirty="0">
              <a:solidFill>
                <a:schemeClr val="bg1">
                  <a:lumMod val="85000"/>
                </a:schemeClr>
              </a:solidFill>
            </a:endParaRPr>
          </a:p>
        </p:txBody>
      </p:sp>
    </p:spTree>
    <p:extLst>
      <p:ext uri="{BB962C8B-B14F-4D97-AF65-F5344CB8AC3E}">
        <p14:creationId xmlns:p14="http://schemas.microsoft.com/office/powerpoint/2010/main" val="1039534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6C34C-9DE1-444E-B9D4-5C825CFD60AB}"/>
              </a:ext>
            </a:extLst>
          </p:cNvPr>
          <p:cNvSpPr>
            <a:spLocks noGrp="1"/>
          </p:cNvSpPr>
          <p:nvPr>
            <p:ph type="title"/>
          </p:nvPr>
        </p:nvSpPr>
        <p:spPr>
          <a:xfrm>
            <a:off x="2028824" y="365125"/>
            <a:ext cx="9324975" cy="1325563"/>
          </a:xfrm>
        </p:spPr>
        <p:txBody>
          <a:bodyPr/>
          <a:lstStyle/>
          <a:p>
            <a:r>
              <a:rPr lang="en-US" dirty="0"/>
              <a:t>MAPSIT Findings (3 of 4)</a:t>
            </a:r>
          </a:p>
        </p:txBody>
      </p:sp>
      <p:sp>
        <p:nvSpPr>
          <p:cNvPr id="3" name="Content Placeholder 2">
            <a:extLst>
              <a:ext uri="{FF2B5EF4-FFF2-40B4-BE49-F238E27FC236}">
                <a16:creationId xmlns:a16="http://schemas.microsoft.com/office/drawing/2014/main" id="{0236F49B-9E71-334D-8FFA-E906ED17FB20}"/>
              </a:ext>
            </a:extLst>
          </p:cNvPr>
          <p:cNvSpPr>
            <a:spLocks noGrp="1"/>
          </p:cNvSpPr>
          <p:nvPr>
            <p:ph idx="1"/>
          </p:nvPr>
        </p:nvSpPr>
        <p:spPr>
          <a:xfrm>
            <a:off x="838200" y="1825625"/>
            <a:ext cx="10515600" cy="4667250"/>
          </a:xfrm>
        </p:spPr>
        <p:txBody>
          <a:bodyPr>
            <a:normAutofit fontScale="92500" lnSpcReduction="10000"/>
          </a:bodyPr>
          <a:lstStyle/>
          <a:p>
            <a:pPr marL="0" indent="0">
              <a:buNone/>
            </a:pPr>
            <a:r>
              <a:rPr lang="en-US" b="1" dirty="0"/>
              <a:t>Finding: </a:t>
            </a:r>
            <a:r>
              <a:rPr lang="en-US" dirty="0"/>
              <a:t>MAPSIT sees an urgent community-wide need to discuss and </a:t>
            </a:r>
            <a:r>
              <a:rPr lang="en-US" dirty="0">
                <a:solidFill>
                  <a:srgbClr val="FFC000"/>
                </a:solidFill>
              </a:rPr>
              <a:t>identify critical software gaps </a:t>
            </a:r>
            <a:r>
              <a:rPr lang="en-US" dirty="0"/>
              <a:t>for planetary data analysis. MAPSIT suggests a specific action team be formulated and requests direct involvement in this effort.</a:t>
            </a:r>
          </a:p>
          <a:p>
            <a:r>
              <a:rPr lang="en-US" dirty="0"/>
              <a:t>PESTO (Planetary Exploration Science Technology Office) is interfacing with the NASA Advisory Groups to identify and prioritize technology gaps. While the primary focus of the draft technology gaps identified by PESTO is hardware based, MAPSIT sees a particular need for continued development of </a:t>
            </a:r>
            <a:r>
              <a:rPr lang="en-US" i="1" dirty="0"/>
              <a:t>software</a:t>
            </a:r>
            <a:r>
              <a:rPr lang="en-US" dirty="0"/>
              <a:t> relevant to planetary science and data analysis.</a:t>
            </a:r>
          </a:p>
          <a:p>
            <a:r>
              <a:rPr lang="en-US" dirty="0"/>
              <a:t>MAPSIT views an assessment of critical software gaps as essential for the long-term planning of infrastructure investments and analyses of planetary data, as well as for upcoming missions (one example, software to visualize data collected on the Moon's surface).</a:t>
            </a:r>
          </a:p>
          <a:p>
            <a:endParaRPr lang="en-US" dirty="0"/>
          </a:p>
        </p:txBody>
      </p:sp>
      <p:sp>
        <p:nvSpPr>
          <p:cNvPr id="4" name="Date Placeholder 3">
            <a:extLst>
              <a:ext uri="{FF2B5EF4-FFF2-40B4-BE49-F238E27FC236}">
                <a16:creationId xmlns:a16="http://schemas.microsoft.com/office/drawing/2014/main" id="{DAEF5933-9CDA-3F41-9EE6-B8E9110FF49F}"/>
              </a:ext>
            </a:extLst>
          </p:cNvPr>
          <p:cNvSpPr>
            <a:spLocks noGrp="1"/>
          </p:cNvSpPr>
          <p:nvPr>
            <p:ph type="dt" sz="half" idx="10"/>
          </p:nvPr>
        </p:nvSpPr>
        <p:spPr/>
        <p:txBody>
          <a:bodyPr/>
          <a:lstStyle/>
          <a:p>
            <a:r>
              <a:rPr lang="en-US" dirty="0"/>
              <a:t>2023-11-13</a:t>
            </a:r>
          </a:p>
        </p:txBody>
      </p:sp>
      <p:sp>
        <p:nvSpPr>
          <p:cNvPr id="5" name="Slide Number Placeholder 4">
            <a:extLst>
              <a:ext uri="{FF2B5EF4-FFF2-40B4-BE49-F238E27FC236}">
                <a16:creationId xmlns:a16="http://schemas.microsoft.com/office/drawing/2014/main" id="{9423F5D8-7EFE-5440-89AE-A9B2B67D2624}"/>
              </a:ext>
            </a:extLst>
          </p:cNvPr>
          <p:cNvSpPr>
            <a:spLocks noGrp="1"/>
          </p:cNvSpPr>
          <p:nvPr>
            <p:ph type="sldNum" sz="quarter" idx="12"/>
          </p:nvPr>
        </p:nvSpPr>
        <p:spPr/>
        <p:txBody>
          <a:bodyPr/>
          <a:lstStyle/>
          <a:p>
            <a:fld id="{F4AC651D-83BE-594E-94CE-A76F61740E27}" type="slidenum">
              <a:rPr lang="en-US" smtClean="0"/>
              <a:t>5</a:t>
            </a:fld>
            <a:endParaRPr lang="en-US"/>
          </a:p>
        </p:txBody>
      </p:sp>
      <p:pic>
        <p:nvPicPr>
          <p:cNvPr id="6" name="Picture 5" descr="Logo&#10;&#10;Description automatically generated">
            <a:extLst>
              <a:ext uri="{FF2B5EF4-FFF2-40B4-BE49-F238E27FC236}">
                <a16:creationId xmlns:a16="http://schemas.microsoft.com/office/drawing/2014/main" id="{27C63A2D-497F-DD4E-B3AE-980170DE84BE}"/>
              </a:ext>
            </a:extLst>
          </p:cNvPr>
          <p:cNvPicPr>
            <a:picLocks noChangeAspect="1"/>
          </p:cNvPicPr>
          <p:nvPr/>
        </p:nvPicPr>
        <p:blipFill>
          <a:blip r:embed="rId3"/>
          <a:stretch>
            <a:fillRect/>
          </a:stretch>
        </p:blipFill>
        <p:spPr>
          <a:xfrm>
            <a:off x="171449" y="199231"/>
            <a:ext cx="1657350" cy="1657350"/>
          </a:xfrm>
          <a:prstGeom prst="rect">
            <a:avLst/>
          </a:prstGeom>
        </p:spPr>
      </p:pic>
    </p:spTree>
    <p:extLst>
      <p:ext uri="{BB962C8B-B14F-4D97-AF65-F5344CB8AC3E}">
        <p14:creationId xmlns:p14="http://schemas.microsoft.com/office/powerpoint/2010/main" val="516265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6C34C-9DE1-444E-B9D4-5C825CFD60AB}"/>
              </a:ext>
            </a:extLst>
          </p:cNvPr>
          <p:cNvSpPr>
            <a:spLocks noGrp="1"/>
          </p:cNvSpPr>
          <p:nvPr>
            <p:ph type="title"/>
          </p:nvPr>
        </p:nvSpPr>
        <p:spPr>
          <a:xfrm>
            <a:off x="2028824" y="365125"/>
            <a:ext cx="9324975" cy="1325563"/>
          </a:xfrm>
        </p:spPr>
        <p:txBody>
          <a:bodyPr/>
          <a:lstStyle/>
          <a:p>
            <a:r>
              <a:rPr lang="en-US" dirty="0"/>
              <a:t>MAPSIT Findings (4 of 4)</a:t>
            </a:r>
          </a:p>
        </p:txBody>
      </p:sp>
      <p:sp>
        <p:nvSpPr>
          <p:cNvPr id="3" name="Content Placeholder 2">
            <a:extLst>
              <a:ext uri="{FF2B5EF4-FFF2-40B4-BE49-F238E27FC236}">
                <a16:creationId xmlns:a16="http://schemas.microsoft.com/office/drawing/2014/main" id="{0236F49B-9E71-334D-8FFA-E906ED17FB20}"/>
              </a:ext>
            </a:extLst>
          </p:cNvPr>
          <p:cNvSpPr>
            <a:spLocks noGrp="1"/>
          </p:cNvSpPr>
          <p:nvPr>
            <p:ph idx="1"/>
          </p:nvPr>
        </p:nvSpPr>
        <p:spPr>
          <a:xfrm>
            <a:off x="838200" y="1825625"/>
            <a:ext cx="6477000" cy="4667250"/>
          </a:xfrm>
        </p:spPr>
        <p:txBody>
          <a:bodyPr vert="horz" lIns="91440" tIns="45720" rIns="91440" bIns="45720" rtlCol="0" anchor="t">
            <a:normAutofit fontScale="92500"/>
          </a:bodyPr>
          <a:lstStyle/>
          <a:p>
            <a:pPr marL="0" indent="0">
              <a:buNone/>
            </a:pPr>
            <a:r>
              <a:rPr lang="en-US" b="1" dirty="0"/>
              <a:t>Finding: </a:t>
            </a:r>
            <a:r>
              <a:rPr lang="en-US" dirty="0"/>
              <a:t>NASA should continue to support efforts to produce </a:t>
            </a:r>
            <a:r>
              <a:rPr lang="en-US" i="1" dirty="0">
                <a:solidFill>
                  <a:schemeClr val="accent4"/>
                </a:solidFill>
              </a:rPr>
              <a:t>analysis-ready data</a:t>
            </a:r>
            <a:r>
              <a:rPr lang="en-US" dirty="0"/>
              <a:t> in </a:t>
            </a:r>
            <a:r>
              <a:rPr lang="en-US"/>
              <a:t>a platform-agnostic </a:t>
            </a:r>
            <a:r>
              <a:rPr lang="en-US" dirty="0"/>
              <a:t>format.</a:t>
            </a:r>
          </a:p>
          <a:p>
            <a:r>
              <a:rPr lang="en-US" dirty="0"/>
              <a:t>New examples of analysis-ready data since the last meetings are USGS efforts to release &gt; 400,000 Kaguya Terrain Camera images (in partnership with JAXA) and over 1 billion Lunar Orbiter Laser Altimeter shots (in partnership with </a:t>
            </a:r>
            <a:r>
              <a:rPr lang="en-US" dirty="0" err="1"/>
              <a:t>Hobu</a:t>
            </a:r>
            <a:r>
              <a:rPr lang="en-US" dirty="0"/>
              <a:t>)</a:t>
            </a:r>
            <a:endParaRPr lang="en-US" dirty="0">
              <a:ea typeface="Calibri"/>
              <a:cs typeface="Calibri"/>
            </a:endParaRPr>
          </a:p>
          <a:p>
            <a:r>
              <a:rPr lang="en-US" dirty="0">
                <a:ea typeface="Calibri"/>
                <a:cs typeface="Calibri"/>
              </a:rPr>
              <a:t>All data are API accessible and freely available via the Amazon Registry of Open Data.</a:t>
            </a:r>
          </a:p>
        </p:txBody>
      </p:sp>
      <p:sp>
        <p:nvSpPr>
          <p:cNvPr id="4" name="Date Placeholder 3">
            <a:extLst>
              <a:ext uri="{FF2B5EF4-FFF2-40B4-BE49-F238E27FC236}">
                <a16:creationId xmlns:a16="http://schemas.microsoft.com/office/drawing/2014/main" id="{DAEF5933-9CDA-3F41-9EE6-B8E9110FF49F}"/>
              </a:ext>
            </a:extLst>
          </p:cNvPr>
          <p:cNvSpPr>
            <a:spLocks noGrp="1"/>
          </p:cNvSpPr>
          <p:nvPr>
            <p:ph type="dt" sz="half" idx="10"/>
          </p:nvPr>
        </p:nvSpPr>
        <p:spPr/>
        <p:txBody>
          <a:bodyPr/>
          <a:lstStyle/>
          <a:p>
            <a:r>
              <a:rPr lang="en-US" dirty="0"/>
              <a:t>2023-11-13</a:t>
            </a:r>
          </a:p>
        </p:txBody>
      </p:sp>
      <p:sp>
        <p:nvSpPr>
          <p:cNvPr id="5" name="Slide Number Placeholder 4">
            <a:extLst>
              <a:ext uri="{FF2B5EF4-FFF2-40B4-BE49-F238E27FC236}">
                <a16:creationId xmlns:a16="http://schemas.microsoft.com/office/drawing/2014/main" id="{9423F5D8-7EFE-5440-89AE-A9B2B67D2624}"/>
              </a:ext>
            </a:extLst>
          </p:cNvPr>
          <p:cNvSpPr>
            <a:spLocks noGrp="1"/>
          </p:cNvSpPr>
          <p:nvPr>
            <p:ph type="sldNum" sz="quarter" idx="12"/>
          </p:nvPr>
        </p:nvSpPr>
        <p:spPr/>
        <p:txBody>
          <a:bodyPr/>
          <a:lstStyle/>
          <a:p>
            <a:fld id="{F4AC651D-83BE-594E-94CE-A76F61740E27}" type="slidenum">
              <a:rPr lang="en-US" smtClean="0"/>
              <a:t>6</a:t>
            </a:fld>
            <a:endParaRPr lang="en-US"/>
          </a:p>
        </p:txBody>
      </p:sp>
      <p:pic>
        <p:nvPicPr>
          <p:cNvPr id="6" name="Picture 5" descr="Logo&#10;&#10;Description automatically generated">
            <a:extLst>
              <a:ext uri="{FF2B5EF4-FFF2-40B4-BE49-F238E27FC236}">
                <a16:creationId xmlns:a16="http://schemas.microsoft.com/office/drawing/2014/main" id="{27C63A2D-497F-DD4E-B3AE-980170DE84BE}"/>
              </a:ext>
            </a:extLst>
          </p:cNvPr>
          <p:cNvPicPr>
            <a:picLocks noChangeAspect="1"/>
          </p:cNvPicPr>
          <p:nvPr/>
        </p:nvPicPr>
        <p:blipFill>
          <a:blip r:embed="rId3"/>
          <a:stretch>
            <a:fillRect/>
          </a:stretch>
        </p:blipFill>
        <p:spPr>
          <a:xfrm>
            <a:off x="171449" y="199231"/>
            <a:ext cx="1657350" cy="1657350"/>
          </a:xfrm>
          <a:prstGeom prst="rect">
            <a:avLst/>
          </a:prstGeom>
        </p:spPr>
      </p:pic>
      <p:pic>
        <p:nvPicPr>
          <p:cNvPr id="7" name="Picture 6">
            <a:extLst>
              <a:ext uri="{FF2B5EF4-FFF2-40B4-BE49-F238E27FC236}">
                <a16:creationId xmlns:a16="http://schemas.microsoft.com/office/drawing/2014/main" id="{C620C42A-8736-7173-9496-CB95E28050E5}"/>
              </a:ext>
            </a:extLst>
          </p:cNvPr>
          <p:cNvPicPr>
            <a:picLocks noChangeAspect="1"/>
          </p:cNvPicPr>
          <p:nvPr/>
        </p:nvPicPr>
        <p:blipFill>
          <a:blip r:embed="rId4"/>
          <a:stretch>
            <a:fillRect/>
          </a:stretch>
        </p:blipFill>
        <p:spPr>
          <a:xfrm>
            <a:off x="7738526" y="657062"/>
            <a:ext cx="4090339" cy="2565271"/>
          </a:xfrm>
          <a:prstGeom prst="rect">
            <a:avLst/>
          </a:prstGeom>
        </p:spPr>
      </p:pic>
      <p:pic>
        <p:nvPicPr>
          <p:cNvPr id="8" name="Picture 7">
            <a:extLst>
              <a:ext uri="{FF2B5EF4-FFF2-40B4-BE49-F238E27FC236}">
                <a16:creationId xmlns:a16="http://schemas.microsoft.com/office/drawing/2014/main" id="{25027630-62B0-8B89-5879-9D06D6511239}"/>
              </a:ext>
            </a:extLst>
          </p:cNvPr>
          <p:cNvPicPr>
            <a:picLocks noChangeAspect="1"/>
          </p:cNvPicPr>
          <p:nvPr/>
        </p:nvPicPr>
        <p:blipFill>
          <a:blip r:embed="rId5"/>
          <a:stretch>
            <a:fillRect/>
          </a:stretch>
        </p:blipFill>
        <p:spPr>
          <a:xfrm>
            <a:off x="8196416" y="3725527"/>
            <a:ext cx="3247103" cy="2479525"/>
          </a:xfrm>
          <a:prstGeom prst="rect">
            <a:avLst/>
          </a:prstGeom>
        </p:spPr>
      </p:pic>
      <p:sp>
        <p:nvSpPr>
          <p:cNvPr id="9" name="TextBox 8">
            <a:extLst>
              <a:ext uri="{FF2B5EF4-FFF2-40B4-BE49-F238E27FC236}">
                <a16:creationId xmlns:a16="http://schemas.microsoft.com/office/drawing/2014/main" id="{09175E91-3CA0-4913-FB94-80F379CE3417}"/>
              </a:ext>
            </a:extLst>
          </p:cNvPr>
          <p:cNvSpPr txBox="1"/>
          <p:nvPr/>
        </p:nvSpPr>
        <p:spPr>
          <a:xfrm>
            <a:off x="8154628" y="3256934"/>
            <a:ext cx="33306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ea typeface="Calibri"/>
                <a:cs typeface="Calibri"/>
              </a:rPr>
              <a:t>https://moonlidar.com</a:t>
            </a:r>
            <a:endParaRPr lang="en-US"/>
          </a:p>
        </p:txBody>
      </p:sp>
      <p:sp>
        <p:nvSpPr>
          <p:cNvPr id="10" name="TextBox 9">
            <a:extLst>
              <a:ext uri="{FF2B5EF4-FFF2-40B4-BE49-F238E27FC236}">
                <a16:creationId xmlns:a16="http://schemas.microsoft.com/office/drawing/2014/main" id="{7D9A59AC-3535-5D1C-7C68-E4E019930007}"/>
              </a:ext>
            </a:extLst>
          </p:cNvPr>
          <p:cNvSpPr txBox="1"/>
          <p:nvPr/>
        </p:nvSpPr>
        <p:spPr>
          <a:xfrm>
            <a:off x="8282448" y="6272980"/>
            <a:ext cx="32040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lumMod val="95000"/>
                  </a:schemeClr>
                </a:solidFill>
                <a:ea typeface="Calibri"/>
                <a:cs typeface="Calibri"/>
              </a:rPr>
              <a:t>https://registry.opendata.aws</a:t>
            </a:r>
          </a:p>
        </p:txBody>
      </p:sp>
    </p:spTree>
    <p:extLst>
      <p:ext uri="{BB962C8B-B14F-4D97-AF65-F5344CB8AC3E}">
        <p14:creationId xmlns:p14="http://schemas.microsoft.com/office/powerpoint/2010/main" val="3137053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6C34C-9DE1-444E-B9D4-5C825CFD60AB}"/>
              </a:ext>
            </a:extLst>
          </p:cNvPr>
          <p:cNvSpPr>
            <a:spLocks noGrp="1"/>
          </p:cNvSpPr>
          <p:nvPr>
            <p:ph type="title"/>
          </p:nvPr>
        </p:nvSpPr>
        <p:spPr>
          <a:xfrm>
            <a:off x="2028824" y="365125"/>
            <a:ext cx="9324975" cy="1325563"/>
          </a:xfrm>
        </p:spPr>
        <p:txBody>
          <a:bodyPr/>
          <a:lstStyle/>
          <a:p>
            <a:r>
              <a:rPr lang="en-US" dirty="0"/>
              <a:t>Recent and upcoming activities</a:t>
            </a:r>
          </a:p>
        </p:txBody>
      </p:sp>
      <p:sp>
        <p:nvSpPr>
          <p:cNvPr id="3" name="Content Placeholder 2">
            <a:extLst>
              <a:ext uri="{FF2B5EF4-FFF2-40B4-BE49-F238E27FC236}">
                <a16:creationId xmlns:a16="http://schemas.microsoft.com/office/drawing/2014/main" id="{0236F49B-9E71-334D-8FFA-E906ED17FB20}"/>
              </a:ext>
            </a:extLst>
          </p:cNvPr>
          <p:cNvSpPr>
            <a:spLocks noGrp="1"/>
          </p:cNvSpPr>
          <p:nvPr>
            <p:ph idx="1"/>
          </p:nvPr>
        </p:nvSpPr>
        <p:spPr>
          <a:xfrm>
            <a:off x="838200" y="1825624"/>
            <a:ext cx="10515600" cy="4530725"/>
          </a:xfrm>
        </p:spPr>
        <p:txBody>
          <a:bodyPr>
            <a:normAutofit fontScale="92500" lnSpcReduction="10000"/>
          </a:bodyPr>
          <a:lstStyle/>
          <a:p>
            <a:r>
              <a:rPr lang="en-US" dirty="0">
                <a:solidFill>
                  <a:srgbClr val="FFC000"/>
                </a:solidFill>
              </a:rPr>
              <a:t>Planetary Geology Mappers’ Meeting: </a:t>
            </a:r>
            <a:r>
              <a:rPr lang="en-US" dirty="0"/>
              <a:t>Oct 15–18, 2023 as part of GSA Annual Meeting in Pittsburg, PA. Hybrid format.</a:t>
            </a:r>
          </a:p>
          <a:p>
            <a:pPr lvl="1"/>
            <a:r>
              <a:rPr lang="en-US" dirty="0"/>
              <a:t>Organizers: Jeanette Luna (TN Tech) and Jim Skinner (USGS)</a:t>
            </a:r>
          </a:p>
          <a:p>
            <a:endParaRPr lang="en-US" dirty="0"/>
          </a:p>
          <a:p>
            <a:r>
              <a:rPr lang="en-US" dirty="0">
                <a:solidFill>
                  <a:srgbClr val="FFC000"/>
                </a:solidFill>
              </a:rPr>
              <a:t>Planetary Data Training Workshops,</a:t>
            </a:r>
            <a:br>
              <a:rPr lang="en-US" dirty="0"/>
            </a:br>
            <a:r>
              <a:rPr lang="en-US" dirty="0"/>
              <a:t>Organizers: David Williams et al.</a:t>
            </a:r>
          </a:p>
          <a:p>
            <a:pPr lvl="1"/>
            <a:r>
              <a:rPr lang="en-US" dirty="0"/>
              <a:t>5 events held in 2023</a:t>
            </a:r>
          </a:p>
          <a:p>
            <a:pPr lvl="1"/>
            <a:r>
              <a:rPr lang="en-US" dirty="0"/>
              <a:t>8 events over 5 dates planned for 2024</a:t>
            </a:r>
            <a:br>
              <a:rPr lang="en-US" dirty="0"/>
            </a:br>
            <a:r>
              <a:rPr lang="en-US" dirty="0"/>
              <a:t>(see table &amp; https://</a:t>
            </a:r>
            <a:r>
              <a:rPr lang="en-US" dirty="0" err="1"/>
              <a:t>rgcps.asu.edu</a:t>
            </a:r>
            <a:r>
              <a:rPr lang="en-US" dirty="0"/>
              <a:t>/ &gt; GIS Tab).</a:t>
            </a:r>
          </a:p>
          <a:p>
            <a:pPr lvl="1"/>
            <a:endParaRPr lang="en-US" dirty="0"/>
          </a:p>
          <a:p>
            <a:r>
              <a:rPr lang="en-US" dirty="0">
                <a:solidFill>
                  <a:srgbClr val="FFC000"/>
                </a:solidFill>
              </a:rPr>
              <a:t>MAPSIT Town Hall at LPSC,</a:t>
            </a:r>
            <a:br>
              <a:rPr lang="en-US" dirty="0"/>
            </a:br>
            <a:r>
              <a:rPr lang="en-US" dirty="0"/>
              <a:t>March 11–15, 2023</a:t>
            </a:r>
          </a:p>
          <a:p>
            <a:pPr lvl="1"/>
            <a:endParaRPr lang="en-US" dirty="0"/>
          </a:p>
        </p:txBody>
      </p:sp>
      <p:sp>
        <p:nvSpPr>
          <p:cNvPr id="4" name="Date Placeholder 3">
            <a:extLst>
              <a:ext uri="{FF2B5EF4-FFF2-40B4-BE49-F238E27FC236}">
                <a16:creationId xmlns:a16="http://schemas.microsoft.com/office/drawing/2014/main" id="{DAEF5933-9CDA-3F41-9EE6-B8E9110FF49F}"/>
              </a:ext>
            </a:extLst>
          </p:cNvPr>
          <p:cNvSpPr>
            <a:spLocks noGrp="1"/>
          </p:cNvSpPr>
          <p:nvPr>
            <p:ph type="dt" sz="half" idx="10"/>
          </p:nvPr>
        </p:nvSpPr>
        <p:spPr/>
        <p:txBody>
          <a:bodyPr/>
          <a:lstStyle/>
          <a:p>
            <a:r>
              <a:rPr lang="en-US" dirty="0"/>
              <a:t>2023-11-13</a:t>
            </a:r>
          </a:p>
        </p:txBody>
      </p:sp>
      <p:sp>
        <p:nvSpPr>
          <p:cNvPr id="5" name="Slide Number Placeholder 4">
            <a:extLst>
              <a:ext uri="{FF2B5EF4-FFF2-40B4-BE49-F238E27FC236}">
                <a16:creationId xmlns:a16="http://schemas.microsoft.com/office/drawing/2014/main" id="{9423F5D8-7EFE-5440-89AE-A9B2B67D2624}"/>
              </a:ext>
            </a:extLst>
          </p:cNvPr>
          <p:cNvSpPr>
            <a:spLocks noGrp="1"/>
          </p:cNvSpPr>
          <p:nvPr>
            <p:ph type="sldNum" sz="quarter" idx="12"/>
          </p:nvPr>
        </p:nvSpPr>
        <p:spPr/>
        <p:txBody>
          <a:bodyPr/>
          <a:lstStyle/>
          <a:p>
            <a:fld id="{F4AC651D-83BE-594E-94CE-A76F61740E27}" type="slidenum">
              <a:rPr lang="en-US" smtClean="0"/>
              <a:t>7</a:t>
            </a:fld>
            <a:endParaRPr lang="en-US" dirty="0"/>
          </a:p>
        </p:txBody>
      </p:sp>
      <p:pic>
        <p:nvPicPr>
          <p:cNvPr id="6" name="Picture 5" descr="Logo&#10;&#10;Description automatically generated">
            <a:extLst>
              <a:ext uri="{FF2B5EF4-FFF2-40B4-BE49-F238E27FC236}">
                <a16:creationId xmlns:a16="http://schemas.microsoft.com/office/drawing/2014/main" id="{27C63A2D-497F-DD4E-B3AE-980170DE84BE}"/>
              </a:ext>
            </a:extLst>
          </p:cNvPr>
          <p:cNvPicPr>
            <a:picLocks noChangeAspect="1"/>
          </p:cNvPicPr>
          <p:nvPr/>
        </p:nvPicPr>
        <p:blipFill>
          <a:blip r:embed="rId3"/>
          <a:stretch>
            <a:fillRect/>
          </a:stretch>
        </p:blipFill>
        <p:spPr>
          <a:xfrm>
            <a:off x="171449" y="199231"/>
            <a:ext cx="1657350" cy="1657350"/>
          </a:xfrm>
          <a:prstGeom prst="rect">
            <a:avLst/>
          </a:prstGeom>
        </p:spPr>
      </p:pic>
      <p:pic>
        <p:nvPicPr>
          <p:cNvPr id="7" name="Picture 6">
            <a:extLst>
              <a:ext uri="{FF2B5EF4-FFF2-40B4-BE49-F238E27FC236}">
                <a16:creationId xmlns:a16="http://schemas.microsoft.com/office/drawing/2014/main" id="{6EC27A38-97A6-D0B0-4DC2-EC7411DF0201}"/>
              </a:ext>
            </a:extLst>
          </p:cNvPr>
          <p:cNvPicPr>
            <a:picLocks noChangeAspect="1"/>
          </p:cNvPicPr>
          <p:nvPr/>
        </p:nvPicPr>
        <p:blipFill>
          <a:blip r:embed="rId4"/>
          <a:stretch>
            <a:fillRect/>
          </a:stretch>
        </p:blipFill>
        <p:spPr>
          <a:xfrm>
            <a:off x="7301300" y="3097571"/>
            <a:ext cx="4676180" cy="3760429"/>
          </a:xfrm>
          <a:prstGeom prst="rect">
            <a:avLst/>
          </a:prstGeom>
        </p:spPr>
      </p:pic>
    </p:spTree>
    <p:extLst>
      <p:ext uri="{BB962C8B-B14F-4D97-AF65-F5344CB8AC3E}">
        <p14:creationId xmlns:p14="http://schemas.microsoft.com/office/powerpoint/2010/main" val="19285259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12286</TotalTime>
  <Words>887</Words>
  <Application>Microsoft Macintosh PowerPoint</Application>
  <PresentationFormat>Widescreen</PresentationFormat>
  <Paragraphs>73</Paragraphs>
  <Slides>7</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Mapping and Planetary Spatial Infrastructure Team (MAPSIT)</vt:lpstr>
      <vt:lpstr>MAPSIT Steering Committee</vt:lpstr>
      <vt:lpstr>MAPSIT Findings (1 of 4)</vt:lpstr>
      <vt:lpstr>MAPSIT Findings (2 of 4)</vt:lpstr>
      <vt:lpstr>MAPSIT Findings (3 of 4)</vt:lpstr>
      <vt:lpstr>MAPSIT Findings (4 of 4)</vt:lpstr>
      <vt:lpstr>Recent and upcoming 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Thomson, Bradley James (Brad)</dc:creator>
  <cp:lastModifiedBy>Thomson, Bradley James (Brad)</cp:lastModifiedBy>
  <cp:revision>57</cp:revision>
  <dcterms:created xsi:type="dcterms:W3CDTF">2021-02-25T10:28:19Z</dcterms:created>
  <dcterms:modified xsi:type="dcterms:W3CDTF">2023-11-08T14:36:39Z</dcterms:modified>
</cp:coreProperties>
</file>