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Helvetica Neue"/>
      <p:regular r:id="rId18"/>
      <p:bold r:id="rId19"/>
      <p:italic r:id="rId20"/>
      <p:boldItalic r:id="rId21"/>
    </p:embeddedFon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JDZixOUcdKZ0eaSd6DtpFKJNO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22" Type="http://schemas.openxmlformats.org/officeDocument/2006/relationships/font" Target="fonts/CenturyGothic-regular.fntdata"/><Relationship Id="rId21" Type="http://schemas.openxmlformats.org/officeDocument/2006/relationships/font" Target="fonts/HelveticaNeue-boldItalic.fntdata"/><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HelveticaNeue-bold.fntdata"/><Relationship Id="rId1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Ask members to stand</a:t>
            </a:r>
            <a:endParaRPr/>
          </a:p>
        </p:txBody>
      </p:sp>
      <p:sp>
        <p:nvSpPr>
          <p:cNvPr id="131" name="Google Shape;1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solidFill>
                  <a:srgbClr val="000000"/>
                </a:solidFill>
                <a:latin typeface="Helvetica Neue"/>
                <a:ea typeface="Helvetica Neue"/>
                <a:cs typeface="Helvetica Neue"/>
                <a:sym typeface="Helvetica Neue"/>
              </a:rPr>
              <a:t>We expect to generate 2-3 </a:t>
            </a:r>
            <a:r>
              <a:rPr b="1" i="0" lang="en-US" u="none" strike="noStrike">
                <a:solidFill>
                  <a:srgbClr val="000000"/>
                </a:solidFill>
                <a:latin typeface="Helvetica Neue"/>
                <a:ea typeface="Helvetica Neue"/>
                <a:cs typeface="Helvetica Neue"/>
                <a:sym typeface="Helvetica Neue"/>
              </a:rPr>
              <a:t>Findings</a:t>
            </a:r>
            <a:r>
              <a:rPr b="0" i="0" lang="en-US" u="none" strike="noStrike">
                <a:solidFill>
                  <a:srgbClr val="000000"/>
                </a:solidFill>
                <a:latin typeface="Helvetica Neue"/>
                <a:ea typeface="Helvetica Neue"/>
                <a:cs typeface="Helvetica Neue"/>
                <a:sym typeface="Helvetica Neue"/>
              </a:rPr>
              <a:t> (I had targeted 2, but recent events may warrant a third) intended specifically for discussion/input/action at the PAC.</a:t>
            </a:r>
            <a:endParaRPr/>
          </a:p>
          <a:p>
            <a:pPr indent="0" lvl="0" marL="0" rtl="0" algn="l">
              <a:spcBef>
                <a:spcPts val="0"/>
              </a:spcBef>
              <a:spcAft>
                <a:spcPts val="0"/>
              </a:spcAft>
              <a:buNone/>
            </a:pPr>
            <a:r>
              <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0" i="0" lang="en-US" u="none" strike="noStrike">
                <a:solidFill>
                  <a:srgbClr val="000000"/>
                </a:solidFill>
                <a:latin typeface="Helvetica Neue"/>
                <a:ea typeface="Helvetica Neue"/>
                <a:cs typeface="Helvetica Neue"/>
                <a:sym typeface="Helvetica Neue"/>
              </a:rPr>
              <a:t>Other things that used to be listed as findings but are not PAC concerns will be in the same document (which will probably have to be renamed, Perhaps “VEXAG 2022 Report”):</a:t>
            </a:r>
            <a:br>
              <a:rPr b="0" i="0" lang="en-US" u="none" strike="noStrike">
                <a:solidFill>
                  <a:srgbClr val="000000"/>
                </a:solidFill>
                <a:latin typeface="Helvetica Neue"/>
                <a:ea typeface="Helvetica Neue"/>
                <a:cs typeface="Helvetica Neue"/>
                <a:sym typeface="Helvetica Neue"/>
              </a:rPr>
            </a:b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1" i="0" lang="en-US" u="none" strike="noStrike">
                <a:solidFill>
                  <a:srgbClr val="000000"/>
                </a:solidFill>
                <a:latin typeface="Helvetica Neue"/>
                <a:ea typeface="Helvetica Neue"/>
                <a:cs typeface="Helvetica Neue"/>
                <a:sym typeface="Helvetica Neue"/>
              </a:rPr>
              <a:t>Endorsements </a:t>
            </a:r>
            <a:r>
              <a:rPr b="0" i="0" lang="en-US" u="none" strike="noStrike">
                <a:solidFill>
                  <a:srgbClr val="000000"/>
                </a:solidFill>
                <a:latin typeface="Helvetica Neue"/>
                <a:ea typeface="Helvetica Neue"/>
                <a:cs typeface="Helvetica Neue"/>
                <a:sym typeface="Helvetica Neue"/>
              </a:rPr>
              <a:t>- These are statements of community support and desire for programs and other projects at NASA. For example past Findings that would be recategorized this way would be community support for the development and continuation of HEEET and ADEPT EDL systems, or the continuing or RT power systems. </a:t>
            </a:r>
            <a:endParaRPr/>
          </a:p>
          <a:p>
            <a:pPr indent="0" lvl="0" marL="0" rtl="0" algn="l">
              <a:spcBef>
                <a:spcPts val="0"/>
              </a:spcBef>
              <a:spcAft>
                <a:spcPts val="0"/>
              </a:spcAft>
              <a:buNone/>
            </a:pPr>
            <a:r>
              <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1" i="0" lang="en-US" u="none" strike="noStrike">
                <a:solidFill>
                  <a:srgbClr val="000000"/>
                </a:solidFill>
                <a:latin typeface="Helvetica Neue"/>
                <a:ea typeface="Helvetica Neue"/>
                <a:cs typeface="Helvetica Neue"/>
                <a:sym typeface="Helvetica Neue"/>
              </a:rPr>
              <a:t>Questions</a:t>
            </a:r>
            <a:r>
              <a:rPr b="0" i="0" lang="en-US" u="none" strike="noStrike">
                <a:solidFill>
                  <a:srgbClr val="000000"/>
                </a:solidFill>
                <a:latin typeface="Helvetica Neue"/>
                <a:ea typeface="Helvetica Neue"/>
                <a:cs typeface="Helvetica Neue"/>
                <a:sym typeface="Helvetica Neue"/>
              </a:rPr>
              <a:t> - These are requests for information or communication from the community to NASA that will help us in our strategic thinking and community action. They will be directed to individuals (e.g. the SMD director, the VEXAG liaison, etc.) who can hopefully provide answers in some number of months. These are *not* requests for action. A recent example for VEXAG would be a delve into the R&amp;A history of Venus-related proposals across ROSES that helped us produce a recent community white paper.</a:t>
            </a:r>
            <a:endParaRPr/>
          </a:p>
          <a:p>
            <a:pPr indent="0" lvl="0" marL="0" rtl="0" algn="l">
              <a:spcBef>
                <a:spcPts val="0"/>
              </a:spcBef>
              <a:spcAft>
                <a:spcPts val="0"/>
              </a:spcAft>
              <a:buNone/>
            </a:pPr>
            <a:br>
              <a:rPr lang="en-US"/>
            </a:br>
            <a:endParaRPr/>
          </a:p>
        </p:txBody>
      </p:sp>
      <p:sp>
        <p:nvSpPr>
          <p:cNvPr id="203" name="Google Shape;20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solidFill>
                  <a:srgbClr val="000000"/>
                </a:solidFill>
                <a:latin typeface="Helvetica Neue"/>
                <a:ea typeface="Helvetica Neue"/>
                <a:cs typeface="Helvetica Neue"/>
                <a:sym typeface="Helvetica Neue"/>
              </a:rPr>
              <a:t>We expect to generate 2-3 </a:t>
            </a:r>
            <a:r>
              <a:rPr b="1" i="0" lang="en-US" u="none" strike="noStrike">
                <a:solidFill>
                  <a:srgbClr val="000000"/>
                </a:solidFill>
                <a:latin typeface="Helvetica Neue"/>
                <a:ea typeface="Helvetica Neue"/>
                <a:cs typeface="Helvetica Neue"/>
                <a:sym typeface="Helvetica Neue"/>
              </a:rPr>
              <a:t>Findings</a:t>
            </a:r>
            <a:r>
              <a:rPr b="0" i="0" lang="en-US" u="none" strike="noStrike">
                <a:solidFill>
                  <a:srgbClr val="000000"/>
                </a:solidFill>
                <a:latin typeface="Helvetica Neue"/>
                <a:ea typeface="Helvetica Neue"/>
                <a:cs typeface="Helvetica Neue"/>
                <a:sym typeface="Helvetica Neue"/>
              </a:rPr>
              <a:t> (I had targeted 2, but recent events may warrant a third) intended specifically for discussion/input/action at the PAC.</a:t>
            </a:r>
            <a:endParaRPr/>
          </a:p>
          <a:p>
            <a:pPr indent="0" lvl="0" marL="0" rtl="0" algn="l">
              <a:spcBef>
                <a:spcPts val="0"/>
              </a:spcBef>
              <a:spcAft>
                <a:spcPts val="0"/>
              </a:spcAft>
              <a:buNone/>
            </a:pPr>
            <a:r>
              <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0" i="0" lang="en-US" u="none" strike="noStrike">
                <a:solidFill>
                  <a:srgbClr val="000000"/>
                </a:solidFill>
                <a:latin typeface="Helvetica Neue"/>
                <a:ea typeface="Helvetica Neue"/>
                <a:cs typeface="Helvetica Neue"/>
                <a:sym typeface="Helvetica Neue"/>
              </a:rPr>
              <a:t>Other things that used to be listed as findings but are not PAC concerns will be in the same document (which will probably have to be renamed, Perhaps “VEXAG 2022 Report”):</a:t>
            </a:r>
            <a:br>
              <a:rPr b="0" i="0" lang="en-US" u="none" strike="noStrike">
                <a:solidFill>
                  <a:srgbClr val="000000"/>
                </a:solidFill>
                <a:latin typeface="Helvetica Neue"/>
                <a:ea typeface="Helvetica Neue"/>
                <a:cs typeface="Helvetica Neue"/>
                <a:sym typeface="Helvetica Neue"/>
              </a:rPr>
            </a:b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1" i="0" lang="en-US" u="none" strike="noStrike">
                <a:solidFill>
                  <a:srgbClr val="000000"/>
                </a:solidFill>
                <a:latin typeface="Helvetica Neue"/>
                <a:ea typeface="Helvetica Neue"/>
                <a:cs typeface="Helvetica Neue"/>
                <a:sym typeface="Helvetica Neue"/>
              </a:rPr>
              <a:t>Endorsements </a:t>
            </a:r>
            <a:r>
              <a:rPr b="0" i="0" lang="en-US" u="none" strike="noStrike">
                <a:solidFill>
                  <a:srgbClr val="000000"/>
                </a:solidFill>
                <a:latin typeface="Helvetica Neue"/>
                <a:ea typeface="Helvetica Neue"/>
                <a:cs typeface="Helvetica Neue"/>
                <a:sym typeface="Helvetica Neue"/>
              </a:rPr>
              <a:t>- These are statements of community support and desire for programs and other projects at NASA. For example past Findings that would be recategorized this way would be community support for the development and continuation of HEEET and ADEPT EDL systems, or the continuing or RT power systems. </a:t>
            </a:r>
            <a:endParaRPr/>
          </a:p>
          <a:p>
            <a:pPr indent="0" lvl="0" marL="0" rtl="0" algn="l">
              <a:spcBef>
                <a:spcPts val="0"/>
              </a:spcBef>
              <a:spcAft>
                <a:spcPts val="0"/>
              </a:spcAft>
              <a:buNone/>
            </a:pPr>
            <a:r>
              <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1" i="0" lang="en-US" u="none" strike="noStrike">
                <a:solidFill>
                  <a:srgbClr val="000000"/>
                </a:solidFill>
                <a:latin typeface="Helvetica Neue"/>
                <a:ea typeface="Helvetica Neue"/>
                <a:cs typeface="Helvetica Neue"/>
                <a:sym typeface="Helvetica Neue"/>
              </a:rPr>
              <a:t>Questions</a:t>
            </a:r>
            <a:r>
              <a:rPr b="0" i="0" lang="en-US" u="none" strike="noStrike">
                <a:solidFill>
                  <a:srgbClr val="000000"/>
                </a:solidFill>
                <a:latin typeface="Helvetica Neue"/>
                <a:ea typeface="Helvetica Neue"/>
                <a:cs typeface="Helvetica Neue"/>
                <a:sym typeface="Helvetica Neue"/>
              </a:rPr>
              <a:t> - These are requests for information or communication from the community to NASA that will help us in our strategic thinking and community action. They will be directed to individuals (e.g. the SMD director, the VEXAG liaison, etc.) who can hopefully provide answers in some number of months. These are *not* requests for action. A recent example for VEXAG would be a delve into the R&amp;A history of Venus-related proposals across ROSES that helped us produce a recent community white paper.</a:t>
            </a:r>
            <a:endParaRPr/>
          </a:p>
          <a:p>
            <a:pPr indent="0" lvl="0" marL="0" rtl="0" algn="l">
              <a:spcBef>
                <a:spcPts val="0"/>
              </a:spcBef>
              <a:spcAft>
                <a:spcPts val="0"/>
              </a:spcAft>
              <a:buNone/>
            </a:pPr>
            <a:br>
              <a:rPr lang="en-US"/>
            </a:br>
            <a:endParaRPr/>
          </a:p>
        </p:txBody>
      </p:sp>
      <p:sp>
        <p:nvSpPr>
          <p:cNvPr id="210" name="Google Shape;21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050"/>
              <a:buFont typeface="Calibri"/>
              <a:buAutoNum type="arabicPeriod"/>
            </a:pPr>
            <a:r>
              <a:rPr lang="en-US" sz="1800" u="none" strike="noStrike">
                <a:latin typeface="Arial"/>
                <a:ea typeface="Arial"/>
                <a:cs typeface="Arial"/>
                <a:sym typeface="Arial"/>
              </a:rPr>
              <a:t>Breaking News</a:t>
            </a:r>
            <a:endParaRPr sz="1800" u="none" strike="noStrike">
              <a:latin typeface="Calibri"/>
              <a:ea typeface="Calibri"/>
              <a:cs typeface="Calibri"/>
              <a:sym typeface="Calibri"/>
            </a:endParaRPr>
          </a:p>
          <a:p>
            <a:pPr indent="-342900" lvl="0" marL="342900" marR="0" rtl="0" algn="l">
              <a:spcBef>
                <a:spcPts val="0"/>
              </a:spcBef>
              <a:spcAft>
                <a:spcPts val="0"/>
              </a:spcAft>
              <a:buClr>
                <a:schemeClr val="dk1"/>
              </a:buClr>
              <a:buSzPts val="1050"/>
              <a:buFont typeface="Calibri"/>
              <a:buAutoNum type="arabicPeriod"/>
            </a:pPr>
            <a:r>
              <a:rPr lang="en-US" sz="1800" u="none" strike="noStrike">
                <a:latin typeface="Arial"/>
                <a:ea typeface="Arial"/>
                <a:cs typeface="Arial"/>
                <a:sym typeface="Arial"/>
              </a:rPr>
              <a:t>HQ updates (CAPS meetings, HQ Liaison report, Decadal or NASA study reports) </a:t>
            </a:r>
            <a:endParaRPr sz="1800" u="none" strike="noStrike">
              <a:latin typeface="Calibri"/>
              <a:ea typeface="Calibri"/>
              <a:cs typeface="Calibri"/>
              <a:sym typeface="Calibri"/>
            </a:endParaRPr>
          </a:p>
          <a:p>
            <a:pPr indent="-342900" lvl="0" marL="342900" marR="0" rtl="0" algn="l">
              <a:spcBef>
                <a:spcPts val="0"/>
              </a:spcBef>
              <a:spcAft>
                <a:spcPts val="0"/>
              </a:spcAft>
              <a:buClr>
                <a:schemeClr val="dk1"/>
              </a:buClr>
              <a:buSzPts val="1050"/>
              <a:buFont typeface="Calibri"/>
              <a:buAutoNum type="arabicPeriod"/>
            </a:pPr>
            <a:r>
              <a:rPr lang="en-US" sz="1800" u="none" strike="noStrike">
                <a:latin typeface="Arial"/>
                <a:ea typeface="Arial"/>
                <a:cs typeface="Arial"/>
                <a:sym typeface="Arial"/>
              </a:rPr>
              <a:t>Critical Business (SC selection, fast turn-around SC work/community response, meeting</a:t>
            </a:r>
            <a:r>
              <a:rPr lang="en-US" sz="1800" u="none" strike="noStrike">
                <a:solidFill>
                  <a:srgbClr val="00796B"/>
                </a:solidFill>
                <a:latin typeface="Arial"/>
                <a:ea typeface="Arial"/>
                <a:cs typeface="Arial"/>
                <a:sym typeface="Arial"/>
              </a:rPr>
              <a:t> </a:t>
            </a:r>
            <a:r>
              <a:rPr lang="en-US" sz="1800" u="none" strike="noStrike">
                <a:latin typeface="Arial"/>
                <a:ea typeface="Arial"/>
                <a:cs typeface="Arial"/>
                <a:sym typeface="Arial"/>
              </a:rPr>
              <a:t>preparations)</a:t>
            </a:r>
            <a:endParaRPr sz="1800" u="none" strike="noStrike">
              <a:latin typeface="Calibri"/>
              <a:ea typeface="Calibri"/>
              <a:cs typeface="Calibri"/>
              <a:sym typeface="Calibri"/>
            </a:endParaRPr>
          </a:p>
          <a:p>
            <a:pPr indent="-342900" lvl="0" marL="342900" marR="0" rtl="0" algn="l">
              <a:spcBef>
                <a:spcPts val="0"/>
              </a:spcBef>
              <a:spcAft>
                <a:spcPts val="0"/>
              </a:spcAft>
              <a:buClr>
                <a:schemeClr val="dk1"/>
              </a:buClr>
              <a:buSzPts val="1050"/>
              <a:buFont typeface="Calibri"/>
              <a:buAutoNum type="arabicPeriod"/>
            </a:pPr>
            <a:r>
              <a:rPr lang="en-US" sz="1800" u="none" strike="noStrike">
                <a:latin typeface="Arial"/>
                <a:ea typeface="Arial"/>
                <a:cs typeface="Arial"/>
                <a:sym typeface="Arial"/>
              </a:rPr>
              <a:t>Guest Reports (Missions/Initiatives)</a:t>
            </a:r>
            <a:endParaRPr sz="1800" u="none" strike="noStrike">
              <a:latin typeface="Calibri"/>
              <a:ea typeface="Calibri"/>
              <a:cs typeface="Calibri"/>
              <a:sym typeface="Calibri"/>
            </a:endParaRPr>
          </a:p>
          <a:p>
            <a:pPr indent="-342900" lvl="0" marL="342900" marR="0" rtl="0" algn="l">
              <a:spcBef>
                <a:spcPts val="0"/>
              </a:spcBef>
              <a:spcAft>
                <a:spcPts val="0"/>
              </a:spcAft>
              <a:buClr>
                <a:schemeClr val="dk1"/>
              </a:buClr>
              <a:buSzPts val="1050"/>
              <a:buFont typeface="Calibri"/>
              <a:buAutoNum type="arabicPeriod"/>
            </a:pPr>
            <a:r>
              <a:rPr lang="en-US" sz="1800" u="none" strike="noStrike">
                <a:latin typeface="Arial"/>
                <a:ea typeface="Arial"/>
                <a:cs typeface="Arial"/>
                <a:sym typeface="Arial"/>
              </a:rPr>
              <a:t>Science Analysis Workgroup (SAW) Updates</a:t>
            </a:r>
            <a:endParaRPr sz="1800" u="none" strike="noStrike">
              <a:latin typeface="Calibri"/>
              <a:ea typeface="Calibri"/>
              <a:cs typeface="Calibri"/>
              <a:sym typeface="Calibri"/>
            </a:endParaRPr>
          </a:p>
          <a:p>
            <a:pPr indent="-342900" lvl="0" marL="342900" marR="0" rtl="0" algn="l">
              <a:spcBef>
                <a:spcPts val="0"/>
              </a:spcBef>
              <a:spcAft>
                <a:spcPts val="0"/>
              </a:spcAft>
              <a:buClr>
                <a:schemeClr val="dk1"/>
              </a:buClr>
              <a:buSzPts val="1050"/>
              <a:buFont typeface="Calibri"/>
              <a:buAutoNum type="arabicPeriod"/>
            </a:pPr>
            <a:r>
              <a:rPr lang="en-US" sz="1800" u="none" strike="noStrike">
                <a:latin typeface="Arial"/>
                <a:ea typeface="Arial"/>
                <a:cs typeface="Arial"/>
                <a:sym typeface="Arial"/>
              </a:rPr>
              <a:t>Last Announcements, upcoming events</a:t>
            </a:r>
            <a:endParaRPr sz="1800" u="none" strike="noStrike">
              <a:latin typeface="Calibri"/>
              <a:ea typeface="Calibri"/>
              <a:cs typeface="Calibri"/>
              <a:sym typeface="Calibri"/>
            </a:endParaRPr>
          </a:p>
          <a:p>
            <a:pPr indent="-342900" lvl="0" marL="342900" marR="0" rtl="0" algn="l">
              <a:spcBef>
                <a:spcPts val="0"/>
              </a:spcBef>
              <a:spcAft>
                <a:spcPts val="0"/>
              </a:spcAft>
              <a:buClr>
                <a:schemeClr val="dk1"/>
              </a:buClr>
              <a:buSzPts val="1050"/>
              <a:buFont typeface="Calibri"/>
              <a:buAutoNum type="arabicPeriod"/>
            </a:pPr>
            <a:r>
              <a:rPr lang="en-US" sz="1800" u="none" strike="noStrike">
                <a:latin typeface="Arial"/>
                <a:ea typeface="Arial"/>
                <a:cs typeface="Arial"/>
                <a:sym typeface="Arial"/>
              </a:rPr>
              <a:t>Around the room (if time)</a:t>
            </a:r>
            <a:endParaRPr sz="1800" u="none" strike="noStrike">
              <a:latin typeface="Calibri"/>
              <a:ea typeface="Calibri"/>
              <a:cs typeface="Calibri"/>
              <a:sym typeface="Calibri"/>
            </a:endParaRPr>
          </a:p>
          <a:p>
            <a:pPr indent="0" lvl="0" marL="0" rtl="0" algn="l">
              <a:spcBef>
                <a:spcPts val="0"/>
              </a:spcBef>
              <a:spcAft>
                <a:spcPts val="0"/>
              </a:spcAft>
              <a:buNone/>
            </a:pPr>
            <a:r>
              <a:t/>
            </a:r>
            <a:endParaRPr/>
          </a:p>
        </p:txBody>
      </p:sp>
      <p:sp>
        <p:nvSpPr>
          <p:cNvPr id="217" name="Google Shape;21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solidFill>
                  <a:srgbClr val="000000"/>
                </a:solidFill>
                <a:latin typeface="Helvetica Neue"/>
                <a:ea typeface="Helvetica Neue"/>
                <a:cs typeface="Helvetica Neue"/>
                <a:sym typeface="Helvetica Neue"/>
              </a:rPr>
              <a:t>We expect to generate 2-3 </a:t>
            </a:r>
            <a:r>
              <a:rPr b="1" i="0" lang="en-US" u="none" strike="noStrike">
                <a:solidFill>
                  <a:srgbClr val="000000"/>
                </a:solidFill>
                <a:latin typeface="Helvetica Neue"/>
                <a:ea typeface="Helvetica Neue"/>
                <a:cs typeface="Helvetica Neue"/>
                <a:sym typeface="Helvetica Neue"/>
              </a:rPr>
              <a:t>Findings</a:t>
            </a:r>
            <a:r>
              <a:rPr b="0" i="0" lang="en-US" u="none" strike="noStrike">
                <a:solidFill>
                  <a:srgbClr val="000000"/>
                </a:solidFill>
                <a:latin typeface="Helvetica Neue"/>
                <a:ea typeface="Helvetica Neue"/>
                <a:cs typeface="Helvetica Neue"/>
                <a:sym typeface="Helvetica Neue"/>
              </a:rPr>
              <a:t> (I had targeted 2, but recent events may warrant a third) intended specifically for discussion/input/action at the PAC.</a:t>
            </a:r>
            <a:endParaRPr/>
          </a:p>
          <a:p>
            <a:pPr indent="0" lvl="0" marL="0" rtl="0" algn="l">
              <a:spcBef>
                <a:spcPts val="0"/>
              </a:spcBef>
              <a:spcAft>
                <a:spcPts val="0"/>
              </a:spcAft>
              <a:buNone/>
            </a:pPr>
            <a:r>
              <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0" i="0" lang="en-US" u="none" strike="noStrike">
                <a:solidFill>
                  <a:srgbClr val="000000"/>
                </a:solidFill>
                <a:latin typeface="Helvetica Neue"/>
                <a:ea typeface="Helvetica Neue"/>
                <a:cs typeface="Helvetica Neue"/>
                <a:sym typeface="Helvetica Neue"/>
              </a:rPr>
              <a:t>Other things that used to be listed as findings but are not PAC concerns will be in the same document (which will probably have to be renamed, Perhaps “VEXAG 2022 Report”):</a:t>
            </a:r>
            <a:br>
              <a:rPr b="0" i="0" lang="en-US" u="none" strike="noStrike">
                <a:solidFill>
                  <a:srgbClr val="000000"/>
                </a:solidFill>
                <a:latin typeface="Helvetica Neue"/>
                <a:ea typeface="Helvetica Neue"/>
                <a:cs typeface="Helvetica Neue"/>
                <a:sym typeface="Helvetica Neue"/>
              </a:rPr>
            </a:b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1" i="0" lang="en-US" u="none" strike="noStrike">
                <a:solidFill>
                  <a:srgbClr val="000000"/>
                </a:solidFill>
                <a:latin typeface="Helvetica Neue"/>
                <a:ea typeface="Helvetica Neue"/>
                <a:cs typeface="Helvetica Neue"/>
                <a:sym typeface="Helvetica Neue"/>
              </a:rPr>
              <a:t>Endorsements </a:t>
            </a:r>
            <a:r>
              <a:rPr b="0" i="0" lang="en-US" u="none" strike="noStrike">
                <a:solidFill>
                  <a:srgbClr val="000000"/>
                </a:solidFill>
                <a:latin typeface="Helvetica Neue"/>
                <a:ea typeface="Helvetica Neue"/>
                <a:cs typeface="Helvetica Neue"/>
                <a:sym typeface="Helvetica Neue"/>
              </a:rPr>
              <a:t>- These are statements of community support and desire for programs and other projects at NASA. For example past Findings that would be recategorized this way would be community support for the development and continuation of HEEET and ADEPT EDL systems, or the continuing or RT power systems. </a:t>
            </a:r>
            <a:endParaRPr/>
          </a:p>
          <a:p>
            <a:pPr indent="0" lvl="0" marL="0" rtl="0" algn="l">
              <a:spcBef>
                <a:spcPts val="0"/>
              </a:spcBef>
              <a:spcAft>
                <a:spcPts val="0"/>
              </a:spcAft>
              <a:buNone/>
            </a:pPr>
            <a:r>
              <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1" i="0" lang="en-US" u="none" strike="noStrike">
                <a:solidFill>
                  <a:srgbClr val="000000"/>
                </a:solidFill>
                <a:latin typeface="Helvetica Neue"/>
                <a:ea typeface="Helvetica Neue"/>
                <a:cs typeface="Helvetica Neue"/>
                <a:sym typeface="Helvetica Neue"/>
              </a:rPr>
              <a:t>Questions</a:t>
            </a:r>
            <a:r>
              <a:rPr b="0" i="0" lang="en-US" u="none" strike="noStrike">
                <a:solidFill>
                  <a:srgbClr val="000000"/>
                </a:solidFill>
                <a:latin typeface="Helvetica Neue"/>
                <a:ea typeface="Helvetica Neue"/>
                <a:cs typeface="Helvetica Neue"/>
                <a:sym typeface="Helvetica Neue"/>
              </a:rPr>
              <a:t> - These are requests for information or communication from the community to NASA that will help us in our strategic thinking and community action. They will be directed to individuals (e.g. the SMD director, the VEXAG liaison, etc.) who can hopefully provide answers in some number of months. These are *not* requests for action. A recent example for VEXAG would be a delve into the R&amp;A history of Venus-related proposals across ROSES that helped us produce a recent community white paper.</a:t>
            </a:r>
            <a:endParaRPr/>
          </a:p>
          <a:p>
            <a:pPr indent="0" lvl="0" marL="0" rtl="0" algn="l">
              <a:spcBef>
                <a:spcPts val="0"/>
              </a:spcBef>
              <a:spcAft>
                <a:spcPts val="0"/>
              </a:spcAft>
              <a:buNone/>
            </a:pPr>
            <a:br>
              <a:rPr lang="en-US"/>
            </a:br>
            <a:endParaRPr/>
          </a:p>
        </p:txBody>
      </p:sp>
      <p:sp>
        <p:nvSpPr>
          <p:cNvPr id="226" name="Google Shape;22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THEMES OF VEXAG</a:t>
            </a:r>
            <a:endParaRPr/>
          </a:p>
          <a:p>
            <a:pPr indent="0" lvl="0" marL="0" rtl="0" algn="l">
              <a:spcBef>
                <a:spcPts val="0"/>
              </a:spcBef>
              <a:spcAft>
                <a:spcPts val="0"/>
              </a:spcAft>
              <a:buNone/>
            </a:pPr>
            <a:r>
              <a:rPr lang="en-US"/>
              <a:t>Similar to last year. Engage the community. Engage NASA</a:t>
            </a:r>
            <a:endParaRPr/>
          </a:p>
        </p:txBody>
      </p:sp>
      <p:sp>
        <p:nvSpPr>
          <p:cNvPr id="138" name="Google Shape;13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THEMES OF VEXAG</a:t>
            </a:r>
            <a:endParaRPr/>
          </a:p>
          <a:p>
            <a:pPr indent="0" lvl="0" marL="0" rtl="0" algn="l">
              <a:spcBef>
                <a:spcPts val="0"/>
              </a:spcBef>
              <a:spcAft>
                <a:spcPts val="0"/>
              </a:spcAft>
              <a:buNone/>
            </a:pPr>
            <a:r>
              <a:rPr lang="en-US"/>
              <a:t>Similar to last year. Engage the community. Engage NASA</a:t>
            </a:r>
            <a:endParaRPr/>
          </a:p>
        </p:txBody>
      </p:sp>
      <p:sp>
        <p:nvSpPr>
          <p:cNvPr id="145" name="Google Shape;14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solidFill>
                  <a:srgbClr val="000000"/>
                </a:solidFill>
                <a:latin typeface="Helvetica Neue"/>
                <a:ea typeface="Helvetica Neue"/>
                <a:cs typeface="Helvetica Neue"/>
                <a:sym typeface="Helvetica Neue"/>
              </a:rPr>
              <a:t>We expect to generate 2-3 </a:t>
            </a:r>
            <a:r>
              <a:rPr b="1" i="0" lang="en-US" u="none" strike="noStrike">
                <a:solidFill>
                  <a:srgbClr val="000000"/>
                </a:solidFill>
                <a:latin typeface="Helvetica Neue"/>
                <a:ea typeface="Helvetica Neue"/>
                <a:cs typeface="Helvetica Neue"/>
                <a:sym typeface="Helvetica Neue"/>
              </a:rPr>
              <a:t>Findings</a:t>
            </a:r>
            <a:r>
              <a:rPr b="0" i="0" lang="en-US" u="none" strike="noStrike">
                <a:solidFill>
                  <a:srgbClr val="000000"/>
                </a:solidFill>
                <a:latin typeface="Helvetica Neue"/>
                <a:ea typeface="Helvetica Neue"/>
                <a:cs typeface="Helvetica Neue"/>
                <a:sym typeface="Helvetica Neue"/>
              </a:rPr>
              <a:t> (I had targeted 2, but recent events may warrant a third) intended specifically for discussion/input/action at the PAC.</a:t>
            </a:r>
            <a:endParaRPr/>
          </a:p>
          <a:p>
            <a:pPr indent="0" lvl="0" marL="0" rtl="0" algn="l">
              <a:spcBef>
                <a:spcPts val="0"/>
              </a:spcBef>
              <a:spcAft>
                <a:spcPts val="0"/>
              </a:spcAft>
              <a:buNone/>
            </a:pPr>
            <a:r>
              <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0" i="0" lang="en-US" u="none" strike="noStrike">
                <a:solidFill>
                  <a:srgbClr val="000000"/>
                </a:solidFill>
                <a:latin typeface="Helvetica Neue"/>
                <a:ea typeface="Helvetica Neue"/>
                <a:cs typeface="Helvetica Neue"/>
                <a:sym typeface="Helvetica Neue"/>
              </a:rPr>
              <a:t>Other things that used to be listed as findings but are not PAC concerns will be in the same document (which will probably have to be renamed, Perhaps “VEXAG 2022 Report”):</a:t>
            </a:r>
            <a:br>
              <a:rPr b="0" i="0" lang="en-US" u="none" strike="noStrike">
                <a:solidFill>
                  <a:srgbClr val="000000"/>
                </a:solidFill>
                <a:latin typeface="Helvetica Neue"/>
                <a:ea typeface="Helvetica Neue"/>
                <a:cs typeface="Helvetica Neue"/>
                <a:sym typeface="Helvetica Neue"/>
              </a:rPr>
            </a:b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1" i="0" lang="en-US" u="none" strike="noStrike">
                <a:solidFill>
                  <a:srgbClr val="000000"/>
                </a:solidFill>
                <a:latin typeface="Helvetica Neue"/>
                <a:ea typeface="Helvetica Neue"/>
                <a:cs typeface="Helvetica Neue"/>
                <a:sym typeface="Helvetica Neue"/>
              </a:rPr>
              <a:t>Endorsements </a:t>
            </a:r>
            <a:r>
              <a:rPr b="0" i="0" lang="en-US" u="none" strike="noStrike">
                <a:solidFill>
                  <a:srgbClr val="000000"/>
                </a:solidFill>
                <a:latin typeface="Helvetica Neue"/>
                <a:ea typeface="Helvetica Neue"/>
                <a:cs typeface="Helvetica Neue"/>
                <a:sym typeface="Helvetica Neue"/>
              </a:rPr>
              <a:t>- These are statements of community support and desire for programs and other projects at NASA. For example past Findings that would be recategorized this way would be community support for the development and continuation of HEEET and ADEPT EDL systems, or the continuing or RT power systems. </a:t>
            </a:r>
            <a:endParaRPr/>
          </a:p>
          <a:p>
            <a:pPr indent="0" lvl="0" marL="0" rtl="0" algn="l">
              <a:spcBef>
                <a:spcPts val="0"/>
              </a:spcBef>
              <a:spcAft>
                <a:spcPts val="0"/>
              </a:spcAft>
              <a:buNone/>
            </a:pPr>
            <a:r>
              <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1" i="0" lang="en-US" u="none" strike="noStrike">
                <a:solidFill>
                  <a:srgbClr val="000000"/>
                </a:solidFill>
                <a:latin typeface="Helvetica Neue"/>
                <a:ea typeface="Helvetica Neue"/>
                <a:cs typeface="Helvetica Neue"/>
                <a:sym typeface="Helvetica Neue"/>
              </a:rPr>
              <a:t>Questions</a:t>
            </a:r>
            <a:r>
              <a:rPr b="0" i="0" lang="en-US" u="none" strike="noStrike">
                <a:solidFill>
                  <a:srgbClr val="000000"/>
                </a:solidFill>
                <a:latin typeface="Helvetica Neue"/>
                <a:ea typeface="Helvetica Neue"/>
                <a:cs typeface="Helvetica Neue"/>
                <a:sym typeface="Helvetica Neue"/>
              </a:rPr>
              <a:t> - These are requests for information or communication from the community to NASA that will help us in our strategic thinking and community action. They will be directed to individuals (e.g. the SMD director, the VEXAG liaison, etc.) who can hopefully provide answers in some number of months. These are *not* requests for action. A recent example for VEXAG would be a delve into the R&amp;A history of Venus-related proposals across ROSES that helped us produce a recent community white paper.</a:t>
            </a:r>
            <a:endParaRPr/>
          </a:p>
          <a:p>
            <a:pPr indent="0" lvl="0" marL="0" rtl="0" algn="l">
              <a:spcBef>
                <a:spcPts val="0"/>
              </a:spcBef>
              <a:spcAft>
                <a:spcPts val="0"/>
              </a:spcAft>
              <a:buNone/>
            </a:pPr>
            <a:br>
              <a:rPr lang="en-US"/>
            </a:br>
            <a:endParaRPr/>
          </a:p>
        </p:txBody>
      </p:sp>
      <p:sp>
        <p:nvSpPr>
          <p:cNvPr id="171" name="Google Shape;17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800" u="none" strike="noStrike">
                <a:solidFill>
                  <a:srgbClr val="000000"/>
                </a:solidFill>
                <a:latin typeface="Arial"/>
                <a:ea typeface="Arial"/>
                <a:cs typeface="Arial"/>
                <a:sym typeface="Arial"/>
              </a:rPr>
              <a:t>R&amp;A Finding Example: </a:t>
            </a:r>
            <a:endParaRPr/>
          </a:p>
        </p:txBody>
      </p:sp>
      <p:sp>
        <p:nvSpPr>
          <p:cNvPr id="179" name="Google Shape;17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800" u="none" strike="noStrike">
                <a:solidFill>
                  <a:srgbClr val="000000"/>
                </a:solidFill>
                <a:latin typeface="Arial"/>
                <a:ea typeface="Arial"/>
                <a:cs typeface="Arial"/>
                <a:sym typeface="Arial"/>
              </a:rPr>
              <a:t>R&amp;A Finding Example: </a:t>
            </a:r>
            <a:endParaRPr/>
          </a:p>
        </p:txBody>
      </p:sp>
      <p:sp>
        <p:nvSpPr>
          <p:cNvPr id="187" name="Google Shape;18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800" u="none" strike="noStrike">
                <a:solidFill>
                  <a:srgbClr val="000000"/>
                </a:solidFill>
                <a:latin typeface="Arial"/>
                <a:ea typeface="Arial"/>
                <a:cs typeface="Arial"/>
                <a:sym typeface="Arial"/>
              </a:rPr>
              <a:t>R&amp;A Finding Example: </a:t>
            </a:r>
            <a:endParaRPr/>
          </a:p>
        </p:txBody>
      </p:sp>
      <p:sp>
        <p:nvSpPr>
          <p:cNvPr id="195" name="Google Shape;19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 name="Shape 15"/>
        <p:cNvGrpSpPr/>
        <p:nvPr/>
      </p:nvGrpSpPr>
      <p:grpSpPr>
        <a:xfrm>
          <a:off x="0" y="0"/>
          <a:ext cx="0" cy="0"/>
          <a:chOff x="0" y="0"/>
          <a:chExt cx="0" cy="0"/>
        </a:xfrm>
      </p:grpSpPr>
      <p:sp>
        <p:nvSpPr>
          <p:cNvPr id="16" name="Google Shape;16;p15"/>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 type="body"/>
          </p:nvPr>
        </p:nvSpPr>
        <p:spPr>
          <a:xfrm>
            <a:off x="5103812" y="609601"/>
            <a:ext cx="5943601" cy="5181600"/>
          </a:xfrm>
          <a:prstGeom prst="rect">
            <a:avLst/>
          </a:prstGeom>
          <a:noFill/>
          <a:ln>
            <a:noFill/>
          </a:ln>
        </p:spPr>
        <p:txBody>
          <a:bodyPr anchorCtr="0" anchor="ctr"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600"/>
              </a:spcBef>
              <a:spcAft>
                <a:spcPts val="0"/>
              </a:spcAft>
              <a:buSzPts val="1800"/>
              <a:buChar char="•"/>
              <a:defRPr sz="1800"/>
            </a:lvl2pPr>
            <a:lvl3pPr indent="-330200" lvl="2" marL="1371600" algn="l">
              <a:spcBef>
                <a:spcPts val="600"/>
              </a:spcBef>
              <a:spcAft>
                <a:spcPts val="0"/>
              </a:spcAft>
              <a:buSzPts val="1600"/>
              <a:buChar char="•"/>
              <a:defRPr sz="1600"/>
            </a:lvl3pPr>
            <a:lvl4pPr indent="-317500" lvl="3" marL="1828800" algn="l">
              <a:spcBef>
                <a:spcPts val="600"/>
              </a:spcBef>
              <a:spcAft>
                <a:spcPts val="0"/>
              </a:spcAft>
              <a:buSzPts val="1400"/>
              <a:buChar char="•"/>
              <a:defRPr sz="1400"/>
            </a:lvl4pPr>
            <a:lvl5pPr indent="-317500" lvl="4" marL="2286000" algn="l">
              <a:spcBef>
                <a:spcPts val="600"/>
              </a:spcBef>
              <a:spcAft>
                <a:spcPts val="0"/>
              </a:spcAft>
              <a:buSzPts val="1400"/>
              <a:buChar char="•"/>
              <a:defRPr sz="1400"/>
            </a:lvl5pPr>
            <a:lvl6pPr indent="-317500" lvl="5" marL="2743200" algn="l">
              <a:spcBef>
                <a:spcPts val="600"/>
              </a:spcBef>
              <a:spcAft>
                <a:spcPts val="0"/>
              </a:spcAft>
              <a:buSzPts val="1400"/>
              <a:buChar char="•"/>
              <a:defRPr sz="1400"/>
            </a:lvl6pPr>
            <a:lvl7pPr indent="-317500" lvl="6" marL="3200400" algn="l">
              <a:spcBef>
                <a:spcPts val="600"/>
              </a:spcBef>
              <a:spcAft>
                <a:spcPts val="0"/>
              </a:spcAft>
              <a:buSzPts val="1400"/>
              <a:buChar char="•"/>
              <a:defRPr sz="1400"/>
            </a:lvl7pPr>
            <a:lvl8pPr indent="-317500" lvl="7" marL="3657600" algn="l">
              <a:spcBef>
                <a:spcPts val="600"/>
              </a:spcBef>
              <a:spcAft>
                <a:spcPts val="0"/>
              </a:spcAft>
              <a:buSzPts val="1400"/>
              <a:buChar char="•"/>
              <a:defRPr sz="1400"/>
            </a:lvl8pPr>
            <a:lvl9pPr indent="-317500" lvl="8" marL="4114800" algn="l">
              <a:spcBef>
                <a:spcPts val="600"/>
              </a:spcBef>
              <a:spcAft>
                <a:spcPts val="600"/>
              </a:spcAft>
              <a:buSzPts val="1400"/>
              <a:buChar char="•"/>
              <a:defRPr sz="1400"/>
            </a:lvl9pPr>
          </a:lstStyle>
          <a:p/>
        </p:txBody>
      </p:sp>
      <p:sp>
        <p:nvSpPr>
          <p:cNvPr id="18" name="Google Shape;18;p15"/>
          <p:cNvSpPr txBox="1"/>
          <p:nvPr>
            <p:ph idx="2" type="body"/>
          </p:nvPr>
        </p:nvSpPr>
        <p:spPr>
          <a:xfrm>
            <a:off x="1141411"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19" name="Google Shape;19;p15"/>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24"/>
          <p:cNvSpPr txBox="1"/>
          <p:nvPr>
            <p:ph type="title"/>
          </p:nvPr>
        </p:nvSpPr>
        <p:spPr>
          <a:xfrm>
            <a:off x="1141413" y="4732865"/>
            <a:ext cx="99060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p:nvPr>
            <p:ph idx="2" type="pic"/>
          </p:nvPr>
        </p:nvSpPr>
        <p:spPr>
          <a:xfrm>
            <a:off x="1979612" y="932112"/>
            <a:ext cx="8225944" cy="3164976"/>
          </a:xfrm>
          <a:prstGeom prst="roundRect">
            <a:avLst>
              <a:gd fmla="val 4380" name="adj"/>
            </a:avLst>
          </a:prstGeom>
          <a:noFill/>
          <a:ln cap="flat" cmpd="sng" w="38100">
            <a:solidFill>
              <a:schemeClr val="dk2"/>
            </a:solidFill>
            <a:prstDash val="solid"/>
            <a:round/>
            <a:headEnd len="sm" w="sm" type="none"/>
            <a:tailEnd len="sm" w="sm" type="none"/>
          </a:ln>
        </p:spPr>
      </p:sp>
      <p:sp>
        <p:nvSpPr>
          <p:cNvPr id="75" name="Google Shape;75;p24"/>
          <p:cNvSpPr txBox="1"/>
          <p:nvPr>
            <p:ph idx="1" type="body"/>
          </p:nvPr>
        </p:nvSpPr>
        <p:spPr>
          <a:xfrm>
            <a:off x="1141413" y="5299603"/>
            <a:ext cx="9906000" cy="493712"/>
          </a:xfrm>
          <a:prstGeom prst="rect">
            <a:avLst/>
          </a:prstGeom>
          <a:noFill/>
          <a:ln>
            <a:noFill/>
          </a:ln>
        </p:spPr>
        <p:txBody>
          <a:bodyPr anchorCtr="0" anchor="ctr"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6" name="Google Shape;76;p24"/>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25"/>
          <p:cNvSpPr txBox="1"/>
          <p:nvPr>
            <p:ph type="title"/>
          </p:nvPr>
        </p:nvSpPr>
        <p:spPr>
          <a:xfrm>
            <a:off x="1141412" y="609601"/>
            <a:ext cx="9905999" cy="3124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 type="body"/>
          </p:nvPr>
        </p:nvSpPr>
        <p:spPr>
          <a:xfrm>
            <a:off x="1141411" y="4343400"/>
            <a:ext cx="9906000"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None/>
              <a:defRPr sz="20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82" name="Google Shape;82;p25"/>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26"/>
          <p:cNvSpPr txBox="1"/>
          <p:nvPr/>
        </p:nvSpPr>
        <p:spPr>
          <a:xfrm>
            <a:off x="836612"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8000"/>
              <a:buFont typeface="Century Gothic"/>
              <a:buNone/>
            </a:pPr>
            <a:r>
              <a:rPr b="0" i="0" lang="en-US" sz="8000" u="none" cap="none" strike="noStrike">
                <a:solidFill>
                  <a:schemeClr val="accent1"/>
                </a:solidFill>
                <a:latin typeface="Century Gothic"/>
                <a:ea typeface="Century Gothic"/>
                <a:cs typeface="Century Gothic"/>
                <a:sym typeface="Century Gothic"/>
              </a:rPr>
              <a:t>“</a:t>
            </a:r>
            <a:endParaRPr/>
          </a:p>
        </p:txBody>
      </p:sp>
      <p:sp>
        <p:nvSpPr>
          <p:cNvPr id="87" name="Google Shape;87;p26"/>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accent1"/>
              </a:buClr>
              <a:buSzPts val="8000"/>
              <a:buFont typeface="Century Gothic"/>
              <a:buNone/>
            </a:pPr>
            <a:r>
              <a:rPr b="0" i="0" lang="en-US" sz="8000" u="none" cap="none" strike="noStrike">
                <a:solidFill>
                  <a:schemeClr val="accent1"/>
                </a:solidFill>
                <a:latin typeface="Century Gothic"/>
                <a:ea typeface="Century Gothic"/>
                <a:cs typeface="Century Gothic"/>
                <a:sym typeface="Century Gothic"/>
              </a:rPr>
              <a:t>”</a:t>
            </a:r>
            <a:endParaRPr/>
          </a:p>
        </p:txBody>
      </p:sp>
      <p:sp>
        <p:nvSpPr>
          <p:cNvPr id="88" name="Google Shape;88;p26"/>
          <p:cNvSpPr txBox="1"/>
          <p:nvPr>
            <p:ph type="title"/>
          </p:nvPr>
        </p:nvSpPr>
        <p:spPr>
          <a:xfrm>
            <a:off x="1446213" y="609601"/>
            <a:ext cx="9296398"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 type="body"/>
          </p:nvPr>
        </p:nvSpPr>
        <p:spPr>
          <a:xfrm>
            <a:off x="1674812" y="3352800"/>
            <a:ext cx="8839202"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Font typeface="Century Gothic"/>
              <a:buNone/>
              <a:defRPr/>
            </a:lvl1pPr>
            <a:lvl2pPr indent="-228600" lvl="1" marL="914400" algn="l">
              <a:spcBef>
                <a:spcPts val="600"/>
              </a:spcBef>
              <a:spcAft>
                <a:spcPts val="0"/>
              </a:spcAft>
              <a:buSzPts val="1800"/>
              <a:buFont typeface="Century Gothic"/>
              <a:buNone/>
              <a:defRPr/>
            </a:lvl2pPr>
            <a:lvl3pPr indent="-228600" lvl="2" marL="1371600" algn="l">
              <a:spcBef>
                <a:spcPts val="600"/>
              </a:spcBef>
              <a:spcAft>
                <a:spcPts val="0"/>
              </a:spcAft>
              <a:buSzPts val="1600"/>
              <a:buFont typeface="Century Gothic"/>
              <a:buNone/>
              <a:defRPr/>
            </a:lvl3pPr>
            <a:lvl4pPr indent="-228600" lvl="3" marL="1828800" algn="l">
              <a:spcBef>
                <a:spcPts val="600"/>
              </a:spcBef>
              <a:spcAft>
                <a:spcPts val="0"/>
              </a:spcAft>
              <a:buSzPts val="1400"/>
              <a:buFont typeface="Century Gothic"/>
              <a:buNone/>
              <a:defRPr/>
            </a:lvl4pPr>
            <a:lvl5pPr indent="-228600" lvl="4" marL="2286000" algn="l">
              <a:spcBef>
                <a:spcPts val="600"/>
              </a:spcBef>
              <a:spcAft>
                <a:spcPts val="0"/>
              </a:spcAft>
              <a:buSzPts val="1400"/>
              <a:buFont typeface="Century Gothic"/>
              <a:buNone/>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0" name="Google Shape;90;p26"/>
          <p:cNvSpPr txBox="1"/>
          <p:nvPr>
            <p:ph idx="2" type="body"/>
          </p:nvPr>
        </p:nvSpPr>
        <p:spPr>
          <a:xfrm>
            <a:off x="1141411" y="4343400"/>
            <a:ext cx="9906000"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None/>
              <a:defRPr sz="2000">
                <a:solidFill>
                  <a:schemeClr val="l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1" name="Google Shape;91;p26"/>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6"/>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27"/>
          <p:cNvSpPr txBox="1"/>
          <p:nvPr>
            <p:ph type="title"/>
          </p:nvPr>
        </p:nvSpPr>
        <p:spPr>
          <a:xfrm>
            <a:off x="1141412" y="3308581"/>
            <a:ext cx="9906000"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 type="body"/>
          </p:nvPr>
        </p:nvSpPr>
        <p:spPr>
          <a:xfrm>
            <a:off x="1141410" y="4777381"/>
            <a:ext cx="9906001" cy="860400"/>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solidFill>
                  <a:schemeClr val="l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7" name="Google Shape;97;p27"/>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7"/>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0" name="Shape 100"/>
        <p:cNvGrpSpPr/>
        <p:nvPr/>
      </p:nvGrpSpPr>
      <p:grpSpPr>
        <a:xfrm>
          <a:off x="0" y="0"/>
          <a:ext cx="0" cy="0"/>
          <a:chOff x="0" y="0"/>
          <a:chExt cx="0" cy="0"/>
        </a:xfrm>
      </p:grpSpPr>
      <p:sp>
        <p:nvSpPr>
          <p:cNvPr id="101" name="Google Shape;101;p28"/>
          <p:cNvSpPr txBox="1"/>
          <p:nvPr/>
        </p:nvSpPr>
        <p:spPr>
          <a:xfrm>
            <a:off x="836612"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8000"/>
              <a:buFont typeface="Century Gothic"/>
              <a:buNone/>
            </a:pPr>
            <a:r>
              <a:rPr b="0" i="0" lang="en-US" sz="8000" u="none" cap="none" strike="noStrike">
                <a:solidFill>
                  <a:schemeClr val="accent1"/>
                </a:solidFill>
                <a:latin typeface="Century Gothic"/>
                <a:ea typeface="Century Gothic"/>
                <a:cs typeface="Century Gothic"/>
                <a:sym typeface="Century Gothic"/>
              </a:rPr>
              <a:t>“</a:t>
            </a:r>
            <a:endParaRPr/>
          </a:p>
        </p:txBody>
      </p:sp>
      <p:sp>
        <p:nvSpPr>
          <p:cNvPr id="102" name="Google Shape;102;p28"/>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accent1"/>
              </a:buClr>
              <a:buSzPts val="8000"/>
              <a:buFont typeface="Century Gothic"/>
              <a:buNone/>
            </a:pPr>
            <a:r>
              <a:rPr b="0" i="0" lang="en-US" sz="8000" u="none" cap="none" strike="noStrike">
                <a:solidFill>
                  <a:schemeClr val="accent1"/>
                </a:solidFill>
                <a:latin typeface="Century Gothic"/>
                <a:ea typeface="Century Gothic"/>
                <a:cs typeface="Century Gothic"/>
                <a:sym typeface="Century Gothic"/>
              </a:rPr>
              <a:t>”</a:t>
            </a:r>
            <a:endParaRPr/>
          </a:p>
        </p:txBody>
      </p:sp>
      <p:sp>
        <p:nvSpPr>
          <p:cNvPr id="103" name="Google Shape;103;p28"/>
          <p:cNvSpPr txBox="1"/>
          <p:nvPr>
            <p:ph type="title"/>
          </p:nvPr>
        </p:nvSpPr>
        <p:spPr>
          <a:xfrm>
            <a:off x="1446213" y="609601"/>
            <a:ext cx="9296398"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8"/>
          <p:cNvSpPr txBox="1"/>
          <p:nvPr>
            <p:ph idx="1" type="body"/>
          </p:nvPr>
        </p:nvSpPr>
        <p:spPr>
          <a:xfrm>
            <a:off x="1141412" y="3886200"/>
            <a:ext cx="9906000" cy="8890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400"/>
              <a:buNone/>
              <a:defRPr b="0" sz="2400" cap="none">
                <a:solidFill>
                  <a:schemeClr val="l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5" name="Google Shape;105;p28"/>
          <p:cNvSpPr txBox="1"/>
          <p:nvPr>
            <p:ph idx="2" type="body"/>
          </p:nvPr>
        </p:nvSpPr>
        <p:spPr>
          <a:xfrm>
            <a:off x="1141411" y="4775200"/>
            <a:ext cx="9906000"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106" name="Google Shape;106;p28"/>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8"/>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09" name="Shape 109"/>
        <p:cNvGrpSpPr/>
        <p:nvPr/>
      </p:nvGrpSpPr>
      <p:grpSpPr>
        <a:xfrm>
          <a:off x="0" y="0"/>
          <a:ext cx="0" cy="0"/>
          <a:chOff x="0" y="0"/>
          <a:chExt cx="0" cy="0"/>
        </a:xfrm>
      </p:grpSpPr>
      <p:sp>
        <p:nvSpPr>
          <p:cNvPr id="110" name="Google Shape;110;p29"/>
          <p:cNvSpPr txBox="1"/>
          <p:nvPr>
            <p:ph type="title"/>
          </p:nvPr>
        </p:nvSpPr>
        <p:spPr>
          <a:xfrm>
            <a:off x="1141412" y="609601"/>
            <a:ext cx="99059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9"/>
          <p:cNvSpPr txBox="1"/>
          <p:nvPr>
            <p:ph idx="1" type="body"/>
          </p:nvPr>
        </p:nvSpPr>
        <p:spPr>
          <a:xfrm>
            <a:off x="1141412" y="3505200"/>
            <a:ext cx="99060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SzPts val="2800"/>
              <a:buNone/>
              <a:defRPr b="0" sz="2800" cap="none">
                <a:solidFill>
                  <a:schemeClr val="lt1"/>
                </a:solidFill>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12" name="Google Shape;112;p29"/>
          <p:cNvSpPr txBox="1"/>
          <p:nvPr>
            <p:ph idx="2" type="body"/>
          </p:nvPr>
        </p:nvSpPr>
        <p:spPr>
          <a:xfrm>
            <a:off x="1141411" y="4343400"/>
            <a:ext cx="9906000"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113" name="Google Shape;113;p29"/>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9"/>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9"/>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p30"/>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0"/>
          <p:cNvSpPr txBox="1"/>
          <p:nvPr>
            <p:ph idx="1" type="body"/>
          </p:nvPr>
        </p:nvSpPr>
        <p:spPr>
          <a:xfrm rot="5400000">
            <a:off x="4532312" y="-723899"/>
            <a:ext cx="3124201" cy="990599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19" name="Google Shape;119;p30"/>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0"/>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0"/>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p31"/>
          <p:cNvSpPr txBox="1"/>
          <p:nvPr>
            <p:ph type="title"/>
          </p:nvPr>
        </p:nvSpPr>
        <p:spPr>
          <a:xfrm rot="5400000">
            <a:off x="7351354" y="2095143"/>
            <a:ext cx="5181601" cy="2210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1"/>
          <p:cNvSpPr txBox="1"/>
          <p:nvPr>
            <p:ph idx="1" type="body"/>
          </p:nvPr>
        </p:nvSpPr>
        <p:spPr>
          <a:xfrm rot="5400000">
            <a:off x="2322512" y="-571500"/>
            <a:ext cx="5181600" cy="7543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25" name="Google Shape;125;p31"/>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1"/>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1"/>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6"/>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 type="body"/>
          </p:nvPr>
        </p:nvSpPr>
        <p:spPr>
          <a:xfrm>
            <a:off x="1141413" y="2666999"/>
            <a:ext cx="9905998" cy="3124201"/>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25" name="Google Shape;25;p16"/>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17"/>
          <p:cNvSpPr txBox="1"/>
          <p:nvPr>
            <p:ph type="ctrTitle"/>
          </p:nvPr>
        </p:nvSpPr>
        <p:spPr>
          <a:xfrm>
            <a:off x="1751012" y="609601"/>
            <a:ext cx="8676222" cy="32004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 type="subTitle"/>
          </p:nvPr>
        </p:nvSpPr>
        <p:spPr>
          <a:xfrm>
            <a:off x="1751012" y="3886200"/>
            <a:ext cx="8676222" cy="1905000"/>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100"/>
              <a:buNone/>
              <a:defRPr sz="2100">
                <a:solidFill>
                  <a:schemeClr val="lt1"/>
                </a:solidFill>
              </a:defRPr>
            </a:lvl1pPr>
            <a:lvl2pPr lvl="1" algn="ctr">
              <a:spcBef>
                <a:spcPts val="600"/>
              </a:spcBef>
              <a:spcAft>
                <a:spcPts val="0"/>
              </a:spcAft>
              <a:buSzPts val="1800"/>
              <a:buNone/>
              <a:defRPr>
                <a:solidFill>
                  <a:schemeClr val="lt1"/>
                </a:solidFill>
              </a:defRPr>
            </a:lvl2pPr>
            <a:lvl3pPr lvl="2" algn="ctr">
              <a:spcBef>
                <a:spcPts val="600"/>
              </a:spcBef>
              <a:spcAft>
                <a:spcPts val="0"/>
              </a:spcAft>
              <a:buSzPts val="1600"/>
              <a:buNone/>
              <a:defRPr>
                <a:solidFill>
                  <a:schemeClr val="lt1"/>
                </a:solidFill>
              </a:defRPr>
            </a:lvl3pPr>
            <a:lvl4pPr lvl="3" algn="ctr">
              <a:spcBef>
                <a:spcPts val="600"/>
              </a:spcBef>
              <a:spcAft>
                <a:spcPts val="0"/>
              </a:spcAft>
              <a:buSzPts val="1400"/>
              <a:buNone/>
              <a:defRPr>
                <a:solidFill>
                  <a:schemeClr val="lt1"/>
                </a:solidFill>
              </a:defRPr>
            </a:lvl4pPr>
            <a:lvl5pPr lvl="4" algn="ctr">
              <a:spcBef>
                <a:spcPts val="600"/>
              </a:spcBef>
              <a:spcAft>
                <a:spcPts val="0"/>
              </a:spcAft>
              <a:buSzPts val="14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p:txBody>
      </p:sp>
      <p:sp>
        <p:nvSpPr>
          <p:cNvPr id="31" name="Google Shape;31;p17"/>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7"/>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8"/>
          <p:cNvSpPr txBox="1"/>
          <p:nvPr>
            <p:ph type="title"/>
          </p:nvPr>
        </p:nvSpPr>
        <p:spPr>
          <a:xfrm>
            <a:off x="1751013" y="3308581"/>
            <a:ext cx="8686800"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 type="body"/>
          </p:nvPr>
        </p:nvSpPr>
        <p:spPr>
          <a:xfrm>
            <a:off x="1751011" y="4777381"/>
            <a:ext cx="8686801"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000"/>
              <a:buNone/>
              <a:defRPr sz="20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37" name="Google Shape;37;p18"/>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9"/>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 type="body"/>
          </p:nvPr>
        </p:nvSpPr>
        <p:spPr>
          <a:xfrm>
            <a:off x="1141412" y="2666999"/>
            <a:ext cx="4876800" cy="3124201"/>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43" name="Google Shape;43;p19"/>
          <p:cNvSpPr txBox="1"/>
          <p:nvPr>
            <p:ph idx="2" type="body"/>
          </p:nvPr>
        </p:nvSpPr>
        <p:spPr>
          <a:xfrm>
            <a:off x="6170612" y="2667000"/>
            <a:ext cx="4876800" cy="3124200"/>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44" name="Google Shape;44;p19"/>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0"/>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 type="body"/>
          </p:nvPr>
        </p:nvSpPr>
        <p:spPr>
          <a:xfrm>
            <a:off x="1429280" y="2658533"/>
            <a:ext cx="4588931"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50" name="Google Shape;50;p20"/>
          <p:cNvSpPr txBox="1"/>
          <p:nvPr>
            <p:ph idx="2" type="body"/>
          </p:nvPr>
        </p:nvSpPr>
        <p:spPr>
          <a:xfrm>
            <a:off x="1141412" y="3243262"/>
            <a:ext cx="4876800" cy="254793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51" name="Google Shape;51;p20"/>
          <p:cNvSpPr txBox="1"/>
          <p:nvPr>
            <p:ph idx="3" type="body"/>
          </p:nvPr>
        </p:nvSpPr>
        <p:spPr>
          <a:xfrm>
            <a:off x="6443133" y="2667000"/>
            <a:ext cx="46042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52" name="Google Shape;52;p20"/>
          <p:cNvSpPr txBox="1"/>
          <p:nvPr>
            <p:ph idx="4" type="body"/>
          </p:nvPr>
        </p:nvSpPr>
        <p:spPr>
          <a:xfrm>
            <a:off x="6170612" y="3243262"/>
            <a:ext cx="4876801" cy="254793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sz="1800"/>
            </a:lvl1pPr>
            <a:lvl2pPr indent="-330200" lvl="1" marL="914400" algn="l">
              <a:spcBef>
                <a:spcPts val="600"/>
              </a:spcBef>
              <a:spcAft>
                <a:spcPts val="0"/>
              </a:spcAft>
              <a:buSzPts val="1600"/>
              <a:buChar char="•"/>
              <a:defRPr sz="1600"/>
            </a:lvl2pPr>
            <a:lvl3pPr indent="-317500" lvl="2" marL="1371600" algn="l">
              <a:spcBef>
                <a:spcPts val="600"/>
              </a:spcBef>
              <a:spcAft>
                <a:spcPts val="0"/>
              </a:spcAft>
              <a:buSzPts val="1400"/>
              <a:buChar char="•"/>
              <a:defRPr sz="1400"/>
            </a:lvl3pPr>
            <a:lvl4pPr indent="-304800" lvl="3" marL="1828800" algn="l">
              <a:spcBef>
                <a:spcPts val="600"/>
              </a:spcBef>
              <a:spcAft>
                <a:spcPts val="0"/>
              </a:spcAft>
              <a:buSzPts val="1200"/>
              <a:buChar char="•"/>
              <a:defRPr sz="1200"/>
            </a:lvl4pPr>
            <a:lvl5pPr indent="-304800" lvl="4" marL="2286000" algn="l">
              <a:spcBef>
                <a:spcPts val="600"/>
              </a:spcBef>
              <a:spcAft>
                <a:spcPts val="0"/>
              </a:spcAft>
              <a:buSzPts val="1200"/>
              <a:buChar char="•"/>
              <a:defRPr sz="1200"/>
            </a:lvl5pPr>
            <a:lvl6pPr indent="-304800" lvl="5" marL="2743200" algn="l">
              <a:spcBef>
                <a:spcPts val="600"/>
              </a:spcBef>
              <a:spcAft>
                <a:spcPts val="0"/>
              </a:spcAft>
              <a:buSzPts val="1200"/>
              <a:buChar char="•"/>
              <a:defRPr sz="1200"/>
            </a:lvl6pPr>
            <a:lvl7pPr indent="-304800" lvl="6" marL="3200400" algn="l">
              <a:spcBef>
                <a:spcPts val="600"/>
              </a:spcBef>
              <a:spcAft>
                <a:spcPts val="0"/>
              </a:spcAft>
              <a:buSzPts val="1200"/>
              <a:buChar char="•"/>
              <a:defRPr sz="1200"/>
            </a:lvl7pPr>
            <a:lvl8pPr indent="-304800" lvl="7" marL="3657600" algn="l">
              <a:spcBef>
                <a:spcPts val="600"/>
              </a:spcBef>
              <a:spcAft>
                <a:spcPts val="0"/>
              </a:spcAft>
              <a:buSzPts val="1200"/>
              <a:buChar char="•"/>
              <a:defRPr sz="1200"/>
            </a:lvl8pPr>
            <a:lvl9pPr indent="-304800" lvl="8" marL="4114800" algn="l">
              <a:spcBef>
                <a:spcPts val="600"/>
              </a:spcBef>
              <a:spcAft>
                <a:spcPts val="600"/>
              </a:spcAft>
              <a:buSzPts val="1200"/>
              <a:buChar char="•"/>
              <a:defRPr sz="1200"/>
            </a:lvl9pPr>
          </a:lstStyle>
          <a:p/>
        </p:txBody>
      </p:sp>
      <p:sp>
        <p:nvSpPr>
          <p:cNvPr id="53" name="Google Shape;53;p20"/>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1"/>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2"/>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1141411" y="1600200"/>
            <a:ext cx="5334001"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p:nvPr>
            <p:ph idx="2" type="pic"/>
          </p:nvPr>
        </p:nvSpPr>
        <p:spPr>
          <a:xfrm>
            <a:off x="7433733" y="-18288"/>
            <a:ext cx="3276599" cy="6903720"/>
          </a:xfrm>
          <a:prstGeom prst="rect">
            <a:avLst/>
          </a:prstGeom>
          <a:noFill/>
          <a:ln cap="flat" cmpd="sng" w="38100">
            <a:solidFill>
              <a:schemeClr val="dk2"/>
            </a:solidFill>
            <a:prstDash val="solid"/>
            <a:round/>
            <a:headEnd len="sm" w="sm" type="none"/>
            <a:tailEnd len="sm" w="sm" type="none"/>
          </a:ln>
        </p:spPr>
      </p:sp>
      <p:sp>
        <p:nvSpPr>
          <p:cNvPr id="68" name="Google Shape;68;p23"/>
          <p:cNvSpPr txBox="1"/>
          <p:nvPr>
            <p:ph idx="1" type="body"/>
          </p:nvPr>
        </p:nvSpPr>
        <p:spPr>
          <a:xfrm>
            <a:off x="1141411" y="2971800"/>
            <a:ext cx="5334001" cy="1828800"/>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800"/>
              <a:buNone/>
              <a:defRPr sz="18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69" name="Google Shape;69;p23"/>
          <p:cNvSpPr txBox="1"/>
          <p:nvPr>
            <p:ph idx="10" type="dt"/>
          </p:nvPr>
        </p:nvSpPr>
        <p:spPr>
          <a:xfrm>
            <a:off x="6399212" y="5883275"/>
            <a:ext cx="914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1141412" y="5883275"/>
            <a:ext cx="5105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10742612" y="5883275"/>
            <a:ext cx="3225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200"/>
              <a:buFont typeface="Century Gothic"/>
              <a:buNone/>
              <a:defRPr b="0" i="0" sz="32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14"/>
          <p:cNvSpPr txBox="1"/>
          <p:nvPr>
            <p:ph idx="1" type="body"/>
          </p:nvPr>
        </p:nvSpPr>
        <p:spPr>
          <a:xfrm>
            <a:off x="1141413" y="2666999"/>
            <a:ext cx="9905998" cy="3124201"/>
          </a:xfrm>
          <a:prstGeom prst="rect">
            <a:avLst/>
          </a:prstGeom>
          <a:noFill/>
          <a:ln>
            <a:noFill/>
          </a:ln>
        </p:spPr>
        <p:txBody>
          <a:bodyPr anchorCtr="0" anchor="ctr" bIns="45700" lIns="91425" spcFirstLastPara="1" rIns="91425" wrap="square" tIns="45700">
            <a:normAutofit/>
          </a:bodyPr>
          <a:lstStyle>
            <a:lvl1pPr indent="-355600" lvl="0" marL="457200" marR="0" rtl="0" algn="l">
              <a:spcBef>
                <a:spcPts val="400"/>
              </a:spcBef>
              <a:spcAft>
                <a:spcPts val="0"/>
              </a:spcAft>
              <a:buClr>
                <a:schemeClr val="lt1"/>
              </a:buClr>
              <a:buSzPts val="2000"/>
              <a:buFont typeface="Arial"/>
              <a:buChar char="•"/>
              <a:defRPr b="0" i="0" sz="2000" u="none" cap="small" strike="noStrike">
                <a:solidFill>
                  <a:schemeClr val="lt1"/>
                </a:solidFill>
                <a:latin typeface="Century Gothic"/>
                <a:ea typeface="Century Gothic"/>
                <a:cs typeface="Century Gothic"/>
                <a:sym typeface="Century Gothic"/>
              </a:defRPr>
            </a:lvl1pPr>
            <a:lvl2pPr indent="-342900" lvl="1" marL="914400" marR="0" rtl="0" algn="l">
              <a:spcBef>
                <a:spcPts val="600"/>
              </a:spcBef>
              <a:spcAft>
                <a:spcPts val="0"/>
              </a:spcAft>
              <a:buClr>
                <a:schemeClr val="lt1"/>
              </a:buClr>
              <a:buSzPts val="1800"/>
              <a:buFont typeface="Arial"/>
              <a:buChar char="•"/>
              <a:defRPr b="0" i="0" sz="1800" u="none" cap="small" strike="noStrike">
                <a:solidFill>
                  <a:schemeClr val="lt1"/>
                </a:solidFill>
                <a:latin typeface="Century Gothic"/>
                <a:ea typeface="Century Gothic"/>
                <a:cs typeface="Century Gothic"/>
                <a:sym typeface="Century Gothic"/>
              </a:defRPr>
            </a:lvl2pPr>
            <a:lvl3pPr indent="-330200" lvl="2" marL="1371600" marR="0" rtl="0" algn="l">
              <a:spcBef>
                <a:spcPts val="600"/>
              </a:spcBef>
              <a:spcAft>
                <a:spcPts val="0"/>
              </a:spcAft>
              <a:buClr>
                <a:schemeClr val="lt1"/>
              </a:buClr>
              <a:buSzPts val="1600"/>
              <a:buFont typeface="Arial"/>
              <a:buChar char="•"/>
              <a:defRPr b="0" i="0" sz="1600" u="none" cap="small" strike="noStrike">
                <a:solidFill>
                  <a:schemeClr val="lt1"/>
                </a:solidFill>
                <a:latin typeface="Century Gothic"/>
                <a:ea typeface="Century Gothic"/>
                <a:cs typeface="Century Gothic"/>
                <a:sym typeface="Century Gothic"/>
              </a:defRPr>
            </a:lvl3pPr>
            <a:lvl4pPr indent="-317500" lvl="3" marL="1828800" marR="0" rtl="0" algn="l">
              <a:spcBef>
                <a:spcPts val="6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4pPr>
            <a:lvl5pPr indent="-317500" lvl="4" marL="2286000" marR="0" rtl="0" algn="l">
              <a:spcBef>
                <a:spcPts val="6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9pPr>
          </a:lstStyle>
          <a:p/>
        </p:txBody>
      </p:sp>
      <p:sp>
        <p:nvSpPr>
          <p:cNvPr id="12" name="Google Shape;12;p14"/>
          <p:cNvSpPr txBox="1"/>
          <p:nvPr>
            <p:ph idx="10" type="dt"/>
          </p:nvPr>
        </p:nvSpPr>
        <p:spPr>
          <a:xfrm>
            <a:off x="8837612" y="5883275"/>
            <a:ext cx="1600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900" u="none" cap="none" strike="noStrike">
                <a:solidFill>
                  <a:srgbClr val="BFBFB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 name="Google Shape;13;p14"/>
          <p:cNvSpPr txBox="1"/>
          <p:nvPr>
            <p:ph idx="11" type="ftr"/>
          </p:nvPr>
        </p:nvSpPr>
        <p:spPr>
          <a:xfrm>
            <a:off x="1141412" y="5883275"/>
            <a:ext cx="7543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900" u="none" cap="none" strike="noStrike">
                <a:solidFill>
                  <a:srgbClr val="BFBFB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 name="Google Shape;14;p14"/>
          <p:cNvSpPr txBox="1"/>
          <p:nvPr>
            <p:ph idx="12" type="sldNum"/>
          </p:nvPr>
        </p:nvSpPr>
        <p:spPr>
          <a:xfrm>
            <a:off x="10514012"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900" u="none" cap="none" strike="noStrike">
                <a:solidFill>
                  <a:srgbClr val="BFBFBF"/>
                </a:solidFill>
                <a:latin typeface="Century Gothic"/>
                <a:ea typeface="Century Gothic"/>
                <a:cs typeface="Century Gothic"/>
                <a:sym typeface="Century Gothic"/>
              </a:defRPr>
            </a:lvl1pPr>
            <a:lvl2pPr indent="0" lvl="1" marL="0" marR="0" rtl="0" algn="r">
              <a:spcBef>
                <a:spcPts val="0"/>
              </a:spcBef>
              <a:buNone/>
              <a:defRPr b="1" i="0" sz="900" u="none" cap="none" strike="noStrike">
                <a:solidFill>
                  <a:srgbClr val="BFBFBF"/>
                </a:solidFill>
                <a:latin typeface="Century Gothic"/>
                <a:ea typeface="Century Gothic"/>
                <a:cs typeface="Century Gothic"/>
                <a:sym typeface="Century Gothic"/>
              </a:defRPr>
            </a:lvl2pPr>
            <a:lvl3pPr indent="0" lvl="2" marL="0" marR="0" rtl="0" algn="r">
              <a:spcBef>
                <a:spcPts val="0"/>
              </a:spcBef>
              <a:buNone/>
              <a:defRPr b="1" i="0" sz="900" u="none" cap="none" strike="noStrike">
                <a:solidFill>
                  <a:srgbClr val="BFBFBF"/>
                </a:solidFill>
                <a:latin typeface="Century Gothic"/>
                <a:ea typeface="Century Gothic"/>
                <a:cs typeface="Century Gothic"/>
                <a:sym typeface="Century Gothic"/>
              </a:defRPr>
            </a:lvl3pPr>
            <a:lvl4pPr indent="0" lvl="3" marL="0" marR="0" rtl="0" algn="r">
              <a:spcBef>
                <a:spcPts val="0"/>
              </a:spcBef>
              <a:buNone/>
              <a:defRPr b="1" i="0" sz="900" u="none" cap="none" strike="noStrike">
                <a:solidFill>
                  <a:srgbClr val="BFBFBF"/>
                </a:solidFill>
                <a:latin typeface="Century Gothic"/>
                <a:ea typeface="Century Gothic"/>
                <a:cs typeface="Century Gothic"/>
                <a:sym typeface="Century Gothic"/>
              </a:defRPr>
            </a:lvl4pPr>
            <a:lvl5pPr indent="0" lvl="4" marL="0" marR="0" rtl="0" algn="r">
              <a:spcBef>
                <a:spcPts val="0"/>
              </a:spcBef>
              <a:buNone/>
              <a:defRPr b="1" i="0" sz="900" u="none" cap="none" strike="noStrike">
                <a:solidFill>
                  <a:srgbClr val="BFBFBF"/>
                </a:solidFill>
                <a:latin typeface="Century Gothic"/>
                <a:ea typeface="Century Gothic"/>
                <a:cs typeface="Century Gothic"/>
                <a:sym typeface="Century Gothic"/>
              </a:defRPr>
            </a:lvl5pPr>
            <a:lvl6pPr indent="0" lvl="5" marL="0" marR="0" rtl="0" algn="r">
              <a:spcBef>
                <a:spcPts val="0"/>
              </a:spcBef>
              <a:buNone/>
              <a:defRPr b="1" i="0" sz="900" u="none" cap="none" strike="noStrike">
                <a:solidFill>
                  <a:srgbClr val="BFBFBF"/>
                </a:solidFill>
                <a:latin typeface="Century Gothic"/>
                <a:ea typeface="Century Gothic"/>
                <a:cs typeface="Century Gothic"/>
                <a:sym typeface="Century Gothic"/>
              </a:defRPr>
            </a:lvl6pPr>
            <a:lvl7pPr indent="0" lvl="6" marL="0" marR="0" rtl="0" algn="r">
              <a:spcBef>
                <a:spcPts val="0"/>
              </a:spcBef>
              <a:buNone/>
              <a:defRPr b="1" i="0" sz="900" u="none" cap="none" strike="noStrike">
                <a:solidFill>
                  <a:srgbClr val="BFBFBF"/>
                </a:solidFill>
                <a:latin typeface="Century Gothic"/>
                <a:ea typeface="Century Gothic"/>
                <a:cs typeface="Century Gothic"/>
                <a:sym typeface="Century Gothic"/>
              </a:defRPr>
            </a:lvl7pPr>
            <a:lvl8pPr indent="0" lvl="7" marL="0" marR="0" rtl="0" algn="r">
              <a:spcBef>
                <a:spcPts val="0"/>
              </a:spcBef>
              <a:buNone/>
              <a:defRPr b="1" i="0" sz="900" u="none" cap="none" strike="noStrike">
                <a:solidFill>
                  <a:srgbClr val="BFBFBF"/>
                </a:solidFill>
                <a:latin typeface="Century Gothic"/>
                <a:ea typeface="Century Gothic"/>
                <a:cs typeface="Century Gothic"/>
                <a:sym typeface="Century Gothic"/>
              </a:defRPr>
            </a:lvl8pPr>
            <a:lvl9pPr indent="0" lvl="8" marL="0" marR="0" rtl="0" algn="r">
              <a:spcBef>
                <a:spcPts val="0"/>
              </a:spcBef>
              <a:buNone/>
              <a:defRPr b="1" i="0" sz="9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ph type="title"/>
          </p:nvPr>
        </p:nvSpPr>
        <p:spPr>
          <a:xfrm>
            <a:off x="768097" y="1389888"/>
            <a:ext cx="4145280" cy="432816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2400"/>
              <a:buFont typeface="Century Gothic"/>
              <a:buNone/>
            </a:pPr>
            <a:r>
              <a:rPr lang="en-US" sz="2400" cap="none"/>
              <a:t>PAC meeting </a:t>
            </a:r>
            <a:br>
              <a:rPr lang="en-US" sz="2400" cap="none"/>
            </a:br>
            <a:r>
              <a:rPr lang="en-US" sz="2400" cap="none"/>
              <a:t>November 14, 2023</a:t>
            </a:r>
            <a:br>
              <a:rPr lang="en-US" sz="2400" cap="none"/>
            </a:br>
            <a:br>
              <a:rPr lang="en-US" sz="2400" cap="none"/>
            </a:br>
            <a:br>
              <a:rPr lang="en-US" sz="2400" cap="none"/>
            </a:br>
            <a:br>
              <a:rPr lang="en-US" sz="2400" cap="none"/>
            </a:br>
            <a:br>
              <a:rPr lang="en-US" sz="2400" cap="none"/>
            </a:br>
            <a:r>
              <a:rPr lang="en-US" sz="2400" cap="none"/>
              <a:t>VEXAG 2023 Meeting</a:t>
            </a:r>
            <a:br>
              <a:rPr lang="en-US" sz="2400" cap="none"/>
            </a:br>
            <a:r>
              <a:rPr lang="en-US" sz="2400" cap="none"/>
              <a:t>DRAFT 2023 FEQ</a:t>
            </a:r>
            <a:br>
              <a:rPr lang="en-US" sz="2400" cap="none"/>
            </a:br>
            <a:r>
              <a:rPr lang="en-US" sz="2400" cap="none"/>
              <a:t>Venus Exploration Strategy</a:t>
            </a:r>
            <a:br>
              <a:rPr lang="en-US" sz="2400" cap="none"/>
            </a:br>
            <a:r>
              <a:rPr lang="en-US" sz="2400" cap="none"/>
              <a:t>Upcoming Activities</a:t>
            </a:r>
            <a:endParaRPr/>
          </a:p>
        </p:txBody>
      </p:sp>
      <p:sp>
        <p:nvSpPr>
          <p:cNvPr id="134" name="Google Shape;134;p1"/>
          <p:cNvSpPr txBox="1"/>
          <p:nvPr>
            <p:ph idx="1" type="body"/>
          </p:nvPr>
        </p:nvSpPr>
        <p:spPr>
          <a:xfrm>
            <a:off x="5004619" y="127222"/>
            <a:ext cx="7187381" cy="6790414"/>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SzPct val="100000"/>
              <a:buNone/>
            </a:pPr>
            <a:r>
              <a:rPr lang="en-US" sz="2400" cap="none">
                <a:solidFill>
                  <a:schemeClr val="lt1"/>
                </a:solidFill>
              </a:rPr>
              <a:t>Noam Izenberg </a:t>
            </a:r>
            <a:r>
              <a:rPr lang="en-US" sz="2400" cap="none"/>
              <a:t>		</a:t>
            </a:r>
            <a:r>
              <a:rPr lang="en-US" sz="1700" cap="none"/>
              <a:t>Applied Physics Laboratory, Chair</a:t>
            </a:r>
            <a:endParaRPr cap="none"/>
          </a:p>
          <a:p>
            <a:pPr indent="0" lvl="0" marL="0" rtl="0" algn="l">
              <a:spcBef>
                <a:spcPts val="0"/>
              </a:spcBef>
              <a:spcAft>
                <a:spcPts val="0"/>
              </a:spcAft>
              <a:buSzPct val="100000"/>
              <a:buNone/>
            </a:pPr>
            <a:r>
              <a:rPr lang="en-US" sz="2400" cap="none">
                <a:solidFill>
                  <a:schemeClr val="lt1"/>
                </a:solidFill>
              </a:rPr>
              <a:t>Debra Buczkowski 	</a:t>
            </a:r>
            <a:r>
              <a:rPr lang="en-US" sz="1700" cap="none"/>
              <a:t>Applied Physics Laboratory, Dpty Chair</a:t>
            </a:r>
            <a:endParaRPr sz="1800" cap="none"/>
          </a:p>
          <a:p>
            <a:pPr indent="0" lvl="0" marL="0" rtl="0" algn="l">
              <a:spcBef>
                <a:spcPts val="0"/>
              </a:spcBef>
              <a:spcAft>
                <a:spcPts val="0"/>
              </a:spcAft>
              <a:buSzPct val="100000"/>
              <a:buNone/>
            </a:pPr>
            <a:r>
              <a:rPr lang="en-US" sz="2400" cap="none">
                <a:solidFill>
                  <a:schemeClr val="lt1"/>
                </a:solidFill>
              </a:rPr>
              <a:t>Molly McCanta* </a:t>
            </a:r>
            <a:r>
              <a:rPr lang="en-US" cap="none"/>
              <a:t>	</a:t>
            </a:r>
            <a:r>
              <a:rPr lang="en-US" sz="1800" cap="none"/>
              <a:t>University of Tennessee</a:t>
            </a:r>
            <a:endParaRPr cap="none"/>
          </a:p>
          <a:p>
            <a:pPr indent="0" lvl="0" marL="0" rtl="0" algn="l">
              <a:spcBef>
                <a:spcPts val="0"/>
              </a:spcBef>
              <a:spcAft>
                <a:spcPts val="0"/>
              </a:spcAft>
              <a:buSzPct val="100000"/>
              <a:buNone/>
            </a:pPr>
            <a:r>
              <a:rPr lang="en-US" sz="2400" cap="none">
                <a:solidFill>
                  <a:schemeClr val="lt1"/>
                </a:solidFill>
              </a:rPr>
              <a:t>Jason Rabinovich* 	</a:t>
            </a:r>
            <a:r>
              <a:rPr lang="en-US" sz="1700" cap="none"/>
              <a:t>Stevens Institute of Technology</a:t>
            </a:r>
            <a:endParaRPr/>
          </a:p>
          <a:p>
            <a:pPr indent="0" lvl="0" marL="0" rtl="0" algn="l">
              <a:spcBef>
                <a:spcPts val="0"/>
              </a:spcBef>
              <a:spcAft>
                <a:spcPts val="0"/>
              </a:spcAft>
              <a:buSzPct val="100000"/>
              <a:buNone/>
            </a:pPr>
            <a:r>
              <a:rPr lang="en-US" sz="2400" cap="none">
                <a:solidFill>
                  <a:schemeClr val="lt1"/>
                </a:solidFill>
              </a:rPr>
              <a:t>Siddharth Krishnamoorthy** </a:t>
            </a:r>
            <a:endParaRPr/>
          </a:p>
          <a:p>
            <a:pPr indent="0" lvl="0" marL="0" rtl="0" algn="l">
              <a:spcBef>
                <a:spcPts val="0"/>
              </a:spcBef>
              <a:spcAft>
                <a:spcPts val="0"/>
              </a:spcAft>
              <a:buSzPct val="100000"/>
              <a:buNone/>
            </a:pPr>
            <a:r>
              <a:rPr lang="en-US" sz="2400" cap="none">
                <a:solidFill>
                  <a:schemeClr val="lt1"/>
                </a:solidFill>
              </a:rPr>
              <a:t>						</a:t>
            </a:r>
            <a:r>
              <a:rPr lang="en-US" sz="1700" cap="none"/>
              <a:t>Jet Propulsion Laboratory, </a:t>
            </a:r>
            <a:r>
              <a:rPr lang="en-US" sz="1600" cap="none"/>
              <a:t>ECR</a:t>
            </a:r>
            <a:endParaRPr/>
          </a:p>
          <a:p>
            <a:pPr indent="0" lvl="0" marL="0" rtl="0" algn="l">
              <a:spcBef>
                <a:spcPts val="0"/>
              </a:spcBef>
              <a:spcAft>
                <a:spcPts val="0"/>
              </a:spcAft>
              <a:buSzPct val="100000"/>
              <a:buNone/>
            </a:pPr>
            <a:r>
              <a:rPr lang="en-US" sz="2400" cap="none">
                <a:solidFill>
                  <a:schemeClr val="lt1"/>
                </a:solidFill>
              </a:rPr>
              <a:t>Sara Port**	</a:t>
            </a:r>
            <a:r>
              <a:rPr lang="en-US" cap="none"/>
              <a:t>		</a:t>
            </a:r>
            <a:r>
              <a:rPr lang="en-US" sz="1700" cap="none"/>
              <a:t>Glenn Research Center, </a:t>
            </a:r>
            <a:r>
              <a:rPr lang="en-US" sz="1600" cap="none"/>
              <a:t>ECR</a:t>
            </a:r>
            <a:endParaRPr sz="1700" cap="none"/>
          </a:p>
          <a:p>
            <a:pPr indent="0" lvl="0" marL="0" rtl="0" algn="l">
              <a:spcBef>
                <a:spcPts val="0"/>
              </a:spcBef>
              <a:spcAft>
                <a:spcPts val="0"/>
              </a:spcAft>
              <a:buSzPct val="100000"/>
              <a:buNone/>
            </a:pPr>
            <a:r>
              <a:rPr lang="en-US" sz="2400" cap="none">
                <a:solidFill>
                  <a:schemeClr val="lt1"/>
                </a:solidFill>
              </a:rPr>
              <a:t>Chuanfei Dong </a:t>
            </a:r>
            <a:r>
              <a:rPr lang="en-US" sz="2400" cap="none"/>
              <a:t>		</a:t>
            </a:r>
            <a:r>
              <a:rPr lang="en-US" sz="1700" cap="none"/>
              <a:t>Boston University, </a:t>
            </a:r>
            <a:r>
              <a:rPr lang="en-US" sz="1600" cap="none"/>
              <a:t>ECR</a:t>
            </a:r>
            <a:endParaRPr sz="1700" cap="none"/>
          </a:p>
          <a:p>
            <a:pPr indent="0" lvl="0" marL="0" rtl="0" algn="l">
              <a:spcBef>
                <a:spcPts val="0"/>
              </a:spcBef>
              <a:spcAft>
                <a:spcPts val="0"/>
              </a:spcAft>
              <a:buSzPct val="100000"/>
              <a:buNone/>
            </a:pPr>
            <a:r>
              <a:rPr lang="en-US" sz="2400" cap="none">
                <a:solidFill>
                  <a:schemeClr val="lt1"/>
                </a:solidFill>
              </a:rPr>
              <a:t>Erika Kohler</a:t>
            </a:r>
            <a:r>
              <a:rPr lang="en-US" cap="none">
                <a:solidFill>
                  <a:schemeClr val="lt1"/>
                </a:solidFill>
              </a:rPr>
              <a:t>	</a:t>
            </a:r>
            <a:r>
              <a:rPr lang="en-US" cap="none"/>
              <a:t>		</a:t>
            </a:r>
            <a:r>
              <a:rPr lang="en-US" sz="1700" cap="none"/>
              <a:t>Goddard Space Flight Center, </a:t>
            </a:r>
            <a:r>
              <a:rPr lang="en-US" sz="1600" cap="none"/>
              <a:t>ECR</a:t>
            </a:r>
            <a:endParaRPr sz="1700" cap="none"/>
          </a:p>
          <a:p>
            <a:pPr indent="0" lvl="0" marL="0" rtl="0" algn="l">
              <a:spcBef>
                <a:spcPts val="0"/>
              </a:spcBef>
              <a:spcAft>
                <a:spcPts val="0"/>
              </a:spcAft>
              <a:buSzPct val="100000"/>
              <a:buNone/>
            </a:pPr>
            <a:r>
              <a:rPr lang="en-US" sz="2400" cap="none">
                <a:solidFill>
                  <a:schemeClr val="lt1"/>
                </a:solidFill>
              </a:rPr>
              <a:t>Eric Grosfils</a:t>
            </a:r>
            <a:r>
              <a:rPr lang="en-US" cap="none"/>
              <a:t>			</a:t>
            </a:r>
            <a:r>
              <a:rPr lang="en-US" sz="1700" cap="none"/>
              <a:t>Pomona College</a:t>
            </a:r>
            <a:endParaRPr/>
          </a:p>
          <a:p>
            <a:pPr indent="0" lvl="0" marL="0" rtl="0" algn="l">
              <a:spcBef>
                <a:spcPts val="0"/>
              </a:spcBef>
              <a:spcAft>
                <a:spcPts val="0"/>
              </a:spcAft>
              <a:buSzPct val="100000"/>
              <a:buNone/>
            </a:pPr>
            <a:r>
              <a:rPr lang="en-US" sz="2400" cap="none">
                <a:solidFill>
                  <a:schemeClr val="lt1"/>
                </a:solidFill>
              </a:rPr>
              <a:t>Daniel Nunes</a:t>
            </a:r>
            <a:r>
              <a:rPr lang="en-US" sz="1700" cap="none"/>
              <a:t>			Jet Propulsion Laboratory</a:t>
            </a:r>
            <a:endParaRPr/>
          </a:p>
          <a:p>
            <a:pPr indent="0" lvl="0" marL="0" rtl="0" algn="l">
              <a:spcBef>
                <a:spcPts val="0"/>
              </a:spcBef>
              <a:spcAft>
                <a:spcPts val="0"/>
              </a:spcAft>
              <a:buSzPct val="100000"/>
              <a:buNone/>
            </a:pPr>
            <a:r>
              <a:rPr lang="en-US" sz="2400" cap="none">
                <a:solidFill>
                  <a:schemeClr val="lt1"/>
                </a:solidFill>
              </a:rPr>
              <a:t>Anna Gulcher</a:t>
            </a:r>
            <a:r>
              <a:rPr lang="en-US" sz="1700" cap="none"/>
              <a:t>		California Institute of Technology. ECR</a:t>
            </a:r>
            <a:endParaRPr/>
          </a:p>
          <a:p>
            <a:pPr indent="0" lvl="0" marL="0" rtl="0" algn="l">
              <a:spcBef>
                <a:spcPts val="0"/>
              </a:spcBef>
              <a:spcAft>
                <a:spcPts val="0"/>
              </a:spcAft>
              <a:buSzPct val="100000"/>
              <a:buNone/>
            </a:pPr>
            <a:r>
              <a:rPr lang="en-US" sz="2400" cap="none">
                <a:solidFill>
                  <a:schemeClr val="lt1"/>
                </a:solidFill>
              </a:rPr>
              <a:t>Michael Way</a:t>
            </a:r>
            <a:r>
              <a:rPr lang="en-US" sz="1700" cap="none"/>
              <a:t>			Goddard Institute for Space Studies</a:t>
            </a:r>
            <a:endParaRPr/>
          </a:p>
          <a:p>
            <a:pPr indent="0" lvl="0" marL="0" rtl="0" algn="l">
              <a:spcBef>
                <a:spcPts val="0"/>
              </a:spcBef>
              <a:spcAft>
                <a:spcPts val="0"/>
              </a:spcAft>
              <a:buSzPct val="100000"/>
              <a:buNone/>
            </a:pPr>
            <a:r>
              <a:rPr lang="en-US" sz="2400" cap="none">
                <a:solidFill>
                  <a:schemeClr val="lt1"/>
                </a:solidFill>
              </a:rPr>
              <a:t>Tracy Gregg	</a:t>
            </a:r>
            <a:r>
              <a:rPr lang="en-US" sz="1700" cap="none"/>
              <a:t>		University of Buffalo</a:t>
            </a:r>
            <a:endParaRPr/>
          </a:p>
          <a:p>
            <a:pPr indent="0" lvl="0" marL="0" rtl="0" algn="l">
              <a:spcBef>
                <a:spcPts val="0"/>
              </a:spcBef>
              <a:spcAft>
                <a:spcPts val="0"/>
              </a:spcAft>
              <a:buSzPct val="100000"/>
              <a:buNone/>
            </a:pPr>
            <a:r>
              <a:rPr lang="en-US" sz="2400" cap="none">
                <a:solidFill>
                  <a:schemeClr val="lt1"/>
                </a:solidFill>
              </a:rPr>
              <a:t>Alexander Akins</a:t>
            </a:r>
            <a:r>
              <a:rPr lang="en-US" sz="1700" cap="none"/>
              <a:t>		Jet Propulsion Laboratory. ECR</a:t>
            </a:r>
            <a:endParaRPr/>
          </a:p>
          <a:p>
            <a:pPr indent="0" lvl="0" marL="0" rtl="0" algn="l">
              <a:spcBef>
                <a:spcPts val="0"/>
              </a:spcBef>
              <a:spcAft>
                <a:spcPts val="0"/>
              </a:spcAft>
              <a:buSzPct val="100000"/>
              <a:buNone/>
            </a:pPr>
            <a:r>
              <a:t/>
            </a:r>
            <a:endParaRPr sz="1700" cap="none"/>
          </a:p>
          <a:p>
            <a:pPr indent="0" lvl="0" marL="0" rtl="0" algn="l">
              <a:spcBef>
                <a:spcPts val="0"/>
              </a:spcBef>
              <a:spcAft>
                <a:spcPts val="0"/>
              </a:spcAft>
              <a:buSzPct val="100000"/>
              <a:buNone/>
            </a:pPr>
            <a:r>
              <a:t/>
            </a:r>
            <a:endParaRPr sz="1200" cap="none"/>
          </a:p>
          <a:p>
            <a:pPr indent="0" lvl="0" marL="0" rtl="0" algn="l">
              <a:spcBef>
                <a:spcPts val="0"/>
              </a:spcBef>
              <a:spcAft>
                <a:spcPts val="0"/>
              </a:spcAft>
              <a:buSzPct val="100000"/>
              <a:buNone/>
            </a:pPr>
            <a:r>
              <a:rPr lang="en-US" sz="2200" cap="none">
                <a:solidFill>
                  <a:schemeClr val="lt1"/>
                </a:solidFill>
              </a:rPr>
              <a:t>Natalie Punt</a:t>
            </a:r>
            <a:r>
              <a:rPr lang="en-US" sz="1900" cap="none">
                <a:solidFill>
                  <a:schemeClr val="lt1"/>
                </a:solidFill>
              </a:rPr>
              <a:t>			</a:t>
            </a:r>
            <a:r>
              <a:rPr lang="en-US" sz="1500" cap="none">
                <a:solidFill>
                  <a:schemeClr val="lt1"/>
                </a:solidFill>
              </a:rPr>
              <a:t>Scribe</a:t>
            </a:r>
            <a:endParaRPr/>
          </a:p>
          <a:p>
            <a:pPr indent="0" lvl="0" marL="0" rtl="0" algn="l">
              <a:spcBef>
                <a:spcPts val="0"/>
              </a:spcBef>
              <a:spcAft>
                <a:spcPts val="0"/>
              </a:spcAft>
              <a:buSzPct val="100000"/>
              <a:buNone/>
            </a:pPr>
            <a:r>
              <a:rPr lang="en-US" sz="2200" cap="none">
                <a:solidFill>
                  <a:schemeClr val="lt1"/>
                </a:solidFill>
              </a:rPr>
              <a:t>Darby Dyar </a:t>
            </a:r>
            <a:r>
              <a:rPr lang="en-US" sz="1900" cap="none"/>
              <a:t>			</a:t>
            </a:r>
            <a:r>
              <a:rPr lang="en-US" sz="1500" cap="none"/>
              <a:t>PSI, Mount Holyoke College, Emeritus</a:t>
            </a:r>
            <a:endParaRPr/>
          </a:p>
          <a:p>
            <a:pPr indent="0" lvl="0" marL="0" rtl="0" algn="l">
              <a:spcBef>
                <a:spcPts val="0"/>
              </a:spcBef>
              <a:spcAft>
                <a:spcPts val="0"/>
              </a:spcAft>
              <a:buSzPct val="100000"/>
              <a:buNone/>
            </a:pPr>
            <a:r>
              <a:rPr lang="en-US" sz="2200" cap="none">
                <a:solidFill>
                  <a:schemeClr val="lt1"/>
                </a:solidFill>
              </a:rPr>
              <a:t>Nick Lang</a:t>
            </a:r>
            <a:r>
              <a:rPr lang="en-US" sz="1900" cap="none">
                <a:solidFill>
                  <a:schemeClr val="lt1"/>
                </a:solidFill>
              </a:rPr>
              <a:t>				</a:t>
            </a:r>
            <a:r>
              <a:rPr lang="en-US" sz="1500" cap="none">
                <a:solidFill>
                  <a:schemeClr val="lt1"/>
                </a:solidFill>
              </a:rPr>
              <a:t>NASA HQ, ex officio</a:t>
            </a:r>
            <a:endParaRPr/>
          </a:p>
          <a:p>
            <a:pPr indent="0" lvl="0" marL="0" rtl="0" algn="l">
              <a:spcBef>
                <a:spcPts val="0"/>
              </a:spcBef>
              <a:spcAft>
                <a:spcPts val="0"/>
              </a:spcAft>
              <a:buSzPct val="100000"/>
              <a:buNone/>
            </a:pPr>
            <a:r>
              <a:t/>
            </a:r>
            <a:endParaRPr sz="1200" cap="none"/>
          </a:p>
          <a:p>
            <a:pPr indent="0" lvl="0" marL="0" rtl="0" algn="l">
              <a:spcBef>
                <a:spcPts val="0"/>
              </a:spcBef>
              <a:spcAft>
                <a:spcPts val="0"/>
              </a:spcAft>
              <a:buSzPct val="100000"/>
              <a:buNone/>
            </a:pPr>
            <a:r>
              <a:rPr lang="en-US" sz="1700" cap="none"/>
              <a:t>*Term ends in January 2024</a:t>
            </a:r>
            <a:endParaRPr/>
          </a:p>
          <a:p>
            <a:pPr indent="0" lvl="0" marL="0" rtl="0" algn="l">
              <a:spcBef>
                <a:spcPts val="0"/>
              </a:spcBef>
              <a:spcAft>
                <a:spcPts val="0"/>
              </a:spcAft>
              <a:buSzPct val="100000"/>
              <a:buNone/>
            </a:pPr>
            <a:r>
              <a:rPr lang="en-US" sz="1700" cap="none"/>
              <a:t>**Term ends in July 2024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0"/>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400"/>
              <a:buFont typeface="Century Gothic"/>
              <a:buNone/>
            </a:pPr>
            <a:r>
              <a:rPr b="1" lang="en-US"/>
              <a:t>DRAFT</a:t>
            </a:r>
            <a:r>
              <a:rPr lang="en-US"/>
              <a:t> ENDORSEMENTS</a:t>
            </a:r>
            <a:br>
              <a:rPr lang="en-US"/>
            </a:br>
            <a:r>
              <a:rPr lang="en-US"/>
              <a:t>2023</a:t>
            </a:r>
            <a:br>
              <a:rPr lang="en-US"/>
            </a:br>
            <a:endParaRPr/>
          </a:p>
        </p:txBody>
      </p:sp>
      <p:sp>
        <p:nvSpPr>
          <p:cNvPr id="206" name="Google Shape;206;p10"/>
          <p:cNvSpPr txBox="1"/>
          <p:nvPr>
            <p:ph idx="1" type="body"/>
          </p:nvPr>
        </p:nvSpPr>
        <p:spPr>
          <a:xfrm>
            <a:off x="5103812" y="173620"/>
            <a:ext cx="6563469" cy="6528121"/>
          </a:xfrm>
          <a:prstGeom prst="rect">
            <a:avLst/>
          </a:prstGeom>
          <a:noFill/>
          <a:ln>
            <a:noFill/>
          </a:ln>
        </p:spPr>
        <p:txBody>
          <a:bodyPr anchorCtr="0" anchor="ctr" bIns="45700" lIns="91425" spcFirstLastPara="1" rIns="91425" wrap="square" tIns="45700">
            <a:normAutofit fontScale="92500" lnSpcReduction="20000"/>
          </a:bodyPr>
          <a:lstStyle/>
          <a:p>
            <a:pPr indent="-461963" lvl="0" marL="461963" marR="0" rtl="0" algn="l">
              <a:spcBef>
                <a:spcPts val="0"/>
              </a:spcBef>
              <a:spcAft>
                <a:spcPts val="0"/>
              </a:spcAft>
              <a:buSzPct val="100000"/>
              <a:buNone/>
            </a:pPr>
            <a:r>
              <a:rPr i="1" lang="en-US" sz="2400" u="sng">
                <a:solidFill>
                  <a:schemeClr val="lt1"/>
                </a:solidFill>
                <a:latin typeface="Century Gothic"/>
                <a:ea typeface="Century Gothic"/>
                <a:cs typeface="Century Gothic"/>
                <a:sym typeface="Century Gothic"/>
              </a:rPr>
              <a:t>International Collaboration: </a:t>
            </a:r>
            <a:r>
              <a:rPr lang="en-US" sz="2400">
                <a:solidFill>
                  <a:schemeClr val="lt1"/>
                </a:solidFill>
                <a:latin typeface="Century Gothic"/>
                <a:ea typeface="Century Gothic"/>
                <a:cs typeface="Century Gothic"/>
                <a:sym typeface="Century Gothic"/>
              </a:rPr>
              <a:t>VEXAG recognizes the value of NASA’s continued engagement in international missions to Venus. JAXA, ESA, ISRO, more.</a:t>
            </a:r>
            <a:endParaRPr/>
          </a:p>
          <a:p>
            <a:pPr indent="-461963" lvl="0" marL="461963" marR="0" rtl="0" algn="l">
              <a:spcBef>
                <a:spcPts val="0"/>
              </a:spcBef>
              <a:spcAft>
                <a:spcPts val="0"/>
              </a:spcAft>
              <a:buSzPct val="100000"/>
              <a:buNone/>
            </a:pPr>
            <a:r>
              <a:t/>
            </a:r>
            <a:endParaRPr i="1" sz="2400" u="sng">
              <a:solidFill>
                <a:schemeClr val="lt1"/>
              </a:solidFill>
              <a:latin typeface="Century Gothic"/>
              <a:ea typeface="Century Gothic"/>
              <a:cs typeface="Century Gothic"/>
              <a:sym typeface="Century Gothic"/>
            </a:endParaRPr>
          </a:p>
          <a:p>
            <a:pPr indent="-461963" lvl="0" marL="461963" marR="0" rtl="0" algn="l">
              <a:spcBef>
                <a:spcPts val="0"/>
              </a:spcBef>
              <a:spcAft>
                <a:spcPts val="0"/>
              </a:spcAft>
              <a:buSzPct val="100000"/>
              <a:buNone/>
            </a:pPr>
            <a:r>
              <a:rPr i="1" lang="en-US" sz="2400" u="sng">
                <a:solidFill>
                  <a:schemeClr val="lt1"/>
                </a:solidFill>
                <a:latin typeface="Century Gothic"/>
                <a:ea typeface="Century Gothic"/>
                <a:cs typeface="Century Gothic"/>
                <a:sym typeface="Century Gothic"/>
              </a:rPr>
              <a:t>New Frontiers</a:t>
            </a:r>
            <a:r>
              <a:rPr i="1" lang="en-US" sz="2400">
                <a:solidFill>
                  <a:schemeClr val="lt1"/>
                </a:solidFill>
                <a:latin typeface="Century Gothic"/>
                <a:ea typeface="Century Gothic"/>
                <a:cs typeface="Century Gothic"/>
                <a:sym typeface="Century Gothic"/>
              </a:rPr>
              <a:t>:</a:t>
            </a:r>
            <a:r>
              <a:rPr lang="en-US" sz="2400">
                <a:solidFill>
                  <a:schemeClr val="lt1"/>
                </a:solidFill>
                <a:latin typeface="Century Gothic"/>
                <a:ea typeface="Century Gothic"/>
                <a:cs typeface="Century Gothic"/>
                <a:sym typeface="Century Gothic"/>
              </a:rPr>
              <a:t> VEXAG endorses the inclusion of the VISE theme (recommended in OWL) to the next New Frontiers competition.</a:t>
            </a:r>
            <a:endParaRPr/>
          </a:p>
          <a:p>
            <a:pPr indent="-461963" lvl="0" marL="461963" marR="0" rtl="0" algn="l">
              <a:spcBef>
                <a:spcPts val="0"/>
              </a:spcBef>
              <a:spcAft>
                <a:spcPts val="0"/>
              </a:spcAft>
              <a:buSzPct val="100000"/>
              <a:buNone/>
            </a:pPr>
            <a:r>
              <a:t/>
            </a:r>
            <a:endParaRPr sz="2400">
              <a:solidFill>
                <a:schemeClr val="lt1"/>
              </a:solidFill>
              <a:latin typeface="Century Gothic"/>
              <a:ea typeface="Century Gothic"/>
              <a:cs typeface="Century Gothic"/>
              <a:sym typeface="Century Gothic"/>
            </a:endParaRPr>
          </a:p>
          <a:p>
            <a:pPr indent="-461963" lvl="0" marL="461963" marR="0" rtl="0" algn="l">
              <a:spcBef>
                <a:spcPts val="0"/>
              </a:spcBef>
              <a:spcAft>
                <a:spcPts val="0"/>
              </a:spcAft>
              <a:buSzPct val="100000"/>
              <a:buNone/>
            </a:pPr>
            <a:r>
              <a:rPr lang="en-US" sz="2400">
                <a:solidFill>
                  <a:schemeClr val="lt1"/>
                </a:solidFill>
                <a:latin typeface="Century Gothic"/>
                <a:ea typeface="Century Gothic"/>
                <a:cs typeface="Century Gothic"/>
                <a:sym typeface="Century Gothic"/>
              </a:rPr>
              <a:t> </a:t>
            </a:r>
            <a:r>
              <a:rPr i="1" lang="en-US" sz="2400" u="sng">
                <a:solidFill>
                  <a:schemeClr val="lt1"/>
                </a:solidFill>
                <a:latin typeface="Century Gothic"/>
                <a:ea typeface="Century Gothic"/>
                <a:cs typeface="Century Gothic"/>
                <a:sym typeface="Century Gothic"/>
              </a:rPr>
              <a:t>Planetary Mapping</a:t>
            </a:r>
            <a:r>
              <a:rPr i="1" lang="en-US" sz="2400">
                <a:solidFill>
                  <a:schemeClr val="lt1"/>
                </a:solidFill>
                <a:latin typeface="Century Gothic"/>
                <a:ea typeface="Century Gothic"/>
                <a:cs typeface="Century Gothic"/>
                <a:sym typeface="Century Gothic"/>
              </a:rPr>
              <a:t>:</a:t>
            </a:r>
            <a:r>
              <a:rPr lang="en-US" sz="2400">
                <a:solidFill>
                  <a:schemeClr val="lt1"/>
                </a:solidFill>
                <a:latin typeface="Century Gothic"/>
                <a:ea typeface="Century Gothic"/>
                <a:cs typeface="Century Gothic"/>
                <a:sym typeface="Century Gothic"/>
              </a:rPr>
              <a:t> VEXAG endorses the needed completion of Magellan Venus quadrangle geologic mapping  and the importance of planetary geologic maps for upcoming missions. </a:t>
            </a:r>
            <a:endParaRPr/>
          </a:p>
          <a:p>
            <a:pPr indent="-461963" lvl="0" marL="461963" marR="0" rtl="0" algn="l">
              <a:spcBef>
                <a:spcPts val="600"/>
              </a:spcBef>
              <a:spcAft>
                <a:spcPts val="0"/>
              </a:spcAft>
              <a:buSzPct val="100000"/>
              <a:buNone/>
            </a:pPr>
            <a:r>
              <a:t/>
            </a:r>
            <a:endParaRPr i="1" sz="2400" u="sng">
              <a:solidFill>
                <a:schemeClr val="lt1"/>
              </a:solidFill>
              <a:latin typeface="Century Gothic"/>
              <a:ea typeface="Century Gothic"/>
              <a:cs typeface="Century Gothic"/>
              <a:sym typeface="Century Gothic"/>
            </a:endParaRPr>
          </a:p>
          <a:p>
            <a:pPr indent="-461963" lvl="0" marL="461963" marR="0" rtl="0" algn="l">
              <a:spcBef>
                <a:spcPts val="600"/>
              </a:spcBef>
              <a:spcAft>
                <a:spcPts val="0"/>
              </a:spcAft>
              <a:buSzPct val="100000"/>
              <a:buNone/>
            </a:pPr>
            <a:r>
              <a:rPr i="1" lang="en-US" sz="2400" u="sng">
                <a:solidFill>
                  <a:schemeClr val="lt1"/>
                </a:solidFill>
                <a:latin typeface="Century Gothic"/>
                <a:ea typeface="Century Gothic"/>
                <a:cs typeface="Century Gothic"/>
                <a:sym typeface="Century Gothic"/>
              </a:rPr>
              <a:t>Earth-based Venus Science</a:t>
            </a:r>
            <a:r>
              <a:rPr i="1" lang="en-US" sz="2400">
                <a:solidFill>
                  <a:schemeClr val="lt1"/>
                </a:solidFill>
                <a:latin typeface="Century Gothic"/>
                <a:ea typeface="Century Gothic"/>
                <a:cs typeface="Century Gothic"/>
                <a:sym typeface="Century Gothic"/>
              </a:rPr>
              <a:t>:</a:t>
            </a:r>
            <a:r>
              <a:rPr lang="en-US" sz="2400">
                <a:solidFill>
                  <a:schemeClr val="lt1"/>
                </a:solidFill>
                <a:latin typeface="Century Gothic"/>
                <a:ea typeface="Century Gothic"/>
                <a:cs typeface="Century Gothic"/>
                <a:sym typeface="Century Gothic"/>
              </a:rPr>
              <a:t> VEXAG endorses support of Venus-analog field campaigns in addition to ground-based/balloon/suborbital observations of Venus, including ground-based radar facilities, and leveraging cross-division opportunities that can support Venus and non-Venus communities alike.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400"/>
              <a:buFont typeface="Century Gothic"/>
              <a:buNone/>
            </a:pPr>
            <a:r>
              <a:rPr b="1" lang="en-US"/>
              <a:t>DRAFT</a:t>
            </a:r>
            <a:r>
              <a:rPr lang="en-US"/>
              <a:t> ENDORSEMENTS</a:t>
            </a:r>
            <a:br>
              <a:rPr lang="en-US"/>
            </a:br>
            <a:r>
              <a:rPr lang="en-US"/>
              <a:t>2023</a:t>
            </a:r>
            <a:endParaRPr/>
          </a:p>
        </p:txBody>
      </p:sp>
      <p:sp>
        <p:nvSpPr>
          <p:cNvPr id="213" name="Google Shape;213;p11"/>
          <p:cNvSpPr txBox="1"/>
          <p:nvPr>
            <p:ph idx="1" type="body"/>
          </p:nvPr>
        </p:nvSpPr>
        <p:spPr>
          <a:xfrm>
            <a:off x="5103812" y="173620"/>
            <a:ext cx="6563469" cy="6528121"/>
          </a:xfrm>
          <a:prstGeom prst="rect">
            <a:avLst/>
          </a:prstGeom>
          <a:noFill/>
          <a:ln>
            <a:noFill/>
          </a:ln>
        </p:spPr>
        <p:txBody>
          <a:bodyPr anchorCtr="0" anchor="ctr" bIns="45700" lIns="91425" spcFirstLastPara="1" rIns="91425" wrap="square" tIns="45700">
            <a:normAutofit/>
          </a:bodyPr>
          <a:lstStyle/>
          <a:p>
            <a:pPr indent="-461963" lvl="0" marL="461963" marR="0" rtl="0" algn="l">
              <a:spcBef>
                <a:spcPts val="0"/>
              </a:spcBef>
              <a:spcAft>
                <a:spcPts val="0"/>
              </a:spcAft>
              <a:buSzPts val="2000"/>
              <a:buNone/>
            </a:pPr>
            <a:r>
              <a:rPr i="1" lang="en-US" u="sng">
                <a:solidFill>
                  <a:schemeClr val="lt1"/>
                </a:solidFill>
                <a:latin typeface="Century Gothic"/>
                <a:ea typeface="Century Gothic"/>
                <a:cs typeface="Century Gothic"/>
                <a:sym typeface="Century Gothic"/>
              </a:rPr>
              <a:t>LLISSE Technology</a:t>
            </a:r>
            <a:r>
              <a:rPr lang="en-US">
                <a:solidFill>
                  <a:schemeClr val="lt1"/>
                </a:solidFill>
                <a:latin typeface="Century Gothic"/>
                <a:ea typeface="Century Gothic"/>
                <a:cs typeface="Century Gothic"/>
                <a:sym typeface="Century Gothic"/>
              </a:rPr>
              <a:t>: VEXAG endorses the completion of development for the Long Life In-situ Solar System Explorer (LLISSE) </a:t>
            </a:r>
            <a:endParaRPr/>
          </a:p>
          <a:p>
            <a:pPr indent="-461963" lvl="0" marL="461963" rtl="0" algn="l">
              <a:spcBef>
                <a:spcPts val="600"/>
              </a:spcBef>
              <a:spcAft>
                <a:spcPts val="0"/>
              </a:spcAft>
              <a:buSzPts val="2000"/>
              <a:buNone/>
            </a:pPr>
            <a:r>
              <a:t/>
            </a:r>
            <a:endParaRPr>
              <a:solidFill>
                <a:schemeClr val="lt1"/>
              </a:solidFill>
              <a:latin typeface="Century Gothic"/>
              <a:ea typeface="Century Gothic"/>
              <a:cs typeface="Century Gothic"/>
              <a:sym typeface="Century Gothic"/>
            </a:endParaRPr>
          </a:p>
          <a:p>
            <a:pPr indent="-461963" lvl="0" marL="461963" marR="0" rtl="0" algn="l">
              <a:spcBef>
                <a:spcPts val="0"/>
              </a:spcBef>
              <a:spcAft>
                <a:spcPts val="0"/>
              </a:spcAft>
              <a:buSzPts val="2000"/>
              <a:buNone/>
            </a:pPr>
            <a:r>
              <a:rPr i="1" lang="en-US" u="sng">
                <a:solidFill>
                  <a:schemeClr val="lt1"/>
                </a:solidFill>
                <a:latin typeface="Century Gothic"/>
                <a:ea typeface="Century Gothic"/>
                <a:cs typeface="Century Gothic"/>
                <a:sym typeface="Century Gothic"/>
              </a:rPr>
              <a:t>Student and Early Career Support</a:t>
            </a:r>
            <a:r>
              <a:rPr i="1" lang="en-US">
                <a:solidFill>
                  <a:schemeClr val="lt1"/>
                </a:solidFill>
                <a:latin typeface="Century Gothic"/>
                <a:ea typeface="Century Gothic"/>
                <a:cs typeface="Century Gothic"/>
                <a:sym typeface="Century Gothic"/>
              </a:rPr>
              <a:t>:</a:t>
            </a:r>
            <a:r>
              <a:rPr lang="en-US">
                <a:solidFill>
                  <a:schemeClr val="lt1"/>
                </a:solidFill>
                <a:latin typeface="Century Gothic"/>
                <a:ea typeface="Century Gothic"/>
                <a:cs typeface="Century Gothic"/>
                <a:sym typeface="Century Gothic"/>
              </a:rPr>
              <a:t> VEXAG endorses and encourages NASA efforts to engage and train/recruit diverse early-stage scientists and engineers in Venus investigations through R&amp;A programs and mission involvement.</a:t>
            </a:r>
            <a:endParaRPr/>
          </a:p>
          <a:p>
            <a:pPr indent="-461963" lvl="0" marL="461963" marR="0" rtl="0" algn="l">
              <a:spcBef>
                <a:spcPts val="0"/>
              </a:spcBef>
              <a:spcAft>
                <a:spcPts val="0"/>
              </a:spcAft>
              <a:buSzPts val="2000"/>
              <a:buNone/>
            </a:pPr>
            <a:r>
              <a:t/>
            </a:r>
            <a:endParaRPr>
              <a:solidFill>
                <a:schemeClr val="lt1"/>
              </a:solidFill>
              <a:latin typeface="Century Gothic"/>
              <a:ea typeface="Century Gothic"/>
              <a:cs typeface="Century Gothic"/>
              <a:sym typeface="Century Gothic"/>
            </a:endParaRPr>
          </a:p>
          <a:p>
            <a:pPr indent="-461963" lvl="0" marL="461963" marR="0" rtl="0" algn="l">
              <a:spcBef>
                <a:spcPts val="0"/>
              </a:spcBef>
              <a:spcAft>
                <a:spcPts val="0"/>
              </a:spcAft>
              <a:buSzPts val="2000"/>
              <a:buNone/>
            </a:pPr>
            <a:r>
              <a:rPr i="1" lang="en-US" u="sng">
                <a:solidFill>
                  <a:schemeClr val="lt1"/>
                </a:solidFill>
                <a:latin typeface="Century Gothic"/>
                <a:ea typeface="Century Gothic"/>
                <a:cs typeface="Century Gothic"/>
                <a:sym typeface="Century Gothic"/>
              </a:rPr>
              <a:t>Laboratory Access</a:t>
            </a:r>
            <a:r>
              <a:rPr i="1" lang="en-US">
                <a:solidFill>
                  <a:schemeClr val="lt1"/>
                </a:solidFill>
                <a:latin typeface="Century Gothic"/>
                <a:ea typeface="Century Gothic"/>
                <a:cs typeface="Century Gothic"/>
                <a:sym typeface="Century Gothic"/>
              </a:rPr>
              <a:t>:</a:t>
            </a:r>
            <a:r>
              <a:rPr lang="en-US">
                <a:solidFill>
                  <a:schemeClr val="lt1"/>
                </a:solidFill>
                <a:latin typeface="Century Gothic"/>
                <a:ea typeface="Century Gothic"/>
                <a:cs typeface="Century Gothic"/>
                <a:sym typeface="Century Gothic"/>
              </a:rPr>
              <a:t> VEXAG endorses NASA support of experimental tests to prepare for upcoming missions, enable low costs free access for early career and underrepresented groups, enable further technology maturation. Examples: community test in GEER (GRC)and other dedicated facilities (e.g. JPL Atmposphere chamber)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txBox="1"/>
          <p:nvPr>
            <p:ph type="title"/>
          </p:nvPr>
        </p:nvSpPr>
        <p:spPr>
          <a:xfrm>
            <a:off x="992312" y="4026089"/>
            <a:ext cx="4649789" cy="116887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400"/>
              <a:buFont typeface="Century Gothic"/>
              <a:buNone/>
            </a:pPr>
            <a:r>
              <a:rPr lang="en-US"/>
              <a:t>SAW 4: VENUS EXPLORATION STRATEGY</a:t>
            </a:r>
            <a:endParaRPr/>
          </a:p>
        </p:txBody>
      </p:sp>
      <p:sp>
        <p:nvSpPr>
          <p:cNvPr id="220" name="Google Shape;220;p12"/>
          <p:cNvSpPr txBox="1"/>
          <p:nvPr>
            <p:ph idx="1" type="body"/>
          </p:nvPr>
        </p:nvSpPr>
        <p:spPr>
          <a:xfrm>
            <a:off x="5103812" y="609601"/>
            <a:ext cx="5943601" cy="5181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000"/>
              <a:buNone/>
            </a:pPr>
            <a:br>
              <a:rPr lang="en-US">
                <a:solidFill>
                  <a:srgbClr val="FFFFFF"/>
                </a:solidFill>
                <a:latin typeface="Arial"/>
                <a:ea typeface="Arial"/>
                <a:cs typeface="Arial"/>
                <a:sym typeface="Arial"/>
              </a:rPr>
            </a:br>
            <a:endParaRPr>
              <a:solidFill>
                <a:srgbClr val="FFFFFF"/>
              </a:solidFill>
              <a:latin typeface="Arial"/>
              <a:ea typeface="Arial"/>
              <a:cs typeface="Arial"/>
              <a:sym typeface="Arial"/>
            </a:endParaRPr>
          </a:p>
        </p:txBody>
      </p:sp>
      <p:sp>
        <p:nvSpPr>
          <p:cNvPr id="221" name="Google Shape;221;p12"/>
          <p:cNvSpPr txBox="1"/>
          <p:nvPr/>
        </p:nvSpPr>
        <p:spPr>
          <a:xfrm>
            <a:off x="5423687" y="404632"/>
            <a:ext cx="6630662" cy="5262979"/>
          </a:xfrm>
          <a:prstGeom prst="rect">
            <a:avLst/>
          </a:prstGeom>
          <a:noFill/>
          <a:ln>
            <a:noFill/>
          </a:ln>
        </p:spPr>
        <p:txBody>
          <a:bodyPr anchorCtr="0" anchor="t" bIns="45700" lIns="91425" spcFirstLastPara="1" rIns="91425" wrap="square" tIns="45700">
            <a:spAutoFit/>
          </a:bodyPr>
          <a:lstStyle/>
          <a:p>
            <a:pPr indent="-517525" lvl="0" marL="517525" marR="0" rtl="0" algn="l">
              <a:spcBef>
                <a:spcPts val="0"/>
              </a:spcBef>
              <a:spcAft>
                <a:spcPts val="0"/>
              </a:spcAft>
              <a:buNone/>
            </a:pPr>
            <a:r>
              <a:rPr b="1" i="0" lang="en-US" sz="2400" u="none" cap="none" strike="noStrike">
                <a:solidFill>
                  <a:srgbClr val="FFFFFF"/>
                </a:solidFill>
                <a:latin typeface="Century Gothic"/>
                <a:ea typeface="Century Gothic"/>
                <a:cs typeface="Century Gothic"/>
                <a:sym typeface="Century Gothic"/>
              </a:rPr>
              <a:t>Goal(s): </a:t>
            </a:r>
            <a:r>
              <a:rPr b="0" i="0" lang="en-US" sz="2400" u="none" cap="none" strike="noStrike">
                <a:solidFill>
                  <a:srgbClr val="FFFFFF"/>
                </a:solidFill>
                <a:latin typeface="Century Gothic"/>
                <a:ea typeface="Century Gothic"/>
                <a:cs typeface="Century Gothic"/>
                <a:sym typeface="Century Gothic"/>
              </a:rPr>
              <a:t>Develop Venus Exploration Strategy for the 2023-2032 decade with NASA</a:t>
            </a:r>
            <a:endParaRPr b="0" i="0" sz="2400" u="none" cap="none" strike="noStrike">
              <a:solidFill>
                <a:srgbClr val="FFFFFF"/>
              </a:solidFill>
              <a:latin typeface="Century Gothic"/>
              <a:ea typeface="Century Gothic"/>
              <a:cs typeface="Century Gothic"/>
              <a:sym typeface="Century Gothic"/>
            </a:endParaRPr>
          </a:p>
          <a:p>
            <a:pPr indent="-517525" lvl="0" marL="517525" marR="0" rtl="0" algn="l">
              <a:spcBef>
                <a:spcPts val="0"/>
              </a:spcBef>
              <a:spcAft>
                <a:spcPts val="0"/>
              </a:spcAft>
              <a:buNone/>
            </a:pPr>
            <a:r>
              <a:t/>
            </a:r>
            <a:endParaRPr b="0" i="0" sz="2400" u="none" cap="none" strike="noStrike">
              <a:solidFill>
                <a:srgbClr val="FFFFFF"/>
              </a:solidFill>
              <a:latin typeface="Century Gothic"/>
              <a:ea typeface="Century Gothic"/>
              <a:cs typeface="Century Gothic"/>
              <a:sym typeface="Century Gothic"/>
            </a:endParaRPr>
          </a:p>
          <a:p>
            <a:pPr indent="-517525" lvl="0" marL="517525" marR="0" rtl="0" algn="l">
              <a:spcBef>
                <a:spcPts val="0"/>
              </a:spcBef>
              <a:spcAft>
                <a:spcPts val="0"/>
              </a:spcAft>
              <a:buNone/>
            </a:pPr>
            <a:r>
              <a:rPr b="1" i="0" lang="en-US" sz="2400" u="none" cap="none" strike="noStrike">
                <a:solidFill>
                  <a:srgbClr val="FFFFFF"/>
                </a:solidFill>
                <a:latin typeface="Century Gothic"/>
                <a:ea typeface="Century Gothic"/>
                <a:cs typeface="Century Gothic"/>
                <a:sym typeface="Century Gothic"/>
              </a:rPr>
              <a:t>Products: </a:t>
            </a:r>
            <a:r>
              <a:rPr b="0" i="0" lang="en-US" sz="2400" u="none" cap="none" strike="noStrike">
                <a:solidFill>
                  <a:srgbClr val="FFFFFF"/>
                </a:solidFill>
                <a:latin typeface="Century Gothic"/>
                <a:ea typeface="Century Gothic"/>
                <a:cs typeface="Century Gothic"/>
                <a:sym typeface="Century Gothic"/>
              </a:rPr>
              <a:t>Strategy statement, document(s)</a:t>
            </a:r>
            <a:endParaRPr/>
          </a:p>
          <a:p>
            <a:pPr indent="-517525" lvl="0" marL="517525" marR="0" rtl="0" algn="l">
              <a:spcBef>
                <a:spcPts val="0"/>
              </a:spcBef>
              <a:spcAft>
                <a:spcPts val="0"/>
              </a:spcAft>
              <a:buNone/>
            </a:pPr>
            <a:r>
              <a:rPr b="0" i="0" lang="en-US" sz="2400" u="none" cap="none" strike="noStrike">
                <a:solidFill>
                  <a:srgbClr val="FFFFFF"/>
                </a:solidFill>
                <a:latin typeface="Century Gothic"/>
                <a:ea typeface="Century Gothic"/>
                <a:cs typeface="Century Gothic"/>
                <a:sym typeface="Century Gothic"/>
              </a:rPr>
              <a:t>	</a:t>
            </a:r>
            <a:endParaRPr b="0" i="0" sz="2400" u="none" cap="none" strike="noStrike">
              <a:solidFill>
                <a:srgbClr val="FFFFFF"/>
              </a:solidFill>
              <a:latin typeface="Century Gothic"/>
              <a:ea typeface="Century Gothic"/>
              <a:cs typeface="Century Gothic"/>
              <a:sym typeface="Century Gothic"/>
            </a:endParaRPr>
          </a:p>
          <a:p>
            <a:pPr indent="-517525" lvl="0" marL="517525" marR="0" rtl="0" algn="l">
              <a:spcBef>
                <a:spcPts val="0"/>
              </a:spcBef>
              <a:spcAft>
                <a:spcPts val="0"/>
              </a:spcAft>
              <a:buNone/>
            </a:pPr>
            <a:r>
              <a:rPr b="1" i="0" lang="en-US" sz="2400" u="none" cap="none" strike="noStrike">
                <a:solidFill>
                  <a:srgbClr val="FFFFFF"/>
                </a:solidFill>
                <a:latin typeface="Century Gothic"/>
                <a:ea typeface="Century Gothic"/>
                <a:cs typeface="Century Gothic"/>
                <a:sym typeface="Century Gothic"/>
              </a:rPr>
              <a:t>Members: </a:t>
            </a:r>
            <a:r>
              <a:rPr b="0" i="0" lang="en-US" sz="2400" u="none" cap="none" strike="noStrike">
                <a:solidFill>
                  <a:srgbClr val="FFFFFF"/>
                </a:solidFill>
                <a:latin typeface="Century Gothic"/>
                <a:ea typeface="Century Gothic"/>
                <a:cs typeface="Century Gothic"/>
                <a:sym typeface="Century Gothic"/>
              </a:rPr>
              <a:t>Paul Byrne, Chuanfei Dong</a:t>
            </a:r>
            <a:endParaRPr b="1" i="0" sz="2400" u="none" cap="none" strike="noStrike">
              <a:solidFill>
                <a:srgbClr val="FFFF00"/>
              </a:solidFill>
              <a:latin typeface="Century Gothic"/>
              <a:ea typeface="Century Gothic"/>
              <a:cs typeface="Century Gothic"/>
              <a:sym typeface="Century Gothic"/>
            </a:endParaRPr>
          </a:p>
          <a:p>
            <a:pPr indent="-517525" lvl="0" marL="517525" marR="0" rtl="0" algn="l">
              <a:spcBef>
                <a:spcPts val="0"/>
              </a:spcBef>
              <a:spcAft>
                <a:spcPts val="0"/>
              </a:spcAft>
              <a:buNone/>
            </a:pPr>
            <a:r>
              <a:t/>
            </a:r>
            <a:endParaRPr b="0" i="0" sz="2400" u="none" cap="none" strike="noStrike">
              <a:solidFill>
                <a:srgbClr val="FFFFFF"/>
              </a:solidFill>
              <a:latin typeface="Century Gothic"/>
              <a:ea typeface="Century Gothic"/>
              <a:cs typeface="Century Gothic"/>
              <a:sym typeface="Century Gothic"/>
            </a:endParaRPr>
          </a:p>
          <a:p>
            <a:pPr indent="-517525" lvl="0" marL="517525" marR="0" rtl="0" algn="l">
              <a:spcBef>
                <a:spcPts val="0"/>
              </a:spcBef>
              <a:spcAft>
                <a:spcPts val="0"/>
              </a:spcAft>
              <a:buNone/>
            </a:pPr>
            <a:r>
              <a:rPr b="1" i="0" lang="en-US" sz="2400" u="none" cap="none" strike="noStrike">
                <a:solidFill>
                  <a:srgbClr val="FFFFFF"/>
                </a:solidFill>
                <a:latin typeface="Century Gothic"/>
                <a:ea typeface="Century Gothic"/>
                <a:cs typeface="Century Gothic"/>
                <a:sym typeface="Century Gothic"/>
              </a:rPr>
              <a:t>Timeline: </a:t>
            </a:r>
            <a:endParaRPr/>
          </a:p>
          <a:p>
            <a:pPr indent="-517525" lvl="0" marL="517525" marR="0" rtl="0" algn="l">
              <a:spcBef>
                <a:spcPts val="0"/>
              </a:spcBef>
              <a:spcAft>
                <a:spcPts val="0"/>
              </a:spcAft>
              <a:buNone/>
            </a:pPr>
            <a:r>
              <a:rPr b="1" i="0" lang="en-US" sz="2400" u="none" cap="none" strike="noStrike">
                <a:solidFill>
                  <a:srgbClr val="FFFFFF"/>
                </a:solidFill>
                <a:latin typeface="Century Gothic"/>
                <a:ea typeface="Century Gothic"/>
                <a:cs typeface="Century Gothic"/>
                <a:sym typeface="Century Gothic"/>
              </a:rPr>
              <a:t>	</a:t>
            </a:r>
            <a:r>
              <a:rPr b="0" i="0" lang="en-US" sz="2400" u="none" cap="none" strike="noStrike">
                <a:solidFill>
                  <a:srgbClr val="FFFFFF"/>
                </a:solidFill>
                <a:latin typeface="Century Gothic"/>
                <a:ea typeface="Century Gothic"/>
                <a:cs typeface="Century Gothic"/>
                <a:sym typeface="Century Gothic"/>
              </a:rPr>
              <a:t>Draft to community at 2023 VEXAG</a:t>
            </a:r>
            <a:endParaRPr/>
          </a:p>
          <a:p>
            <a:pPr indent="-517525" lvl="0" marL="517525" marR="0" rtl="0" algn="l">
              <a:spcBef>
                <a:spcPts val="0"/>
              </a:spcBef>
              <a:spcAft>
                <a:spcPts val="0"/>
              </a:spcAft>
              <a:buNone/>
            </a:pPr>
            <a:r>
              <a:rPr b="0" i="0" lang="en-US" sz="2400" u="none" cap="none" strike="noStrike">
                <a:solidFill>
                  <a:srgbClr val="FFFFFF"/>
                </a:solidFill>
                <a:latin typeface="Century Gothic"/>
                <a:ea typeface="Century Gothic"/>
                <a:cs typeface="Century Gothic"/>
                <a:sym typeface="Century Gothic"/>
              </a:rPr>
              <a:t>	Final for NASA at LPSC 2024</a:t>
            </a:r>
            <a:endParaRPr b="0" i="0" sz="2000" u="none" cap="none" strike="noStrike">
              <a:solidFill>
                <a:srgbClr val="FFFFFF"/>
              </a:solidFill>
              <a:latin typeface="Century Gothic"/>
              <a:ea typeface="Century Gothic"/>
              <a:cs typeface="Century Gothic"/>
              <a:sym typeface="Century Gothic"/>
            </a:endParaRPr>
          </a:p>
          <a:p>
            <a:pPr indent="-517525" lvl="0" marL="517525" marR="0" rtl="0" algn="l">
              <a:spcBef>
                <a:spcPts val="0"/>
              </a:spcBef>
              <a:spcAft>
                <a:spcPts val="0"/>
              </a:spcAft>
              <a:buNone/>
            </a:pPr>
            <a:r>
              <a:rPr b="0" i="0" lang="en-US" sz="2400" u="none" cap="none" strike="noStrike">
                <a:solidFill>
                  <a:srgbClr val="FFFFFF"/>
                </a:solidFill>
                <a:latin typeface="Century Gothic"/>
                <a:ea typeface="Century Gothic"/>
                <a:cs typeface="Century Gothic"/>
                <a:sym typeface="Century Gothic"/>
              </a:rPr>
              <a:t>	</a:t>
            </a:r>
            <a:endParaRPr/>
          </a:p>
          <a:p>
            <a:pPr indent="-517525" lvl="0" marL="517525" marR="0" rtl="0" algn="l">
              <a:spcBef>
                <a:spcPts val="0"/>
              </a:spcBef>
              <a:spcAft>
                <a:spcPts val="0"/>
              </a:spcAft>
              <a:buNone/>
            </a:pPr>
            <a:r>
              <a:t/>
            </a:r>
            <a:endParaRPr b="0" i="0" sz="2400" u="none" cap="none" strike="noStrike">
              <a:solidFill>
                <a:srgbClr val="FFFFFF"/>
              </a:solidFill>
              <a:latin typeface="Century Gothic"/>
              <a:ea typeface="Century Gothic"/>
              <a:cs typeface="Century Gothic"/>
              <a:sym typeface="Century Gothic"/>
            </a:endParaRPr>
          </a:p>
          <a:p>
            <a:pPr indent="-517525" lvl="0" marL="517525" marR="0" rtl="0" algn="l">
              <a:spcBef>
                <a:spcPts val="0"/>
              </a:spcBef>
              <a:spcAft>
                <a:spcPts val="0"/>
              </a:spcAft>
              <a:buNone/>
            </a:pPr>
            <a:r>
              <a:rPr b="1" i="0" lang="en-US" sz="2400" u="none" cap="none" strike="noStrike">
                <a:solidFill>
                  <a:srgbClr val="FFFFFF"/>
                </a:solidFill>
                <a:latin typeface="Century Gothic"/>
                <a:ea typeface="Century Gothic"/>
                <a:cs typeface="Century Gothic"/>
                <a:sym typeface="Century Gothic"/>
              </a:rPr>
              <a:t>Status:</a:t>
            </a:r>
            <a:endParaRPr b="1" i="0" sz="2400" u="none" cap="none" strike="noStrike">
              <a:solidFill>
                <a:srgbClr val="888888"/>
              </a:solidFill>
              <a:latin typeface="Century Gothic"/>
              <a:ea typeface="Century Gothic"/>
              <a:cs typeface="Century Gothic"/>
              <a:sym typeface="Century Gothic"/>
            </a:endParaRPr>
          </a:p>
        </p:txBody>
      </p:sp>
      <p:pic>
        <p:nvPicPr>
          <p:cNvPr id="222" name="Google Shape;222;p12"/>
          <p:cNvPicPr preferRelativeResize="0"/>
          <p:nvPr/>
        </p:nvPicPr>
        <p:blipFill rotWithShape="1">
          <a:blip r:embed="rId3">
            <a:alphaModFix/>
          </a:blip>
          <a:srcRect b="0" l="0" r="0" t="0"/>
          <a:stretch/>
        </p:blipFill>
        <p:spPr>
          <a:xfrm>
            <a:off x="0" y="0"/>
            <a:ext cx="11843338"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idx="1" type="body"/>
          </p:nvPr>
        </p:nvSpPr>
        <p:spPr>
          <a:xfrm>
            <a:off x="4891668" y="173620"/>
            <a:ext cx="7218556" cy="6528121"/>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spcBef>
                <a:spcPts val="0"/>
              </a:spcBef>
              <a:spcAft>
                <a:spcPts val="0"/>
              </a:spcAft>
              <a:buSzPct val="100000"/>
              <a:buNone/>
            </a:pPr>
            <a:r>
              <a:rPr b="1" lang="en-US" sz="2800" cap="none"/>
              <a:t>Upcoming VEXAG events, etc.</a:t>
            </a:r>
            <a:endParaRPr/>
          </a:p>
          <a:p>
            <a:pPr indent="0" lvl="0" marL="0" rtl="0" algn="l">
              <a:spcBef>
                <a:spcPts val="600"/>
              </a:spcBef>
              <a:spcAft>
                <a:spcPts val="0"/>
              </a:spcAft>
              <a:buSzPct val="100000"/>
              <a:buNone/>
            </a:pPr>
            <a:r>
              <a:t/>
            </a:r>
            <a:endParaRPr b="1" sz="2800" cap="none"/>
          </a:p>
          <a:p>
            <a:pPr indent="0" lvl="1" marL="457200" rtl="0" algn="l">
              <a:spcBef>
                <a:spcPts val="600"/>
              </a:spcBef>
              <a:spcAft>
                <a:spcPts val="0"/>
              </a:spcAft>
              <a:buSzPct val="100000"/>
              <a:buNone/>
            </a:pPr>
            <a:r>
              <a:rPr lang="en-US" sz="2600" cap="none"/>
              <a:t>Venus at AGU and other meetings</a:t>
            </a:r>
            <a:endParaRPr/>
          </a:p>
          <a:p>
            <a:pPr indent="0" lvl="1" marL="457200" rtl="0" algn="l">
              <a:spcBef>
                <a:spcPts val="600"/>
              </a:spcBef>
              <a:spcAft>
                <a:spcPts val="0"/>
              </a:spcAft>
              <a:buSzPct val="100000"/>
              <a:buNone/>
            </a:pPr>
            <a:r>
              <a:t/>
            </a:r>
            <a:endParaRPr sz="2600" cap="none"/>
          </a:p>
          <a:p>
            <a:pPr indent="0" lvl="1" marL="457200" rtl="0" algn="l">
              <a:spcBef>
                <a:spcPts val="600"/>
              </a:spcBef>
              <a:spcAft>
                <a:spcPts val="0"/>
              </a:spcAft>
              <a:buSzPct val="100000"/>
              <a:buNone/>
            </a:pPr>
            <a:r>
              <a:rPr lang="en-US" sz="2600" cap="none"/>
              <a:t>Finalized FEQ Jan-Feb ‘24</a:t>
            </a:r>
            <a:endParaRPr/>
          </a:p>
          <a:p>
            <a:pPr indent="0" lvl="1" marL="457200" rtl="0" algn="l">
              <a:spcBef>
                <a:spcPts val="600"/>
              </a:spcBef>
              <a:spcAft>
                <a:spcPts val="0"/>
              </a:spcAft>
              <a:buSzPct val="100000"/>
              <a:buNone/>
            </a:pPr>
            <a:r>
              <a:t/>
            </a:r>
            <a:endParaRPr sz="2600" cap="none"/>
          </a:p>
          <a:p>
            <a:pPr indent="0" lvl="1" marL="457200" rtl="0" algn="l">
              <a:spcBef>
                <a:spcPts val="600"/>
              </a:spcBef>
              <a:spcAft>
                <a:spcPts val="0"/>
              </a:spcAft>
              <a:buSzPct val="100000"/>
              <a:buNone/>
            </a:pPr>
            <a:r>
              <a:rPr lang="en-US" sz="2600" cap="none"/>
              <a:t>Townhall at LPSC</a:t>
            </a:r>
            <a:endParaRPr/>
          </a:p>
          <a:p>
            <a:pPr indent="0" lvl="1" marL="457200" rtl="0" algn="l">
              <a:spcBef>
                <a:spcPts val="600"/>
              </a:spcBef>
              <a:spcAft>
                <a:spcPts val="0"/>
              </a:spcAft>
              <a:buSzPct val="100000"/>
              <a:buNone/>
            </a:pPr>
            <a:r>
              <a:rPr lang="en-US" sz="2600" cap="none"/>
              <a:t>	</a:t>
            </a:r>
            <a:r>
              <a:rPr lang="en-US" sz="2400" cap="none"/>
              <a:t>*Release of Exploration Strategy</a:t>
            </a:r>
            <a:endParaRPr/>
          </a:p>
          <a:p>
            <a:pPr indent="0" lvl="1" marL="457200" rtl="0" algn="l">
              <a:spcBef>
                <a:spcPts val="600"/>
              </a:spcBef>
              <a:spcAft>
                <a:spcPts val="0"/>
              </a:spcAft>
              <a:buSzPct val="100000"/>
              <a:buNone/>
            </a:pPr>
            <a:r>
              <a:t/>
            </a:r>
            <a:endParaRPr sz="2600" cap="none"/>
          </a:p>
          <a:p>
            <a:pPr indent="0" lvl="1" marL="457200" rtl="0" algn="l">
              <a:spcBef>
                <a:spcPts val="600"/>
              </a:spcBef>
              <a:spcAft>
                <a:spcPts val="0"/>
              </a:spcAft>
              <a:buSzPct val="100000"/>
              <a:buNone/>
            </a:pPr>
            <a:r>
              <a:rPr lang="en-US" sz="2600" cap="none"/>
              <a:t>Update of GOI, Roadmap, Tech Plan documents (Spring-Summer ‘24)</a:t>
            </a:r>
            <a:endParaRPr/>
          </a:p>
          <a:p>
            <a:pPr indent="0" lvl="1" marL="457200" rtl="0" algn="l">
              <a:spcBef>
                <a:spcPts val="600"/>
              </a:spcBef>
              <a:spcAft>
                <a:spcPts val="0"/>
              </a:spcAft>
              <a:buSzPct val="100000"/>
              <a:buNone/>
            </a:pPr>
            <a:r>
              <a:t/>
            </a:r>
            <a:endParaRPr sz="2600" cap="none"/>
          </a:p>
          <a:p>
            <a:pPr indent="0" lvl="1" marL="457200" rtl="0" algn="l">
              <a:spcBef>
                <a:spcPts val="600"/>
              </a:spcBef>
              <a:spcAft>
                <a:spcPts val="0"/>
              </a:spcAft>
              <a:buSzPct val="100000"/>
              <a:buNone/>
            </a:pPr>
            <a:r>
              <a:rPr lang="en-US" sz="2600" cap="none"/>
              <a:t>LPI Initiative meeting #4 (Summer ‘24?)</a:t>
            </a:r>
            <a:endParaRPr/>
          </a:p>
          <a:p>
            <a:pPr indent="0" lvl="1" marL="457200" rtl="0" algn="l">
              <a:spcBef>
                <a:spcPts val="600"/>
              </a:spcBef>
              <a:spcAft>
                <a:spcPts val="0"/>
              </a:spcAft>
              <a:buSzPct val="100000"/>
              <a:buNone/>
            </a:pPr>
            <a:r>
              <a:t/>
            </a:r>
            <a:endParaRPr sz="2600" cap="none"/>
          </a:p>
          <a:p>
            <a:pPr indent="0" lvl="1" marL="457200" rtl="0" algn="l">
              <a:spcBef>
                <a:spcPts val="600"/>
              </a:spcBef>
              <a:spcAft>
                <a:spcPts val="0"/>
              </a:spcAft>
              <a:buSzPct val="100000"/>
              <a:buNone/>
            </a:pPr>
            <a:r>
              <a:rPr lang="en-US" sz="2600" cap="none"/>
              <a:t>Exoplanets in our Backyard 3 (Nov. ‘24)</a:t>
            </a:r>
            <a:endParaRPr/>
          </a:p>
          <a:p>
            <a:pPr indent="0" lvl="1" marL="457200" rtl="0" algn="l">
              <a:spcBef>
                <a:spcPts val="600"/>
              </a:spcBef>
              <a:spcAft>
                <a:spcPts val="0"/>
              </a:spcAft>
              <a:buSzPct val="100000"/>
              <a:buNone/>
            </a:pPr>
            <a:r>
              <a:t/>
            </a:r>
            <a:endParaRPr sz="2600" cap="none"/>
          </a:p>
          <a:p>
            <a:pPr indent="0" lvl="1" marL="457200" rtl="0" algn="l">
              <a:spcBef>
                <a:spcPts val="600"/>
              </a:spcBef>
              <a:spcAft>
                <a:spcPts val="0"/>
              </a:spcAft>
              <a:buSzPct val="100000"/>
              <a:buNone/>
            </a:pPr>
            <a:r>
              <a:rPr lang="en-US" sz="2600" cap="none"/>
              <a:t>22</a:t>
            </a:r>
            <a:r>
              <a:rPr baseline="30000" lang="en-US" sz="2600" cap="none"/>
              <a:t>nd</a:t>
            </a:r>
            <a:r>
              <a:rPr lang="en-US" sz="2600" cap="none"/>
              <a:t> VEXAG, November ‘24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1133459" y="3083590"/>
            <a:ext cx="3549121" cy="1666829"/>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2400"/>
              <a:buFont typeface="Century Gothic"/>
              <a:buNone/>
            </a:pPr>
            <a:r>
              <a:rPr lang="en-US"/>
              <a:t>21</a:t>
            </a:r>
            <a:r>
              <a:rPr baseline="30000" lang="en-US"/>
              <a:t>ST</a:t>
            </a:r>
            <a:r>
              <a:rPr lang="en-US"/>
              <a:t> MEETING</a:t>
            </a:r>
            <a:br>
              <a:rPr lang="en-US"/>
            </a:br>
            <a:r>
              <a:rPr lang="en-US"/>
              <a:t>OCT 30-31 2023 </a:t>
            </a:r>
            <a:endParaRPr/>
          </a:p>
        </p:txBody>
      </p:sp>
      <p:sp>
        <p:nvSpPr>
          <p:cNvPr id="141" name="Google Shape;141;p2"/>
          <p:cNvSpPr txBox="1"/>
          <p:nvPr>
            <p:ph idx="1" type="body"/>
          </p:nvPr>
        </p:nvSpPr>
        <p:spPr>
          <a:xfrm>
            <a:off x="5642517" y="127222"/>
            <a:ext cx="6549483" cy="641988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3200"/>
              <a:buNone/>
            </a:pPr>
            <a:r>
              <a:rPr lang="en-US" sz="3200" cap="none">
                <a:solidFill>
                  <a:schemeClr val="lt1"/>
                </a:solidFill>
              </a:rPr>
              <a:t>New Mexico Museum of Natural History and Science, Albuquerque</a:t>
            </a:r>
            <a:endParaRPr/>
          </a:p>
          <a:p>
            <a:pPr indent="0" lvl="0" marL="0" rtl="0" algn="l">
              <a:spcBef>
                <a:spcPts val="0"/>
              </a:spcBef>
              <a:spcAft>
                <a:spcPts val="0"/>
              </a:spcAft>
              <a:buSzPts val="3200"/>
              <a:buNone/>
            </a:pPr>
            <a:r>
              <a:t/>
            </a:r>
            <a:endParaRPr sz="3200" cap="none">
              <a:solidFill>
                <a:schemeClr val="lt1"/>
              </a:solidFill>
            </a:endParaRPr>
          </a:p>
          <a:p>
            <a:pPr indent="0" lvl="0" marL="0" rtl="0" algn="l">
              <a:spcBef>
                <a:spcPts val="0"/>
              </a:spcBef>
              <a:spcAft>
                <a:spcPts val="0"/>
              </a:spcAft>
              <a:buSzPts val="3200"/>
              <a:buNone/>
            </a:pPr>
            <a:r>
              <a:rPr lang="en-US" sz="3200" cap="none">
                <a:solidFill>
                  <a:schemeClr val="lt1"/>
                </a:solidFill>
              </a:rPr>
              <a:t>123 in person registrants</a:t>
            </a:r>
            <a:endParaRPr/>
          </a:p>
          <a:p>
            <a:pPr indent="0" lvl="0" marL="0" rtl="0" algn="l">
              <a:spcBef>
                <a:spcPts val="0"/>
              </a:spcBef>
              <a:spcAft>
                <a:spcPts val="0"/>
              </a:spcAft>
              <a:buSzPts val="3200"/>
              <a:buNone/>
            </a:pPr>
            <a:r>
              <a:rPr lang="en-US" sz="3200" cap="none">
                <a:solidFill>
                  <a:schemeClr val="lt1"/>
                </a:solidFill>
              </a:rPr>
              <a:t>191 virtual</a:t>
            </a:r>
            <a:endParaRPr/>
          </a:p>
          <a:p>
            <a:pPr indent="0" lvl="0" marL="0" rtl="0" algn="l">
              <a:spcBef>
                <a:spcPts val="0"/>
              </a:spcBef>
              <a:spcAft>
                <a:spcPts val="0"/>
              </a:spcAft>
              <a:buSzPts val="3200"/>
              <a:buNone/>
            </a:pPr>
            <a:r>
              <a:t/>
            </a:r>
            <a:endParaRPr sz="3200" cap="none">
              <a:solidFill>
                <a:schemeClr val="lt1"/>
              </a:solidFill>
            </a:endParaRPr>
          </a:p>
          <a:p>
            <a:pPr indent="0" lvl="0" marL="0" rtl="0" algn="l">
              <a:spcBef>
                <a:spcPts val="0"/>
              </a:spcBef>
              <a:spcAft>
                <a:spcPts val="0"/>
              </a:spcAft>
              <a:buSzPts val="3200"/>
              <a:buNone/>
            </a:pPr>
            <a:r>
              <a:rPr lang="en-US" sz="3200" cap="none">
                <a:solidFill>
                  <a:schemeClr val="lt1"/>
                </a:solidFill>
              </a:rPr>
              <a:t>Late breaking numbers put</a:t>
            </a:r>
            <a:endParaRPr/>
          </a:p>
          <a:p>
            <a:pPr indent="0" lvl="0" marL="0" rtl="0" algn="l">
              <a:spcBef>
                <a:spcPts val="0"/>
              </a:spcBef>
              <a:spcAft>
                <a:spcPts val="0"/>
              </a:spcAft>
              <a:buSzPts val="3200"/>
              <a:buNone/>
            </a:pPr>
            <a:r>
              <a:rPr lang="en-US" sz="3200" cap="none">
                <a:solidFill>
                  <a:schemeClr val="lt1"/>
                </a:solidFill>
              </a:rPr>
              <a:t>individual  attendance at 400+</a:t>
            </a:r>
            <a:endParaRPr/>
          </a:p>
          <a:p>
            <a:pPr indent="0" lvl="0" marL="0" rtl="0" algn="l">
              <a:spcBef>
                <a:spcPts val="0"/>
              </a:spcBef>
              <a:spcAft>
                <a:spcPts val="0"/>
              </a:spcAft>
              <a:buSzPts val="3200"/>
              <a:buNone/>
            </a:pPr>
            <a:r>
              <a:t/>
            </a:r>
            <a:endParaRPr sz="3200" cap="none">
              <a:solidFill>
                <a:schemeClr val="lt1"/>
              </a:solidFill>
            </a:endParaRPr>
          </a:p>
          <a:p>
            <a:pPr indent="0" lvl="0" marL="0" rtl="0" algn="l">
              <a:spcBef>
                <a:spcPts val="0"/>
              </a:spcBef>
              <a:spcAft>
                <a:spcPts val="0"/>
              </a:spcAft>
              <a:buSzPts val="3200"/>
              <a:buNone/>
            </a:pPr>
            <a:r>
              <a:rPr lang="en-US" sz="3200" cap="none">
                <a:solidFill>
                  <a:schemeClr val="lt1"/>
                </a:solidFill>
              </a:rPr>
              <a:t>Meeting day 2 was haunted</a:t>
            </a:r>
            <a:endParaRPr/>
          </a:p>
          <a:p>
            <a:pPr indent="0" lvl="0" marL="0" rtl="0" algn="l">
              <a:spcBef>
                <a:spcPts val="0"/>
              </a:spcBef>
              <a:spcAft>
                <a:spcPts val="0"/>
              </a:spcAft>
              <a:buSzPts val="3200"/>
              <a:buNone/>
            </a:pPr>
            <a:r>
              <a:t/>
            </a:r>
            <a:endParaRPr sz="3200" cap="none">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txBox="1"/>
          <p:nvPr>
            <p:ph type="title"/>
          </p:nvPr>
        </p:nvSpPr>
        <p:spPr>
          <a:xfrm>
            <a:off x="1133459" y="3083590"/>
            <a:ext cx="3549121" cy="1666829"/>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2400"/>
              <a:buFont typeface="Century Gothic"/>
              <a:buNone/>
            </a:pPr>
            <a:r>
              <a:rPr lang="en-US"/>
              <a:t>21</a:t>
            </a:r>
            <a:r>
              <a:rPr baseline="30000" lang="en-US"/>
              <a:t>ST</a:t>
            </a:r>
            <a:r>
              <a:rPr lang="en-US"/>
              <a:t> MEETING</a:t>
            </a:r>
            <a:br>
              <a:rPr lang="en-US"/>
            </a:br>
            <a:r>
              <a:rPr lang="en-US"/>
              <a:t>OCT 30-31 2023 </a:t>
            </a:r>
            <a:endParaRPr/>
          </a:p>
        </p:txBody>
      </p:sp>
      <p:sp>
        <p:nvSpPr>
          <p:cNvPr id="148" name="Google Shape;148;p3"/>
          <p:cNvSpPr txBox="1"/>
          <p:nvPr>
            <p:ph idx="1" type="body"/>
          </p:nvPr>
        </p:nvSpPr>
        <p:spPr>
          <a:xfrm>
            <a:off x="5642517" y="127222"/>
            <a:ext cx="6549483" cy="641988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3200"/>
              <a:buNone/>
            </a:pPr>
            <a:r>
              <a:rPr lang="en-US" sz="3200" cap="none">
                <a:solidFill>
                  <a:schemeClr val="lt1"/>
                </a:solidFill>
              </a:rPr>
              <a:t>New Mexico Museum of Natural History and Science, Albuquerque</a:t>
            </a:r>
            <a:endParaRPr/>
          </a:p>
          <a:p>
            <a:pPr indent="0" lvl="0" marL="0" rtl="0" algn="l">
              <a:spcBef>
                <a:spcPts val="0"/>
              </a:spcBef>
              <a:spcAft>
                <a:spcPts val="0"/>
              </a:spcAft>
              <a:buSzPts val="3200"/>
              <a:buNone/>
            </a:pPr>
            <a:r>
              <a:t/>
            </a:r>
            <a:endParaRPr sz="3200" cap="none">
              <a:solidFill>
                <a:schemeClr val="lt1"/>
              </a:solidFill>
            </a:endParaRPr>
          </a:p>
          <a:p>
            <a:pPr indent="0" lvl="0" marL="0" rtl="0" algn="l">
              <a:spcBef>
                <a:spcPts val="0"/>
              </a:spcBef>
              <a:spcAft>
                <a:spcPts val="0"/>
              </a:spcAft>
              <a:buSzPts val="3200"/>
              <a:buNone/>
            </a:pPr>
            <a:r>
              <a:rPr lang="en-US" sz="3200" cap="none">
                <a:solidFill>
                  <a:schemeClr val="lt1"/>
                </a:solidFill>
              </a:rPr>
              <a:t>123 in person registrants</a:t>
            </a:r>
            <a:endParaRPr/>
          </a:p>
          <a:p>
            <a:pPr indent="0" lvl="0" marL="0" rtl="0" algn="l">
              <a:spcBef>
                <a:spcPts val="0"/>
              </a:spcBef>
              <a:spcAft>
                <a:spcPts val="0"/>
              </a:spcAft>
              <a:buSzPts val="3200"/>
              <a:buNone/>
            </a:pPr>
            <a:r>
              <a:rPr lang="en-US" sz="3200" cap="none">
                <a:solidFill>
                  <a:schemeClr val="lt1"/>
                </a:solidFill>
              </a:rPr>
              <a:t>191 virtual</a:t>
            </a:r>
            <a:endParaRPr/>
          </a:p>
          <a:p>
            <a:pPr indent="0" lvl="0" marL="0" rtl="0" algn="l">
              <a:spcBef>
                <a:spcPts val="0"/>
              </a:spcBef>
              <a:spcAft>
                <a:spcPts val="0"/>
              </a:spcAft>
              <a:buSzPts val="3200"/>
              <a:buNone/>
            </a:pPr>
            <a:r>
              <a:t/>
            </a:r>
            <a:endParaRPr sz="3200" cap="none">
              <a:solidFill>
                <a:schemeClr val="lt1"/>
              </a:solidFill>
            </a:endParaRPr>
          </a:p>
          <a:p>
            <a:pPr indent="0" lvl="0" marL="0" rtl="0" algn="l">
              <a:spcBef>
                <a:spcPts val="0"/>
              </a:spcBef>
              <a:spcAft>
                <a:spcPts val="0"/>
              </a:spcAft>
              <a:buSzPts val="3200"/>
              <a:buNone/>
            </a:pPr>
            <a:r>
              <a:rPr lang="en-US" sz="3200" cap="none">
                <a:solidFill>
                  <a:schemeClr val="lt1"/>
                </a:solidFill>
              </a:rPr>
              <a:t>Late breaking numbers put</a:t>
            </a:r>
            <a:endParaRPr/>
          </a:p>
          <a:p>
            <a:pPr indent="0" lvl="0" marL="0" rtl="0" algn="l">
              <a:spcBef>
                <a:spcPts val="0"/>
              </a:spcBef>
              <a:spcAft>
                <a:spcPts val="0"/>
              </a:spcAft>
              <a:buSzPts val="3200"/>
              <a:buNone/>
            </a:pPr>
            <a:r>
              <a:rPr lang="en-US" sz="3200" cap="none">
                <a:solidFill>
                  <a:schemeClr val="lt1"/>
                </a:solidFill>
              </a:rPr>
              <a:t>individual  attendance at 400+</a:t>
            </a:r>
            <a:endParaRPr/>
          </a:p>
          <a:p>
            <a:pPr indent="0" lvl="0" marL="0" rtl="0" algn="l">
              <a:spcBef>
                <a:spcPts val="0"/>
              </a:spcBef>
              <a:spcAft>
                <a:spcPts val="0"/>
              </a:spcAft>
              <a:buSzPts val="3200"/>
              <a:buNone/>
            </a:pPr>
            <a:r>
              <a:t/>
            </a:r>
            <a:endParaRPr sz="3200" cap="none">
              <a:solidFill>
                <a:schemeClr val="lt1"/>
              </a:solidFill>
            </a:endParaRPr>
          </a:p>
          <a:p>
            <a:pPr indent="0" lvl="0" marL="0" rtl="0" algn="l">
              <a:spcBef>
                <a:spcPts val="0"/>
              </a:spcBef>
              <a:spcAft>
                <a:spcPts val="0"/>
              </a:spcAft>
              <a:buSzPts val="3200"/>
              <a:buNone/>
            </a:pPr>
            <a:r>
              <a:rPr lang="en-US" sz="3200" cap="none">
                <a:solidFill>
                  <a:schemeClr val="lt1"/>
                </a:solidFill>
              </a:rPr>
              <a:t>Meeting day 2 was haunted</a:t>
            </a:r>
            <a:endParaRPr/>
          </a:p>
          <a:p>
            <a:pPr indent="0" lvl="0" marL="0" rtl="0" algn="l">
              <a:spcBef>
                <a:spcPts val="0"/>
              </a:spcBef>
              <a:spcAft>
                <a:spcPts val="0"/>
              </a:spcAft>
              <a:buSzPts val="3200"/>
              <a:buNone/>
            </a:pPr>
            <a:r>
              <a:t/>
            </a:r>
            <a:endParaRPr sz="3200" cap="none">
              <a:solidFill>
                <a:schemeClr val="lt1"/>
              </a:solidFill>
            </a:endParaRPr>
          </a:p>
        </p:txBody>
      </p:sp>
      <p:pic>
        <p:nvPicPr>
          <p:cNvPr id="149" name="Google Shape;149;p3"/>
          <p:cNvPicPr preferRelativeResize="0"/>
          <p:nvPr/>
        </p:nvPicPr>
        <p:blipFill rotWithShape="1">
          <a:blip r:embed="rId3">
            <a:alphaModFix/>
          </a:blip>
          <a:srcRect b="0" l="0" r="0" t="0"/>
          <a:stretch/>
        </p:blipFill>
        <p:spPr>
          <a:xfrm>
            <a:off x="0" y="0"/>
            <a:ext cx="5522976" cy="2354055"/>
          </a:xfrm>
          <a:prstGeom prst="rect">
            <a:avLst/>
          </a:prstGeom>
          <a:noFill/>
          <a:ln>
            <a:noFill/>
          </a:ln>
        </p:spPr>
      </p:pic>
      <p:pic>
        <p:nvPicPr>
          <p:cNvPr id="150" name="Google Shape;150;p3"/>
          <p:cNvPicPr preferRelativeResize="0"/>
          <p:nvPr/>
        </p:nvPicPr>
        <p:blipFill rotWithShape="1">
          <a:blip r:embed="rId4">
            <a:alphaModFix/>
          </a:blip>
          <a:srcRect b="0" l="0" r="0" t="0"/>
          <a:stretch/>
        </p:blipFill>
        <p:spPr>
          <a:xfrm>
            <a:off x="7257" y="4271488"/>
            <a:ext cx="2040633" cy="2616200"/>
          </a:xfrm>
          <a:prstGeom prst="rect">
            <a:avLst/>
          </a:prstGeom>
          <a:noFill/>
          <a:ln>
            <a:noFill/>
          </a:ln>
        </p:spPr>
      </p:pic>
      <p:pic>
        <p:nvPicPr>
          <p:cNvPr id="151" name="Google Shape;151;p3"/>
          <p:cNvPicPr preferRelativeResize="0"/>
          <p:nvPr/>
        </p:nvPicPr>
        <p:blipFill rotWithShape="1">
          <a:blip r:embed="rId5">
            <a:alphaModFix/>
          </a:blip>
          <a:srcRect b="0" l="0" r="0" t="0"/>
          <a:stretch/>
        </p:blipFill>
        <p:spPr>
          <a:xfrm>
            <a:off x="1909866" y="4271488"/>
            <a:ext cx="1833997" cy="2616200"/>
          </a:xfrm>
          <a:prstGeom prst="rect">
            <a:avLst/>
          </a:prstGeom>
          <a:noFill/>
          <a:ln>
            <a:noFill/>
          </a:ln>
        </p:spPr>
      </p:pic>
      <p:pic>
        <p:nvPicPr>
          <p:cNvPr id="152" name="Google Shape;152;p3"/>
          <p:cNvPicPr preferRelativeResize="0"/>
          <p:nvPr/>
        </p:nvPicPr>
        <p:blipFill rotWithShape="1">
          <a:blip r:embed="rId6">
            <a:alphaModFix/>
          </a:blip>
          <a:srcRect b="0" l="0" r="0" t="0"/>
          <a:stretch/>
        </p:blipFill>
        <p:spPr>
          <a:xfrm>
            <a:off x="3737934" y="4271488"/>
            <a:ext cx="1841500" cy="2590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400"/>
              <a:buFont typeface="Century Gothic"/>
              <a:buNone/>
            </a:pPr>
            <a:r>
              <a:rPr lang="en-US"/>
              <a:t>THREE YEAR GOALS</a:t>
            </a:r>
            <a:br>
              <a:rPr lang="en-US"/>
            </a:br>
            <a:r>
              <a:rPr lang="en-US"/>
              <a:t>2023-2025</a:t>
            </a:r>
            <a:endParaRPr/>
          </a:p>
        </p:txBody>
      </p:sp>
      <p:sp>
        <p:nvSpPr>
          <p:cNvPr id="158" name="Google Shape;158;p4"/>
          <p:cNvSpPr txBox="1"/>
          <p:nvPr>
            <p:ph idx="1" type="body"/>
          </p:nvPr>
        </p:nvSpPr>
        <p:spPr>
          <a:xfrm>
            <a:off x="5103812" y="541361"/>
            <a:ext cx="6565024" cy="610583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b="1" lang="en-US" sz="2800" cap="none">
                <a:solidFill>
                  <a:schemeClr val="lt1"/>
                </a:solidFill>
                <a:latin typeface="Arial"/>
                <a:ea typeface="Arial"/>
                <a:cs typeface="Arial"/>
                <a:sym typeface="Arial"/>
              </a:rPr>
              <a:t>Develop Venus Exploration Strategy for the next decade with NASA</a:t>
            </a:r>
            <a:endParaRPr sz="2800" cap="none">
              <a:solidFill>
                <a:schemeClr val="lt1"/>
              </a:solidFill>
              <a:latin typeface="Arial"/>
              <a:ea typeface="Arial"/>
              <a:cs typeface="Arial"/>
              <a:sym typeface="Arial"/>
            </a:endParaRPr>
          </a:p>
          <a:p>
            <a:pPr indent="0" lvl="0" marL="0" rtl="0" algn="l">
              <a:spcBef>
                <a:spcPts val="2360"/>
              </a:spcBef>
              <a:spcAft>
                <a:spcPts val="0"/>
              </a:spcAft>
              <a:buSzPts val="2800"/>
              <a:buNone/>
            </a:pPr>
            <a:r>
              <a:rPr lang="en-US" sz="2800" cap="none">
                <a:solidFill>
                  <a:schemeClr val="lt1"/>
                </a:solidFill>
                <a:latin typeface="Arial"/>
                <a:ea typeface="Arial"/>
                <a:cs typeface="Arial"/>
                <a:sym typeface="Arial"/>
              </a:rPr>
              <a:t>Work with missions and the international Venus community</a:t>
            </a:r>
            <a:endParaRPr/>
          </a:p>
          <a:p>
            <a:pPr indent="0" lvl="0" marL="0" rtl="0" algn="l">
              <a:spcBef>
                <a:spcPts val="2360"/>
              </a:spcBef>
              <a:spcAft>
                <a:spcPts val="0"/>
              </a:spcAft>
              <a:buSzPts val="2800"/>
              <a:buNone/>
            </a:pPr>
            <a:r>
              <a:rPr b="1" lang="en-US" sz="2800" cap="none">
                <a:solidFill>
                  <a:schemeClr val="lt1"/>
                </a:solidFill>
                <a:latin typeface="Arial"/>
                <a:ea typeface="Arial"/>
                <a:cs typeface="Arial"/>
                <a:sym typeface="Arial"/>
              </a:rPr>
              <a:t>Nurture the next generation of Venus scientists and engineers</a:t>
            </a:r>
            <a:endParaRPr/>
          </a:p>
          <a:p>
            <a:pPr indent="0" lvl="0" marL="0" rtl="0" algn="l">
              <a:spcBef>
                <a:spcPts val="1800"/>
              </a:spcBef>
              <a:spcAft>
                <a:spcPts val="0"/>
              </a:spcAft>
              <a:buSzPts val="2800"/>
              <a:buNone/>
            </a:pPr>
            <a:r>
              <a:rPr lang="en-US" sz="2800" cap="none">
                <a:solidFill>
                  <a:schemeClr val="lt1"/>
                </a:solidFill>
                <a:latin typeface="Arial"/>
                <a:ea typeface="Arial"/>
                <a:cs typeface="Arial"/>
                <a:sym typeface="Arial"/>
              </a:rPr>
              <a:t>Improve communication within Venus community and among the general public</a:t>
            </a:r>
            <a:endParaRPr/>
          </a:p>
          <a:p>
            <a:pPr indent="0" lvl="0" marL="0" rtl="0" algn="l">
              <a:spcBef>
                <a:spcPts val="2360"/>
              </a:spcBef>
              <a:spcAft>
                <a:spcPts val="0"/>
              </a:spcAft>
              <a:buSzPts val="2800"/>
              <a:buNone/>
            </a:pPr>
            <a:r>
              <a:rPr b="1" lang="en-US" sz="2800" cap="none">
                <a:solidFill>
                  <a:schemeClr val="lt1"/>
                </a:solidFill>
                <a:latin typeface="Arial"/>
                <a:ea typeface="Arial"/>
                <a:cs typeface="Arial"/>
                <a:sym typeface="Arial"/>
              </a:rPr>
              <a:t>Revise GOI, Roadmap, Tech Plan</a:t>
            </a:r>
            <a:endParaRPr/>
          </a:p>
        </p:txBody>
      </p:sp>
      <p:sp>
        <p:nvSpPr>
          <p:cNvPr id="159" name="Google Shape;159;p4"/>
          <p:cNvSpPr txBox="1"/>
          <p:nvPr>
            <p:ph idx="2" type="body"/>
          </p:nvPr>
        </p:nvSpPr>
        <p:spPr>
          <a:xfrm>
            <a:off x="1141411" y="4267200"/>
            <a:ext cx="3549121" cy="533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txBox="1"/>
          <p:nvPr>
            <p:ph type="title"/>
          </p:nvPr>
        </p:nvSpPr>
        <p:spPr>
          <a:xfrm>
            <a:off x="6094412" y="161307"/>
            <a:ext cx="4952999" cy="1905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entury Gothic"/>
              <a:buNone/>
            </a:pPr>
            <a:r>
              <a:rPr lang="en-US"/>
              <a:t>OPPORTUNITIES FOR VENUS EARLY CAREER NETWORKING</a:t>
            </a:r>
            <a:endParaRPr/>
          </a:p>
        </p:txBody>
      </p:sp>
      <p:pic>
        <p:nvPicPr>
          <p:cNvPr id="166" name="Google Shape;166;p5"/>
          <p:cNvPicPr preferRelativeResize="0"/>
          <p:nvPr>
            <p:ph idx="1" type="body"/>
          </p:nvPr>
        </p:nvPicPr>
        <p:blipFill rotWithShape="1">
          <a:blip r:embed="rId3">
            <a:alphaModFix/>
          </a:blip>
          <a:srcRect b="0" l="0" r="0" t="0"/>
          <a:stretch/>
        </p:blipFill>
        <p:spPr>
          <a:xfrm>
            <a:off x="6094412" y="2066307"/>
            <a:ext cx="4991100" cy="2514600"/>
          </a:xfrm>
          <a:prstGeom prst="rect">
            <a:avLst/>
          </a:prstGeom>
          <a:noFill/>
          <a:ln>
            <a:noFill/>
          </a:ln>
        </p:spPr>
      </p:pic>
      <p:sp>
        <p:nvSpPr>
          <p:cNvPr id="167" name="Google Shape;167;p5"/>
          <p:cNvSpPr txBox="1"/>
          <p:nvPr/>
        </p:nvSpPr>
        <p:spPr>
          <a:xfrm>
            <a:off x="6094412" y="5023077"/>
            <a:ext cx="543450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140 members and growing</a:t>
            </a:r>
            <a:endParaRPr/>
          </a:p>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Speed Networking event at VEXAG</a:t>
            </a:r>
            <a:endParaRPr/>
          </a:p>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EC dinner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400"/>
              <a:buFont typeface="Century Gothic"/>
              <a:buNone/>
            </a:pPr>
            <a:r>
              <a:rPr lang="en-US"/>
              <a:t>FINDINGS</a:t>
            </a:r>
            <a:br>
              <a:rPr lang="en-US"/>
            </a:br>
            <a:r>
              <a:rPr lang="en-US"/>
              <a:t>ENDORSEMENTS</a:t>
            </a:r>
            <a:br>
              <a:rPr lang="en-US"/>
            </a:br>
            <a:r>
              <a:rPr lang="en-US"/>
              <a:t>QUESTIONS</a:t>
            </a:r>
            <a:endParaRPr/>
          </a:p>
        </p:txBody>
      </p:sp>
      <p:sp>
        <p:nvSpPr>
          <p:cNvPr id="174" name="Google Shape;174;p6"/>
          <p:cNvSpPr txBox="1"/>
          <p:nvPr>
            <p:ph idx="1" type="body"/>
          </p:nvPr>
        </p:nvSpPr>
        <p:spPr>
          <a:xfrm>
            <a:off x="5103812" y="173620"/>
            <a:ext cx="6563469" cy="652812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800"/>
              <a:buNone/>
            </a:pPr>
            <a:r>
              <a:rPr b="1" lang="en-US" sz="2800" cap="none"/>
              <a:t>Findings</a:t>
            </a:r>
            <a:endParaRPr sz="2800" cap="none"/>
          </a:p>
          <a:p>
            <a:pPr indent="-285750" lvl="1" marL="742950" rtl="0" algn="l">
              <a:spcBef>
                <a:spcPts val="600"/>
              </a:spcBef>
              <a:spcAft>
                <a:spcPts val="0"/>
              </a:spcAft>
              <a:buSzPts val="2400"/>
              <a:buChar char="•"/>
            </a:pPr>
            <a:r>
              <a:rPr lang="en-US" sz="2400" cap="none"/>
              <a:t>Go to the PAC</a:t>
            </a:r>
            <a:endParaRPr/>
          </a:p>
          <a:p>
            <a:pPr indent="-285750" lvl="1" marL="742950" rtl="0" algn="l">
              <a:spcBef>
                <a:spcPts val="600"/>
              </a:spcBef>
              <a:spcAft>
                <a:spcPts val="0"/>
              </a:spcAft>
              <a:buSzPts val="2400"/>
              <a:buChar char="•"/>
            </a:pPr>
            <a:r>
              <a:rPr lang="en-US" sz="2400" cap="none"/>
              <a:t>2  ONLY</a:t>
            </a:r>
            <a:endParaRPr/>
          </a:p>
          <a:p>
            <a:pPr indent="-285750" lvl="1" marL="742950" rtl="0" algn="l">
              <a:spcBef>
                <a:spcPts val="600"/>
              </a:spcBef>
              <a:spcAft>
                <a:spcPts val="0"/>
              </a:spcAft>
              <a:buSzPts val="2400"/>
              <a:buChar char="•"/>
            </a:pPr>
            <a:r>
              <a:rPr lang="en-US" sz="2400" cap="none"/>
              <a:t>Inter–AG recommendations for action</a:t>
            </a:r>
            <a:endParaRPr/>
          </a:p>
          <a:p>
            <a:pPr indent="0" lvl="0" marL="0" rtl="0" algn="l">
              <a:spcBef>
                <a:spcPts val="600"/>
              </a:spcBef>
              <a:spcAft>
                <a:spcPts val="0"/>
              </a:spcAft>
              <a:buSzPts val="2800"/>
              <a:buNone/>
            </a:pPr>
            <a:r>
              <a:rPr b="1" lang="en-US" sz="2800" cap="none"/>
              <a:t>Endorsements</a:t>
            </a:r>
            <a:endParaRPr/>
          </a:p>
          <a:p>
            <a:pPr indent="-285750" lvl="1" marL="742950" rtl="0" algn="l">
              <a:spcBef>
                <a:spcPts val="600"/>
              </a:spcBef>
              <a:spcAft>
                <a:spcPts val="0"/>
              </a:spcAft>
              <a:buSzPts val="2400"/>
              <a:buChar char="•"/>
            </a:pPr>
            <a:r>
              <a:rPr lang="en-US" sz="2400" cap="none"/>
              <a:t>Go to NASA</a:t>
            </a:r>
            <a:endParaRPr/>
          </a:p>
          <a:p>
            <a:pPr indent="-285750" lvl="1" marL="742950" rtl="0" algn="l">
              <a:spcBef>
                <a:spcPts val="600"/>
              </a:spcBef>
              <a:spcAft>
                <a:spcPts val="0"/>
              </a:spcAft>
              <a:buSzPts val="2400"/>
              <a:buChar char="•"/>
            </a:pPr>
            <a:r>
              <a:rPr lang="en-US" sz="2400" cap="none"/>
              <a:t>Support and information from the community</a:t>
            </a:r>
            <a:endParaRPr/>
          </a:p>
          <a:p>
            <a:pPr indent="0" lvl="0" marL="0" rtl="0" algn="l">
              <a:spcBef>
                <a:spcPts val="600"/>
              </a:spcBef>
              <a:spcAft>
                <a:spcPts val="0"/>
              </a:spcAft>
              <a:buSzPts val="2800"/>
              <a:buNone/>
            </a:pPr>
            <a:r>
              <a:rPr b="1" lang="en-US" sz="2800" cap="none"/>
              <a:t>Questions</a:t>
            </a:r>
            <a:endParaRPr/>
          </a:p>
          <a:p>
            <a:pPr indent="-285750" lvl="1" marL="742950" rtl="0" algn="l">
              <a:spcBef>
                <a:spcPts val="600"/>
              </a:spcBef>
              <a:spcAft>
                <a:spcPts val="0"/>
              </a:spcAft>
              <a:buSzPts val="2400"/>
              <a:buChar char="•"/>
            </a:pPr>
            <a:r>
              <a:rPr lang="en-US" sz="2400" cap="none"/>
              <a:t>Go to SMD director, NASA Liaison, others at HQ</a:t>
            </a:r>
            <a:endParaRPr/>
          </a:p>
          <a:p>
            <a:pPr indent="-285750" lvl="1" marL="742950" rtl="0" algn="l">
              <a:spcBef>
                <a:spcPts val="600"/>
              </a:spcBef>
              <a:spcAft>
                <a:spcPts val="0"/>
              </a:spcAft>
              <a:buSzPts val="2400"/>
              <a:buChar char="•"/>
            </a:pPr>
            <a:r>
              <a:rPr lang="en-US" sz="2400" cap="none"/>
              <a:t>Information the community seeks</a:t>
            </a:r>
            <a:endParaRPr/>
          </a:p>
        </p:txBody>
      </p:sp>
      <p:sp>
        <p:nvSpPr>
          <p:cNvPr id="175" name="Google Shape;175;p6"/>
          <p:cNvSpPr txBox="1"/>
          <p:nvPr>
            <p:ph idx="2" type="body"/>
          </p:nvPr>
        </p:nvSpPr>
        <p:spPr>
          <a:xfrm>
            <a:off x="1141411" y="4036671"/>
            <a:ext cx="3549121" cy="1828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rPr lang="en-US" cap="none"/>
              <a:t>Seeking the most effective way to advocate for the Venus community, show support, and get the information we need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400"/>
              <a:buFont typeface="Century Gothic"/>
              <a:buNone/>
            </a:pPr>
            <a:r>
              <a:rPr b="1" lang="en-US"/>
              <a:t>DRAFT</a:t>
            </a:r>
            <a:r>
              <a:rPr lang="en-US"/>
              <a:t> FINDINGS 2023</a:t>
            </a:r>
            <a:endParaRPr/>
          </a:p>
        </p:txBody>
      </p:sp>
      <p:sp>
        <p:nvSpPr>
          <p:cNvPr id="182" name="Google Shape;182;p7"/>
          <p:cNvSpPr txBox="1"/>
          <p:nvPr>
            <p:ph idx="1" type="body"/>
          </p:nvPr>
        </p:nvSpPr>
        <p:spPr>
          <a:xfrm>
            <a:off x="5103812" y="173620"/>
            <a:ext cx="6563469" cy="6528121"/>
          </a:xfrm>
          <a:prstGeom prst="rect">
            <a:avLst/>
          </a:prstGeom>
          <a:noFill/>
          <a:ln>
            <a:noFill/>
          </a:ln>
        </p:spPr>
        <p:txBody>
          <a:bodyPr anchorCtr="0" anchor="ctr" bIns="45700" lIns="91425" spcFirstLastPara="1" rIns="91425" wrap="square" tIns="45700">
            <a:normAutofit fontScale="70000" lnSpcReduction="20000"/>
          </a:bodyPr>
          <a:lstStyle/>
          <a:p>
            <a:pPr indent="124460" lvl="0" marL="0" marR="0" rtl="0" algn="l">
              <a:spcBef>
                <a:spcPts val="0"/>
              </a:spcBef>
              <a:spcAft>
                <a:spcPts val="0"/>
              </a:spcAft>
              <a:buSzPct val="100000"/>
              <a:buNone/>
            </a:pPr>
            <a:r>
              <a:t/>
            </a:r>
            <a:endParaRPr sz="2800" cap="none">
              <a:solidFill>
                <a:schemeClr val="lt1"/>
              </a:solidFill>
              <a:latin typeface="Century Gothic"/>
              <a:ea typeface="Century Gothic"/>
              <a:cs typeface="Century Gothic"/>
              <a:sym typeface="Century Gothic"/>
            </a:endParaRPr>
          </a:p>
          <a:p>
            <a:pPr indent="0" lvl="0" marL="0" marR="0" rtl="0" algn="l">
              <a:spcBef>
                <a:spcPts val="0"/>
              </a:spcBef>
              <a:spcAft>
                <a:spcPts val="0"/>
              </a:spcAft>
              <a:buSzPct val="100000"/>
              <a:buNone/>
            </a:pPr>
            <a:r>
              <a:rPr i="1" lang="en-US" sz="2800" u="sng" cap="none">
                <a:solidFill>
                  <a:schemeClr val="lt1"/>
                </a:solidFill>
                <a:latin typeface="Century Gothic"/>
                <a:ea typeface="Century Gothic"/>
                <a:cs typeface="Century Gothic"/>
                <a:sym typeface="Century Gothic"/>
              </a:rPr>
              <a:t>R&amp;A Finding</a:t>
            </a:r>
            <a:r>
              <a:rPr i="1" lang="en-US" sz="2800" cap="none">
                <a:solidFill>
                  <a:schemeClr val="lt1"/>
                </a:solidFill>
                <a:latin typeface="Century Gothic"/>
                <a:ea typeface="Century Gothic"/>
                <a:cs typeface="Century Gothic"/>
                <a:sym typeface="Century Gothic"/>
              </a:rPr>
              <a:t>:  </a:t>
            </a:r>
            <a:r>
              <a:rPr lang="en-US" sz="2800" cap="none">
                <a:solidFill>
                  <a:schemeClr val="lt1"/>
                </a:solidFill>
                <a:latin typeface="Century Gothic"/>
                <a:ea typeface="Century Gothic"/>
                <a:cs typeface="Century Gothic"/>
                <a:sym typeface="Century Gothic"/>
              </a:rPr>
              <a:t>There is an R&amp;A program gap in funding fundamental research that is badly needed to support Venus missions. A </a:t>
            </a:r>
            <a:r>
              <a:rPr b="1" lang="en-US" sz="2800" cap="none">
                <a:solidFill>
                  <a:schemeClr val="lt1"/>
                </a:solidFill>
                <a:latin typeface="Century Gothic"/>
                <a:ea typeface="Century Gothic"/>
                <a:cs typeface="Century Gothic"/>
                <a:sym typeface="Century Gothic"/>
              </a:rPr>
              <a:t>Venus Fundamental Research</a:t>
            </a:r>
            <a:r>
              <a:rPr lang="en-US" sz="2800" cap="none">
                <a:solidFill>
                  <a:schemeClr val="lt1"/>
                </a:solidFill>
                <a:latin typeface="Century Gothic"/>
                <a:ea typeface="Century Gothic"/>
                <a:cs typeface="Century Gothic"/>
                <a:sym typeface="Century Gothic"/>
              </a:rPr>
              <a:t> (VFR) program or “</a:t>
            </a:r>
            <a:r>
              <a:rPr b="1" lang="en-US" sz="2800" cap="none">
                <a:solidFill>
                  <a:schemeClr val="lt1"/>
                </a:solidFill>
                <a:latin typeface="Century Gothic"/>
                <a:ea typeface="Century Gothic"/>
                <a:cs typeface="Century Gothic"/>
                <a:sym typeface="Century Gothic"/>
              </a:rPr>
              <a:t>Precursor Science Investigations – Discovery</a:t>
            </a:r>
            <a:r>
              <a:rPr lang="en-US" sz="2800" cap="none">
                <a:solidFill>
                  <a:schemeClr val="lt1"/>
                </a:solidFill>
                <a:latin typeface="Century Gothic"/>
                <a:ea typeface="Century Gothic"/>
                <a:cs typeface="Century Gothic"/>
                <a:sym typeface="Century Gothic"/>
              </a:rPr>
              <a:t>” (PSI-D) R&amp;A program could address these needs.</a:t>
            </a:r>
            <a:endParaRPr/>
          </a:p>
          <a:p>
            <a:pPr indent="0" lvl="0" marL="0" marR="0" rtl="0" algn="l">
              <a:spcBef>
                <a:spcPts val="0"/>
              </a:spcBef>
              <a:spcAft>
                <a:spcPts val="0"/>
              </a:spcAft>
              <a:buSzPct val="100000"/>
              <a:buNone/>
            </a:pPr>
            <a:r>
              <a:t/>
            </a:r>
            <a:endParaRPr sz="2800" cap="none">
              <a:solidFill>
                <a:schemeClr val="lt1"/>
              </a:solidFill>
              <a:latin typeface="Century Gothic"/>
              <a:ea typeface="Century Gothic"/>
              <a:cs typeface="Century Gothic"/>
              <a:sym typeface="Century Gothic"/>
            </a:endParaRPr>
          </a:p>
          <a:p>
            <a:pPr indent="0" lvl="0" marL="0" marR="0" rtl="0" algn="l">
              <a:spcBef>
                <a:spcPts val="0"/>
              </a:spcBef>
              <a:spcAft>
                <a:spcPts val="0"/>
              </a:spcAft>
              <a:buSzPct val="100000"/>
              <a:buNone/>
            </a:pPr>
            <a:r>
              <a:rPr lang="en-US" sz="2600" cap="none">
                <a:solidFill>
                  <a:schemeClr val="lt1"/>
                </a:solidFill>
                <a:latin typeface="Century Gothic"/>
                <a:ea typeface="Century Gothic"/>
                <a:cs typeface="Century Gothic"/>
                <a:sym typeface="Century Gothic"/>
              </a:rPr>
              <a:t>Examples:  </a:t>
            </a:r>
            <a:endParaRPr/>
          </a:p>
          <a:p>
            <a:pPr indent="-285750" lvl="0" marL="285750" rtl="0" algn="l">
              <a:spcBef>
                <a:spcPts val="0"/>
              </a:spcBef>
              <a:spcAft>
                <a:spcPts val="0"/>
              </a:spcAft>
              <a:buSzPct val="100000"/>
              <a:buChar char="•"/>
            </a:pPr>
            <a:r>
              <a:rPr lang="en-US" sz="2600" cap="none">
                <a:solidFill>
                  <a:schemeClr val="lt1"/>
                </a:solidFill>
                <a:latin typeface="Century Gothic"/>
                <a:ea typeface="Century Gothic"/>
                <a:cs typeface="Century Gothic"/>
                <a:sym typeface="Century Gothic"/>
              </a:rPr>
              <a:t>The recent Venus Experimental Workshop recommended a round-robin set of experiments in which all facilities would run the same sample and comparisons could be made to ensure consistency across facilities.</a:t>
            </a:r>
            <a:endParaRPr/>
          </a:p>
          <a:p>
            <a:pPr indent="-285750" lvl="0" marL="285750" rtl="0" algn="l">
              <a:spcBef>
                <a:spcPts val="0"/>
              </a:spcBef>
              <a:spcAft>
                <a:spcPts val="0"/>
              </a:spcAft>
              <a:buSzPct val="100000"/>
              <a:buChar char="•"/>
            </a:pPr>
            <a:r>
              <a:rPr lang="en-US" sz="2600" cap="none">
                <a:solidFill>
                  <a:schemeClr val="lt1"/>
                </a:solidFill>
                <a:latin typeface="Century Gothic"/>
                <a:ea typeface="Century Gothic"/>
                <a:cs typeface="Century Gothic"/>
                <a:sym typeface="Century Gothic"/>
              </a:rPr>
              <a:t>Lack of laboratory spectra acquired under Venus conditions.</a:t>
            </a:r>
            <a:endParaRPr/>
          </a:p>
          <a:p>
            <a:pPr indent="-170180" lvl="0" marL="285750" rtl="0" algn="l">
              <a:spcBef>
                <a:spcPts val="0"/>
              </a:spcBef>
              <a:spcAft>
                <a:spcPts val="0"/>
              </a:spcAft>
              <a:buSzPct val="100000"/>
              <a:buNone/>
            </a:pPr>
            <a:r>
              <a:t/>
            </a:r>
            <a:endParaRPr sz="2600" cap="none">
              <a:solidFill>
                <a:schemeClr val="lt1"/>
              </a:solidFill>
              <a:latin typeface="Century Gothic"/>
              <a:ea typeface="Century Gothic"/>
              <a:cs typeface="Century Gothic"/>
              <a:sym typeface="Century Gothic"/>
            </a:endParaRPr>
          </a:p>
          <a:p>
            <a:pPr indent="124460" lvl="0" marL="0" marR="0" rtl="0" algn="l">
              <a:spcBef>
                <a:spcPts val="0"/>
              </a:spcBef>
              <a:spcAft>
                <a:spcPts val="0"/>
              </a:spcAft>
              <a:buSzPct val="100000"/>
              <a:buNone/>
            </a:pPr>
            <a:r>
              <a:t/>
            </a:r>
            <a:endParaRPr b="1" sz="2800" cap="none">
              <a:solidFill>
                <a:schemeClr val="lt1"/>
              </a:solidFill>
              <a:latin typeface="Century Gothic"/>
              <a:ea typeface="Century Gothic"/>
              <a:cs typeface="Century Gothic"/>
              <a:sym typeface="Century Gothic"/>
            </a:endParaRPr>
          </a:p>
          <a:p>
            <a:pPr indent="0" lvl="0" marL="0" rtl="0" algn="l">
              <a:spcBef>
                <a:spcPts val="0"/>
              </a:spcBef>
              <a:spcAft>
                <a:spcPts val="0"/>
              </a:spcAft>
              <a:buSzPct val="100000"/>
              <a:buNone/>
            </a:pPr>
            <a:r>
              <a:rPr i="1" lang="en-US" sz="2800" u="sng" cap="none">
                <a:solidFill>
                  <a:schemeClr val="lt1"/>
                </a:solidFill>
                <a:latin typeface="Century Gothic"/>
                <a:ea typeface="Century Gothic"/>
                <a:cs typeface="Century Gothic"/>
                <a:sym typeface="Century Gothic"/>
              </a:rPr>
              <a:t>VERITAS Finding</a:t>
            </a:r>
            <a:r>
              <a:rPr i="1" lang="en-US" sz="2800" cap="none">
                <a:solidFill>
                  <a:schemeClr val="lt1"/>
                </a:solidFill>
                <a:latin typeface="Century Gothic"/>
                <a:ea typeface="Century Gothic"/>
                <a:cs typeface="Century Gothic"/>
                <a:sym typeface="Century Gothic"/>
              </a:rPr>
              <a:t>:</a:t>
            </a:r>
            <a:r>
              <a:rPr b="1" lang="en-US" sz="2800" cap="none">
                <a:solidFill>
                  <a:schemeClr val="lt1"/>
                </a:solidFill>
                <a:latin typeface="Century Gothic"/>
                <a:ea typeface="Century Gothic"/>
                <a:cs typeface="Century Gothic"/>
                <a:sym typeface="Century Gothic"/>
              </a:rPr>
              <a:t> VERITAS engineering development funds should be reinstated and a launch date be determined ASAP. </a:t>
            </a:r>
            <a:r>
              <a:rPr lang="en-US" sz="2800" cap="none">
                <a:solidFill>
                  <a:schemeClr val="lt1"/>
                </a:solidFill>
                <a:latin typeface="Century Gothic"/>
                <a:ea typeface="Century Gothic"/>
                <a:cs typeface="Century Gothic"/>
                <a:sym typeface="Century Gothic"/>
              </a:rPr>
              <a:t>A launch in FY29 would help retain radar staff and key VERITAS personnel, support the ongoing work of international partners, reduce technical risk and total cost, and deconflict VERITAS and EnVision temporal overlap.</a:t>
            </a:r>
            <a:endParaRPr/>
          </a:p>
          <a:p>
            <a:pPr indent="124460" lvl="0" marL="0" marR="0" rtl="0" algn="l">
              <a:spcBef>
                <a:spcPts val="0"/>
              </a:spcBef>
              <a:spcAft>
                <a:spcPts val="0"/>
              </a:spcAft>
              <a:buSzPct val="100000"/>
              <a:buNone/>
            </a:pPr>
            <a:r>
              <a:t/>
            </a:r>
            <a:endParaRPr b="1" sz="2800" cap="none">
              <a:solidFill>
                <a:schemeClr val="lt1"/>
              </a:solidFill>
              <a:latin typeface="Century Gothic"/>
              <a:ea typeface="Century Gothic"/>
              <a:cs typeface="Century Gothic"/>
              <a:sym typeface="Century Gothic"/>
            </a:endParaRPr>
          </a:p>
        </p:txBody>
      </p:sp>
      <p:sp>
        <p:nvSpPr>
          <p:cNvPr id="183" name="Google Shape;183;p7"/>
          <p:cNvSpPr txBox="1"/>
          <p:nvPr/>
        </p:nvSpPr>
        <p:spPr>
          <a:xfrm>
            <a:off x="712519" y="4036670"/>
            <a:ext cx="3978014" cy="2043495"/>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Century Gothic"/>
                <a:ea typeface="Century Gothic"/>
                <a:cs typeface="Century Gothic"/>
                <a:sym typeface="Century Gothic"/>
              </a:rPr>
              <a:t>Will be narrowed to 2 most actionable by/with PAC. The rest will become Endorsements</a:t>
            </a:r>
            <a:endParaRPr/>
          </a:p>
          <a:p>
            <a:pPr indent="0" lvl="0" marL="0" marR="0" rtl="0" algn="l">
              <a:spcBef>
                <a:spcPts val="1000"/>
              </a:spcBef>
              <a:spcAft>
                <a:spcPts val="0"/>
              </a:spcAft>
              <a:buClr>
                <a:schemeClr val="lt1"/>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a:p>
            <a:pPr indent="0" lvl="0" marL="0" marR="0" rtl="0" algn="l">
              <a:spcBef>
                <a:spcPts val="1000"/>
              </a:spcBef>
              <a:spcAft>
                <a:spcPts val="0"/>
              </a:spcAft>
              <a:buClr>
                <a:schemeClr val="lt1"/>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400"/>
              <a:buFont typeface="Century Gothic"/>
              <a:buNone/>
            </a:pPr>
            <a:r>
              <a:rPr b="1" lang="en-US"/>
              <a:t>DRAFT</a:t>
            </a:r>
            <a:r>
              <a:rPr lang="en-US"/>
              <a:t> FINDINGS 2023</a:t>
            </a:r>
            <a:endParaRPr/>
          </a:p>
        </p:txBody>
      </p:sp>
      <p:sp>
        <p:nvSpPr>
          <p:cNvPr id="190" name="Google Shape;190;p8"/>
          <p:cNvSpPr txBox="1"/>
          <p:nvPr>
            <p:ph idx="1" type="body"/>
          </p:nvPr>
        </p:nvSpPr>
        <p:spPr>
          <a:xfrm>
            <a:off x="5103812" y="173620"/>
            <a:ext cx="6563469" cy="6528121"/>
          </a:xfrm>
          <a:prstGeom prst="rect">
            <a:avLst/>
          </a:prstGeom>
          <a:noFill/>
          <a:ln>
            <a:noFill/>
          </a:ln>
        </p:spPr>
        <p:txBody>
          <a:bodyPr anchorCtr="0" anchor="ctr" bIns="45700" lIns="91425" spcFirstLastPara="1" rIns="91425" wrap="square" tIns="45700">
            <a:normAutofit lnSpcReduction="10000"/>
          </a:bodyPr>
          <a:lstStyle/>
          <a:p>
            <a:pPr indent="127000" lvl="0" marL="0" marR="0" rtl="0" algn="l">
              <a:spcBef>
                <a:spcPts val="0"/>
              </a:spcBef>
              <a:spcAft>
                <a:spcPts val="0"/>
              </a:spcAft>
              <a:buSzPts val="2000"/>
              <a:buNone/>
            </a:pPr>
            <a:r>
              <a:t/>
            </a:r>
            <a:endParaRPr cap="none">
              <a:solidFill>
                <a:schemeClr val="lt1"/>
              </a:solidFill>
              <a:latin typeface="Century Gothic"/>
              <a:ea typeface="Century Gothic"/>
              <a:cs typeface="Century Gothic"/>
              <a:sym typeface="Century Gothic"/>
            </a:endParaRPr>
          </a:p>
          <a:p>
            <a:pPr indent="0" lvl="0" marL="0" rtl="0" algn="l">
              <a:spcBef>
                <a:spcPts val="0"/>
              </a:spcBef>
              <a:spcAft>
                <a:spcPts val="0"/>
              </a:spcAft>
              <a:buSzPts val="2000"/>
              <a:buNone/>
            </a:pPr>
            <a:r>
              <a:rPr i="1" lang="en-US" u="sng" cap="none">
                <a:solidFill>
                  <a:schemeClr val="lt1"/>
                </a:solidFill>
                <a:latin typeface="Century Gothic"/>
                <a:ea typeface="Century Gothic"/>
                <a:cs typeface="Century Gothic"/>
                <a:sym typeface="Century Gothic"/>
              </a:rPr>
              <a:t>In-Situ Technology Finding: </a:t>
            </a:r>
            <a:r>
              <a:rPr lang="en-US" cap="none">
                <a:solidFill>
                  <a:schemeClr val="lt1"/>
                </a:solidFill>
                <a:latin typeface="Century Gothic"/>
                <a:ea typeface="Century Gothic"/>
                <a:cs typeface="Century Gothic"/>
                <a:sym typeface="Century Gothic"/>
              </a:rPr>
              <a:t>There are multiple technology gaps in in-situ exploration technologies, which are critical follow-ons to the DAVINCI, VERITAS, and EnVision missions as well as throught the solar system. A “</a:t>
            </a:r>
            <a:r>
              <a:rPr b="1" lang="en-US" cap="none">
                <a:solidFill>
                  <a:schemeClr val="lt1"/>
                </a:solidFill>
                <a:latin typeface="Century Gothic"/>
                <a:ea typeface="Century Gothic"/>
                <a:cs typeface="Century Gothic"/>
                <a:sym typeface="Century Gothic"/>
              </a:rPr>
              <a:t>CloudTech</a:t>
            </a:r>
            <a:r>
              <a:rPr lang="en-US" cap="none">
                <a:solidFill>
                  <a:schemeClr val="lt1"/>
                </a:solidFill>
                <a:latin typeface="Century Gothic"/>
                <a:ea typeface="Century Gothic"/>
                <a:cs typeface="Century Gothic"/>
                <a:sym typeface="Century Gothic"/>
              </a:rPr>
              <a:t>” program would focus on probes, aerial/airborne technologies, deep atmospehres, and implementations applicable to multiple planetary targets; while a </a:t>
            </a:r>
            <a:r>
              <a:rPr b="1" lang="en-US" cap="none">
                <a:solidFill>
                  <a:schemeClr val="lt1"/>
                </a:solidFill>
                <a:latin typeface="Century Gothic"/>
                <a:ea typeface="Century Gothic"/>
                <a:cs typeface="Century Gothic"/>
                <a:sym typeface="Century Gothic"/>
              </a:rPr>
              <a:t>HOTTech 3 program</a:t>
            </a:r>
            <a:r>
              <a:rPr lang="en-US" cap="none">
                <a:solidFill>
                  <a:schemeClr val="lt1"/>
                </a:solidFill>
                <a:latin typeface="Century Gothic"/>
                <a:ea typeface="Century Gothic"/>
                <a:cs typeface="Century Gothic"/>
                <a:sym typeface="Century Gothic"/>
              </a:rPr>
              <a:t> would enable maturing and integrating key technologies into </a:t>
            </a:r>
            <a:r>
              <a:rPr b="1" lang="en-US" cap="none">
                <a:solidFill>
                  <a:schemeClr val="lt1"/>
                </a:solidFill>
                <a:latin typeface="Century Gothic"/>
                <a:ea typeface="Century Gothic"/>
                <a:cs typeface="Century Gothic"/>
                <a:sym typeface="Century Gothic"/>
              </a:rPr>
              <a:t>platforms and systems</a:t>
            </a:r>
            <a:r>
              <a:rPr lang="en-US" cap="none">
                <a:solidFill>
                  <a:schemeClr val="lt1"/>
                </a:solidFill>
                <a:latin typeface="Century Gothic"/>
                <a:ea typeface="Century Gothic"/>
                <a:cs typeface="Century Gothic"/>
                <a:sym typeface="Century Gothic"/>
              </a:rPr>
              <a:t>.</a:t>
            </a:r>
            <a:endParaRPr/>
          </a:p>
          <a:p>
            <a:pPr indent="0" lvl="0" marL="0" rtl="0" algn="l">
              <a:spcBef>
                <a:spcPts val="0"/>
              </a:spcBef>
              <a:spcAft>
                <a:spcPts val="0"/>
              </a:spcAft>
              <a:buSzPts val="2000"/>
              <a:buNone/>
            </a:pPr>
            <a:r>
              <a:t/>
            </a:r>
            <a:endParaRPr cap="none">
              <a:solidFill>
                <a:schemeClr val="lt1"/>
              </a:solidFill>
              <a:latin typeface="Century Gothic"/>
              <a:ea typeface="Century Gothic"/>
              <a:cs typeface="Century Gothic"/>
              <a:sym typeface="Century Gothic"/>
            </a:endParaRPr>
          </a:p>
          <a:p>
            <a:pPr indent="0" lvl="0" marL="0" rtl="0" algn="l">
              <a:spcBef>
                <a:spcPts val="0"/>
              </a:spcBef>
              <a:spcAft>
                <a:spcPts val="0"/>
              </a:spcAft>
              <a:buSzPts val="2000"/>
              <a:buNone/>
            </a:pPr>
            <a:r>
              <a:rPr i="1" lang="en-US" sz="2000" u="sng" cap="none">
                <a:solidFill>
                  <a:schemeClr val="lt1"/>
                </a:solidFill>
                <a:latin typeface="Century Gothic"/>
                <a:ea typeface="Century Gothic"/>
                <a:cs typeface="Century Gothic"/>
                <a:sym typeface="Century Gothic"/>
              </a:rPr>
              <a:t>Workforce Finding:</a:t>
            </a:r>
            <a:r>
              <a:rPr lang="en-US" sz="2000" cap="none">
                <a:solidFill>
                  <a:schemeClr val="lt1"/>
                </a:solidFill>
                <a:latin typeface="Century Gothic"/>
                <a:ea typeface="Century Gothic"/>
                <a:cs typeface="Century Gothic"/>
                <a:sym typeface="Century Gothic"/>
              </a:rPr>
              <a:t> LPSC and other relevant planetary </a:t>
            </a:r>
            <a:r>
              <a:rPr b="1" lang="en-US" sz="2000" cap="none">
                <a:solidFill>
                  <a:schemeClr val="lt1"/>
                </a:solidFill>
                <a:latin typeface="Century Gothic"/>
                <a:ea typeface="Century Gothic"/>
                <a:cs typeface="Century Gothic"/>
                <a:sym typeface="Century Gothic"/>
              </a:rPr>
              <a:t>conferences should rotate to a broader set of locations to increase community access</a:t>
            </a:r>
            <a:r>
              <a:rPr lang="en-US" sz="2000" cap="none">
                <a:solidFill>
                  <a:schemeClr val="lt1"/>
                </a:solidFill>
                <a:latin typeface="Century Gothic"/>
                <a:ea typeface="Century Gothic"/>
                <a:cs typeface="Century Gothic"/>
                <a:sym typeface="Century Gothic"/>
              </a:rPr>
              <a:t>, consistent with the NASA principles of Inclusion, Diversity, Equity, and Accessibility (IDEA). Headquarters and the community are urged to support use of multiple pronouns, both in collecting demographic information and in increasing visibility in postings on official NASA websites.</a:t>
            </a:r>
            <a:endParaRPr b="1" sz="2000" cap="none">
              <a:solidFill>
                <a:schemeClr val="lt1"/>
              </a:solidFill>
              <a:latin typeface="Century Gothic"/>
              <a:ea typeface="Century Gothic"/>
              <a:cs typeface="Century Gothic"/>
              <a:sym typeface="Century Gothic"/>
            </a:endParaRPr>
          </a:p>
          <a:p>
            <a:pPr indent="0" lvl="0" marL="0" rtl="0" algn="l">
              <a:spcBef>
                <a:spcPts val="0"/>
              </a:spcBef>
              <a:spcAft>
                <a:spcPts val="0"/>
              </a:spcAft>
              <a:buSzPts val="2000"/>
              <a:buNone/>
            </a:pPr>
            <a:r>
              <a:t/>
            </a:r>
            <a:endParaRPr cap="none">
              <a:solidFill>
                <a:schemeClr val="lt1"/>
              </a:solidFill>
              <a:latin typeface="Century Gothic"/>
              <a:ea typeface="Century Gothic"/>
              <a:cs typeface="Century Gothic"/>
              <a:sym typeface="Century Gothic"/>
            </a:endParaRPr>
          </a:p>
          <a:p>
            <a:pPr indent="0" lvl="0" marL="0" rtl="0" algn="l">
              <a:spcBef>
                <a:spcPts val="0"/>
              </a:spcBef>
              <a:spcAft>
                <a:spcPts val="0"/>
              </a:spcAft>
              <a:buSzPts val="2000"/>
              <a:buNone/>
            </a:pPr>
            <a:r>
              <a:t/>
            </a:r>
            <a:endParaRPr b="1" cap="none">
              <a:solidFill>
                <a:schemeClr val="lt1"/>
              </a:solidFill>
              <a:latin typeface="Century Gothic"/>
              <a:ea typeface="Century Gothic"/>
              <a:cs typeface="Century Gothic"/>
              <a:sym typeface="Century Gothic"/>
            </a:endParaRPr>
          </a:p>
        </p:txBody>
      </p:sp>
      <p:sp>
        <p:nvSpPr>
          <p:cNvPr id="191" name="Google Shape;191;p8"/>
          <p:cNvSpPr txBox="1"/>
          <p:nvPr/>
        </p:nvSpPr>
        <p:spPr>
          <a:xfrm>
            <a:off x="712519" y="4036670"/>
            <a:ext cx="3978014" cy="2043495"/>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Century Gothic"/>
                <a:ea typeface="Century Gothic"/>
                <a:cs typeface="Century Gothic"/>
                <a:sym typeface="Century Gothic"/>
              </a:rPr>
              <a:t>Will be narrowed to 2 most actionable by/with PAC. The rest will become Endorsements</a:t>
            </a:r>
            <a:endParaRPr/>
          </a:p>
          <a:p>
            <a:pPr indent="0" lvl="0" marL="0" marR="0" rtl="0" algn="l">
              <a:spcBef>
                <a:spcPts val="1000"/>
              </a:spcBef>
              <a:spcAft>
                <a:spcPts val="0"/>
              </a:spcAft>
              <a:buClr>
                <a:schemeClr val="lt1"/>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a:p>
            <a:pPr indent="0" lvl="0" marL="0" marR="0" rtl="0" algn="l">
              <a:spcBef>
                <a:spcPts val="1000"/>
              </a:spcBef>
              <a:spcAft>
                <a:spcPts val="0"/>
              </a:spcAft>
              <a:buClr>
                <a:schemeClr val="lt1"/>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ph type="title"/>
          </p:nvPr>
        </p:nvSpPr>
        <p:spPr>
          <a:xfrm>
            <a:off x="1141411" y="1600200"/>
            <a:ext cx="3549121"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400"/>
              <a:buFont typeface="Century Gothic"/>
              <a:buNone/>
            </a:pPr>
            <a:r>
              <a:rPr b="1" lang="en-US"/>
              <a:t>DRAFT</a:t>
            </a:r>
            <a:r>
              <a:rPr lang="en-US"/>
              <a:t> FINDINGS 2023</a:t>
            </a:r>
            <a:endParaRPr/>
          </a:p>
        </p:txBody>
      </p:sp>
      <p:sp>
        <p:nvSpPr>
          <p:cNvPr id="198" name="Google Shape;198;p9"/>
          <p:cNvSpPr txBox="1"/>
          <p:nvPr>
            <p:ph idx="1" type="body"/>
          </p:nvPr>
        </p:nvSpPr>
        <p:spPr>
          <a:xfrm>
            <a:off x="5103812" y="173620"/>
            <a:ext cx="6563469" cy="6528121"/>
          </a:xfrm>
          <a:prstGeom prst="rect">
            <a:avLst/>
          </a:prstGeom>
          <a:noFill/>
          <a:ln>
            <a:noFill/>
          </a:ln>
        </p:spPr>
        <p:txBody>
          <a:bodyPr anchorCtr="0" anchor="ctr" bIns="45700" lIns="91425" spcFirstLastPara="1" rIns="91425" wrap="square" tIns="45700">
            <a:normAutofit fontScale="92500" lnSpcReduction="20000"/>
          </a:bodyPr>
          <a:lstStyle/>
          <a:p>
            <a:pPr indent="164465" lvl="0" marL="0" marR="0" rtl="0" algn="l">
              <a:spcBef>
                <a:spcPts val="0"/>
              </a:spcBef>
              <a:spcAft>
                <a:spcPts val="0"/>
              </a:spcAft>
              <a:buSzPct val="100000"/>
              <a:buNone/>
            </a:pPr>
            <a:r>
              <a:t/>
            </a:r>
            <a:endParaRPr sz="2800" cap="none">
              <a:solidFill>
                <a:schemeClr val="lt1"/>
              </a:solidFill>
              <a:latin typeface="Century Gothic"/>
              <a:ea typeface="Century Gothic"/>
              <a:cs typeface="Century Gothic"/>
              <a:sym typeface="Century Gothic"/>
            </a:endParaRPr>
          </a:p>
          <a:p>
            <a:pPr indent="0" lvl="0" marL="0" marR="0" rtl="0" algn="l">
              <a:spcBef>
                <a:spcPts val="0"/>
              </a:spcBef>
              <a:spcAft>
                <a:spcPts val="0"/>
              </a:spcAft>
              <a:buSzPct val="100000"/>
              <a:buNone/>
            </a:pPr>
            <a:r>
              <a:rPr i="1" lang="en-US" sz="2800" u="sng" cap="none">
                <a:solidFill>
                  <a:schemeClr val="lt1"/>
                </a:solidFill>
                <a:latin typeface="Century Gothic"/>
                <a:ea typeface="Century Gothic"/>
                <a:cs typeface="Century Gothic"/>
                <a:sym typeface="Century Gothic"/>
              </a:rPr>
              <a:t>SIMPLEx Finding</a:t>
            </a:r>
            <a:r>
              <a:rPr i="1" lang="en-US" sz="2800" cap="none">
                <a:solidFill>
                  <a:schemeClr val="lt1"/>
                </a:solidFill>
                <a:latin typeface="Century Gothic"/>
                <a:ea typeface="Century Gothic"/>
                <a:cs typeface="Century Gothic"/>
                <a:sym typeface="Century Gothic"/>
              </a:rPr>
              <a:t>:</a:t>
            </a:r>
            <a:r>
              <a:rPr lang="en-US" sz="2800" cap="none">
                <a:solidFill>
                  <a:schemeClr val="lt1"/>
                </a:solidFill>
                <a:latin typeface="Century Gothic"/>
                <a:ea typeface="Century Gothic"/>
                <a:cs typeface="Century Gothic"/>
                <a:sym typeface="Century Gothic"/>
              </a:rPr>
              <a:t> NASA is leaning towards requiring SIMPLEX proposals/payloads to be co-destined with the primary mission that launches them. VEXAG endorses this plan and therefore finds NASA should issue </a:t>
            </a:r>
            <a:r>
              <a:rPr b="1" lang="en-US" sz="2800" cap="none">
                <a:solidFill>
                  <a:schemeClr val="lt1"/>
                </a:solidFill>
                <a:latin typeface="Century Gothic"/>
                <a:ea typeface="Century Gothic"/>
                <a:cs typeface="Century Gothic"/>
                <a:sym typeface="Century Gothic"/>
              </a:rPr>
              <a:t>a SIMPLEx AO in FY 2024 or 2025</a:t>
            </a:r>
            <a:r>
              <a:rPr lang="en-US" sz="2800" cap="none">
                <a:solidFill>
                  <a:schemeClr val="lt1"/>
                </a:solidFill>
                <a:latin typeface="Century Gothic"/>
                <a:ea typeface="Century Gothic"/>
                <a:cs typeface="Century Gothic"/>
                <a:sym typeface="Century Gothic"/>
              </a:rPr>
              <a:t>, soliciting rideshare payloads early enough to accompany the launch of DAVINCI in 2029, and/or VERITAS in 2029–2031 (depending on restart date), provided this has no detrimental impact on the primary mission efforts. </a:t>
            </a:r>
            <a:endParaRPr/>
          </a:p>
          <a:p>
            <a:pPr indent="164465" lvl="0" marL="0" marR="0" rtl="0" algn="l">
              <a:spcBef>
                <a:spcPts val="0"/>
              </a:spcBef>
              <a:spcAft>
                <a:spcPts val="0"/>
              </a:spcAft>
              <a:buSzPct val="100000"/>
              <a:buNone/>
            </a:pPr>
            <a:r>
              <a:t/>
            </a:r>
            <a:endParaRPr sz="2800" cap="none">
              <a:solidFill>
                <a:schemeClr val="lt1"/>
              </a:solidFill>
              <a:latin typeface="Century Gothic"/>
              <a:ea typeface="Century Gothic"/>
              <a:cs typeface="Century Gothic"/>
              <a:sym typeface="Century Gothic"/>
            </a:endParaRPr>
          </a:p>
          <a:p>
            <a:pPr indent="0" lvl="0" marL="0" marR="0" rtl="0" algn="l">
              <a:spcBef>
                <a:spcPts val="0"/>
              </a:spcBef>
              <a:spcAft>
                <a:spcPts val="0"/>
              </a:spcAft>
              <a:buSzPct val="100000"/>
              <a:buChar char="•"/>
            </a:pPr>
            <a:r>
              <a:rPr lang="en-US" sz="2600" cap="none">
                <a:solidFill>
                  <a:schemeClr val="lt1"/>
                </a:solidFill>
                <a:latin typeface="Century Gothic"/>
                <a:ea typeface="Century Gothic"/>
                <a:cs typeface="Century Gothic"/>
                <a:sym typeface="Century Gothic"/>
              </a:rPr>
              <a:t>SIMPLEx co-destination reduces wasted proposal efforts, but also limits opportunity - an AO for a 2029 launch is a short fuse, but there are many viable candidates from past AOs.</a:t>
            </a:r>
            <a:endParaRPr/>
          </a:p>
          <a:p>
            <a:pPr indent="164465" lvl="0" marL="0" marR="0" rtl="0" algn="l">
              <a:spcBef>
                <a:spcPts val="0"/>
              </a:spcBef>
              <a:spcAft>
                <a:spcPts val="0"/>
              </a:spcAft>
              <a:buSzPct val="100000"/>
              <a:buNone/>
            </a:pPr>
            <a:r>
              <a:t/>
            </a:r>
            <a:endParaRPr sz="2800" cap="none">
              <a:solidFill>
                <a:schemeClr val="lt1"/>
              </a:solidFill>
              <a:latin typeface="Century Gothic"/>
              <a:ea typeface="Century Gothic"/>
              <a:cs typeface="Century Gothic"/>
              <a:sym typeface="Century Gothic"/>
            </a:endParaRPr>
          </a:p>
          <a:p>
            <a:pPr indent="164465" lvl="0" marL="0" marR="0" rtl="0" algn="l">
              <a:spcBef>
                <a:spcPts val="0"/>
              </a:spcBef>
              <a:spcAft>
                <a:spcPts val="0"/>
              </a:spcAft>
              <a:buSzPct val="100000"/>
              <a:buNone/>
            </a:pPr>
            <a:r>
              <a:t/>
            </a:r>
            <a:endParaRPr b="1" sz="2800" cap="none">
              <a:solidFill>
                <a:schemeClr val="lt1"/>
              </a:solidFill>
              <a:latin typeface="Century Gothic"/>
              <a:ea typeface="Century Gothic"/>
              <a:cs typeface="Century Gothic"/>
              <a:sym typeface="Century Gothic"/>
            </a:endParaRPr>
          </a:p>
        </p:txBody>
      </p:sp>
      <p:sp>
        <p:nvSpPr>
          <p:cNvPr id="199" name="Google Shape;199;p9"/>
          <p:cNvSpPr txBox="1"/>
          <p:nvPr/>
        </p:nvSpPr>
        <p:spPr>
          <a:xfrm>
            <a:off x="712519" y="4036670"/>
            <a:ext cx="3978014" cy="2043495"/>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Century Gothic"/>
                <a:ea typeface="Century Gothic"/>
                <a:cs typeface="Century Gothic"/>
                <a:sym typeface="Century Gothic"/>
              </a:rPr>
              <a:t>Will be narrowed to 2 most actionable by/with PAC. The rest will become Endorsements</a:t>
            </a:r>
            <a:endParaRPr/>
          </a:p>
          <a:p>
            <a:pPr indent="0" lvl="0" marL="0" marR="0" rtl="0" algn="l">
              <a:spcBef>
                <a:spcPts val="1000"/>
              </a:spcBef>
              <a:spcAft>
                <a:spcPts val="0"/>
              </a:spcAft>
              <a:buClr>
                <a:schemeClr val="lt1"/>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a:p>
            <a:pPr indent="0" lvl="0" marL="0" marR="0" rtl="0" algn="l">
              <a:spcBef>
                <a:spcPts val="1000"/>
              </a:spcBef>
              <a:spcAft>
                <a:spcPts val="0"/>
              </a:spcAft>
              <a:buClr>
                <a:schemeClr val="lt1"/>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2022-10-28T20:31:38Z</dcterms:created>
  <dc:creator>Noam Izenberg</dc:creator>
</cp:coreProperties>
</file>