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1"/>
  </p:notesMasterIdLst>
  <p:sldIdLst>
    <p:sldId id="273" r:id="rId2"/>
    <p:sldId id="300" r:id="rId3"/>
    <p:sldId id="296" r:id="rId4"/>
    <p:sldId id="297" r:id="rId5"/>
    <p:sldId id="272" r:id="rId6"/>
    <p:sldId id="268" r:id="rId7"/>
    <p:sldId id="293" r:id="rId8"/>
    <p:sldId id="301" r:id="rId9"/>
    <p:sldId id="274"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rolyn Ernst" initials="CE" lastIdx="4" clrIdx="0">
    <p:extLst>
      <p:ext uri="{19B8F6BF-5375-455C-9EA6-DF929625EA0E}">
        <p15:presenceInfo xmlns:p15="http://schemas.microsoft.com/office/powerpoint/2012/main" userId="edb327e03b47e92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5FF"/>
    <a:srgbClr val="FFBDFF"/>
    <a:srgbClr val="FDB199"/>
    <a:srgbClr val="BD2F03"/>
    <a:srgbClr val="FFC0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524" autoAdjust="0"/>
    <p:restoredTop sz="92517" autoAdjust="0"/>
  </p:normalViewPr>
  <p:slideViewPr>
    <p:cSldViewPr snapToGrid="0">
      <p:cViewPr varScale="1">
        <p:scale>
          <a:sx n="114" d="100"/>
          <a:sy n="114" d="100"/>
        </p:scale>
        <p:origin x="792"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BB792D-391F-491F-A7E4-C52C69993BA7}" type="datetimeFigureOut">
              <a:rPr lang="en-US" smtClean="0"/>
              <a:t>11/8/23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B02A11-71D4-4ED0-9D91-9BFDD0AC38F3}" type="slidenum">
              <a:rPr lang="en-US" smtClean="0"/>
              <a:t>‹#›</a:t>
            </a:fld>
            <a:endParaRPr lang="en-US"/>
          </a:p>
        </p:txBody>
      </p:sp>
    </p:spTree>
    <p:extLst>
      <p:ext uri="{BB962C8B-B14F-4D97-AF65-F5344CB8AC3E}">
        <p14:creationId xmlns:p14="http://schemas.microsoft.com/office/powerpoint/2010/main" val="41832778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 name="Google Shape;11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106726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0000"/>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15268AC-9700-4F3C-9576-4F03CC53E018}"/>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9595339" y="0"/>
            <a:ext cx="2590799" cy="6858000"/>
          </a:xfrm>
          <a:prstGeom prst="rect">
            <a:avLst/>
          </a:prstGeom>
        </p:spPr>
      </p:pic>
      <p:sp>
        <p:nvSpPr>
          <p:cNvPr id="2" name="Title 1">
            <a:extLst>
              <a:ext uri="{FF2B5EF4-FFF2-40B4-BE49-F238E27FC236}">
                <a16:creationId xmlns:a16="http://schemas.microsoft.com/office/drawing/2014/main" id="{9A8B9921-ABF4-40AF-BA8F-153F8B0649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D59EE32-ABCD-4C20-A933-AC057F76C4F8}"/>
              </a:ext>
            </a:extLst>
          </p:cNvPr>
          <p:cNvSpPr>
            <a:spLocks noGrp="1"/>
          </p:cNvSpPr>
          <p:nvPr>
            <p:ph type="subTitle" idx="1"/>
          </p:nvPr>
        </p:nvSpPr>
        <p:spPr>
          <a:xfrm>
            <a:off x="1524000" y="3602038"/>
            <a:ext cx="9144000" cy="1655762"/>
          </a:xfrm>
        </p:spPr>
        <p:txBody>
          <a:bodyPr anchor="ct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2DF15E4-E254-43C7-B8CF-206FCB38B290}"/>
              </a:ext>
            </a:extLst>
          </p:cNvPr>
          <p:cNvSpPr>
            <a:spLocks noGrp="1"/>
          </p:cNvSpPr>
          <p:nvPr>
            <p:ph type="dt" sz="half" idx="10"/>
          </p:nvPr>
        </p:nvSpPr>
        <p:spPr/>
        <p:txBody>
          <a:bodyPr/>
          <a:lstStyle/>
          <a:p>
            <a:fld id="{2F84EED7-0EF7-42B3-B439-55293587D3A9}" type="datetime1">
              <a:rPr lang="en-US" smtClean="0"/>
              <a:t>11/8/23</a:t>
            </a:fld>
            <a:endParaRPr lang="en-US"/>
          </a:p>
        </p:txBody>
      </p:sp>
      <p:sp>
        <p:nvSpPr>
          <p:cNvPr id="5" name="Footer Placeholder 4">
            <a:extLst>
              <a:ext uri="{FF2B5EF4-FFF2-40B4-BE49-F238E27FC236}">
                <a16:creationId xmlns:a16="http://schemas.microsoft.com/office/drawing/2014/main" id="{DD7804EA-4713-4B2B-94C3-D90E4678C4B1}"/>
              </a:ext>
            </a:extLst>
          </p:cNvPr>
          <p:cNvSpPr>
            <a:spLocks noGrp="1"/>
          </p:cNvSpPr>
          <p:nvPr>
            <p:ph type="ftr" sz="quarter" idx="11"/>
          </p:nvPr>
        </p:nvSpPr>
        <p:spPr/>
        <p:txBody>
          <a:bodyPr/>
          <a:lstStyle/>
          <a:p>
            <a:r>
              <a:rPr lang="en-US"/>
              <a:t>MExAG</a:t>
            </a:r>
          </a:p>
        </p:txBody>
      </p:sp>
      <p:sp>
        <p:nvSpPr>
          <p:cNvPr id="6" name="Slide Number Placeholder 5">
            <a:extLst>
              <a:ext uri="{FF2B5EF4-FFF2-40B4-BE49-F238E27FC236}">
                <a16:creationId xmlns:a16="http://schemas.microsoft.com/office/drawing/2014/main" id="{54652276-4B4F-4192-8DDF-01D7037472EB}"/>
              </a:ext>
            </a:extLst>
          </p:cNvPr>
          <p:cNvSpPr>
            <a:spLocks noGrp="1"/>
          </p:cNvSpPr>
          <p:nvPr>
            <p:ph type="sldNum" sz="quarter" idx="12"/>
          </p:nvPr>
        </p:nvSpPr>
        <p:spPr/>
        <p:txBody>
          <a:bodyPr/>
          <a:lstStyle/>
          <a:p>
            <a:fld id="{3829324A-6B5D-49E1-B70B-87A078B7102F}" type="slidenum">
              <a:rPr lang="en-US" smtClean="0"/>
              <a:t>‹#›</a:t>
            </a:fld>
            <a:endParaRPr lang="en-US"/>
          </a:p>
        </p:txBody>
      </p:sp>
    </p:spTree>
    <p:extLst>
      <p:ext uri="{BB962C8B-B14F-4D97-AF65-F5344CB8AC3E}">
        <p14:creationId xmlns:p14="http://schemas.microsoft.com/office/powerpoint/2010/main" val="11185997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72DAF-E0D9-4794-A791-C58DB88EEA3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78F0E51-0D1F-44CD-A372-C316199A7D7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69CC4E-D154-4F59-922F-37FCB1F3C632}"/>
              </a:ext>
            </a:extLst>
          </p:cNvPr>
          <p:cNvSpPr>
            <a:spLocks noGrp="1"/>
          </p:cNvSpPr>
          <p:nvPr>
            <p:ph type="dt" sz="half" idx="10"/>
          </p:nvPr>
        </p:nvSpPr>
        <p:spPr/>
        <p:txBody>
          <a:bodyPr/>
          <a:lstStyle/>
          <a:p>
            <a:fld id="{6C7A088E-252D-42C0-BF35-F09095FA1CBD}" type="datetime1">
              <a:rPr lang="en-US" smtClean="0"/>
              <a:t>11/8/23</a:t>
            </a:fld>
            <a:endParaRPr lang="en-US"/>
          </a:p>
        </p:txBody>
      </p:sp>
      <p:sp>
        <p:nvSpPr>
          <p:cNvPr id="5" name="Footer Placeholder 4">
            <a:extLst>
              <a:ext uri="{FF2B5EF4-FFF2-40B4-BE49-F238E27FC236}">
                <a16:creationId xmlns:a16="http://schemas.microsoft.com/office/drawing/2014/main" id="{1B7EEF04-781D-43A2-84C1-90617F6C615E}"/>
              </a:ext>
            </a:extLst>
          </p:cNvPr>
          <p:cNvSpPr>
            <a:spLocks noGrp="1"/>
          </p:cNvSpPr>
          <p:nvPr>
            <p:ph type="ftr" sz="quarter" idx="11"/>
          </p:nvPr>
        </p:nvSpPr>
        <p:spPr/>
        <p:txBody>
          <a:bodyPr/>
          <a:lstStyle/>
          <a:p>
            <a:r>
              <a:rPr lang="en-US"/>
              <a:t>MExAG</a:t>
            </a:r>
          </a:p>
        </p:txBody>
      </p:sp>
      <p:sp>
        <p:nvSpPr>
          <p:cNvPr id="6" name="Slide Number Placeholder 5">
            <a:extLst>
              <a:ext uri="{FF2B5EF4-FFF2-40B4-BE49-F238E27FC236}">
                <a16:creationId xmlns:a16="http://schemas.microsoft.com/office/drawing/2014/main" id="{E3E2ED34-C06D-4DCC-BC2A-A3068BBE24E2}"/>
              </a:ext>
            </a:extLst>
          </p:cNvPr>
          <p:cNvSpPr>
            <a:spLocks noGrp="1"/>
          </p:cNvSpPr>
          <p:nvPr>
            <p:ph type="sldNum" sz="quarter" idx="12"/>
          </p:nvPr>
        </p:nvSpPr>
        <p:spPr/>
        <p:txBody>
          <a:bodyPr/>
          <a:lstStyle/>
          <a:p>
            <a:fld id="{3829324A-6B5D-49E1-B70B-87A078B7102F}" type="slidenum">
              <a:rPr lang="en-US" smtClean="0"/>
              <a:t>‹#›</a:t>
            </a:fld>
            <a:endParaRPr lang="en-US"/>
          </a:p>
        </p:txBody>
      </p:sp>
    </p:spTree>
    <p:extLst>
      <p:ext uri="{BB962C8B-B14F-4D97-AF65-F5344CB8AC3E}">
        <p14:creationId xmlns:p14="http://schemas.microsoft.com/office/powerpoint/2010/main" val="194018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0AE77E-6CE7-46EC-9B39-9E6BF249277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69546C-09D5-4185-80B7-3183B9ACB6D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8D66DB-A895-4957-B583-5B8F902207EB}"/>
              </a:ext>
            </a:extLst>
          </p:cNvPr>
          <p:cNvSpPr>
            <a:spLocks noGrp="1"/>
          </p:cNvSpPr>
          <p:nvPr>
            <p:ph type="dt" sz="half" idx="10"/>
          </p:nvPr>
        </p:nvSpPr>
        <p:spPr/>
        <p:txBody>
          <a:bodyPr/>
          <a:lstStyle/>
          <a:p>
            <a:fld id="{3083A6A9-E856-4F8C-864E-D678AB800169}" type="datetime1">
              <a:rPr lang="en-US" smtClean="0"/>
              <a:t>11/8/23</a:t>
            </a:fld>
            <a:endParaRPr lang="en-US"/>
          </a:p>
        </p:txBody>
      </p:sp>
      <p:sp>
        <p:nvSpPr>
          <p:cNvPr id="5" name="Footer Placeholder 4">
            <a:extLst>
              <a:ext uri="{FF2B5EF4-FFF2-40B4-BE49-F238E27FC236}">
                <a16:creationId xmlns:a16="http://schemas.microsoft.com/office/drawing/2014/main" id="{64C354D4-95D9-41F1-99A7-798C1B1615B2}"/>
              </a:ext>
            </a:extLst>
          </p:cNvPr>
          <p:cNvSpPr>
            <a:spLocks noGrp="1"/>
          </p:cNvSpPr>
          <p:nvPr>
            <p:ph type="ftr" sz="quarter" idx="11"/>
          </p:nvPr>
        </p:nvSpPr>
        <p:spPr/>
        <p:txBody>
          <a:bodyPr/>
          <a:lstStyle/>
          <a:p>
            <a:r>
              <a:rPr lang="en-US"/>
              <a:t>MExAG</a:t>
            </a:r>
          </a:p>
        </p:txBody>
      </p:sp>
      <p:sp>
        <p:nvSpPr>
          <p:cNvPr id="6" name="Slide Number Placeholder 5">
            <a:extLst>
              <a:ext uri="{FF2B5EF4-FFF2-40B4-BE49-F238E27FC236}">
                <a16:creationId xmlns:a16="http://schemas.microsoft.com/office/drawing/2014/main" id="{B3383981-F142-46F5-B186-C502C33BFBBA}"/>
              </a:ext>
            </a:extLst>
          </p:cNvPr>
          <p:cNvSpPr>
            <a:spLocks noGrp="1"/>
          </p:cNvSpPr>
          <p:nvPr>
            <p:ph type="sldNum" sz="quarter" idx="12"/>
          </p:nvPr>
        </p:nvSpPr>
        <p:spPr/>
        <p:txBody>
          <a:bodyPr/>
          <a:lstStyle/>
          <a:p>
            <a:fld id="{3829324A-6B5D-49E1-B70B-87A078B7102F}" type="slidenum">
              <a:rPr lang="en-US" smtClean="0"/>
              <a:t>‹#›</a:t>
            </a:fld>
            <a:endParaRPr lang="en-US"/>
          </a:p>
        </p:txBody>
      </p:sp>
    </p:spTree>
    <p:extLst>
      <p:ext uri="{BB962C8B-B14F-4D97-AF65-F5344CB8AC3E}">
        <p14:creationId xmlns:p14="http://schemas.microsoft.com/office/powerpoint/2010/main" val="6166614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60105-3568-484B-8F34-4CD50081C057}"/>
              </a:ext>
            </a:extLst>
          </p:cNvPr>
          <p:cNvSpPr>
            <a:spLocks noGrp="1"/>
          </p:cNvSpPr>
          <p:nvPr>
            <p:ph type="title"/>
          </p:nvPr>
        </p:nvSpPr>
        <p:spPr/>
        <p:txBody>
          <a:bodyPr/>
          <a:lstStyle>
            <a:lvl1pPr>
              <a:defRPr>
                <a:latin typeface="Arial Nova" panose="020B0504020202020204" pitchFamily="34" charset="0"/>
                <a:ea typeface="Source Sans Pro" panose="020B0503030403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769C7A2B-66EF-4679-AE43-939105D598EA}"/>
              </a:ext>
            </a:extLst>
          </p:cNvPr>
          <p:cNvSpPr>
            <a:spLocks noGrp="1"/>
          </p:cNvSpPr>
          <p:nvPr>
            <p:ph idx="1"/>
          </p:nvPr>
        </p:nvSpPr>
        <p:spPr/>
        <p:txBody>
          <a:bodyPr>
            <a:normAutofit/>
          </a:bodyPr>
          <a:lstStyle>
            <a:lvl1pPr>
              <a:defRPr sz="3600">
                <a:latin typeface="Arial Nova Light" panose="020B0304020202020204" pitchFamily="34" charset="0"/>
              </a:defRPr>
            </a:lvl1pPr>
            <a:lvl2pPr>
              <a:defRPr sz="3200">
                <a:latin typeface="Arial Nova Light" panose="020B0304020202020204" pitchFamily="34" charset="0"/>
              </a:defRPr>
            </a:lvl2pPr>
            <a:lvl3pPr>
              <a:defRPr sz="2800">
                <a:latin typeface="Arial Nova Light" panose="020B0304020202020204" pitchFamily="34" charset="0"/>
              </a:defRPr>
            </a:lvl3pPr>
            <a:lvl4pPr>
              <a:defRPr sz="2400">
                <a:latin typeface="Arial Nova Light" panose="020B0304020202020204" pitchFamily="34" charset="0"/>
              </a:defRPr>
            </a:lvl4pPr>
            <a:lvl5pPr>
              <a:defRPr sz="2400">
                <a:latin typeface="Arial Nova Light" panose="020B03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7075304-55A1-4E16-9D4D-C34DA545ADC0}"/>
              </a:ext>
            </a:extLst>
          </p:cNvPr>
          <p:cNvSpPr>
            <a:spLocks noGrp="1"/>
          </p:cNvSpPr>
          <p:nvPr>
            <p:ph type="dt" sz="half" idx="10"/>
          </p:nvPr>
        </p:nvSpPr>
        <p:spPr/>
        <p:txBody>
          <a:bodyPr/>
          <a:lstStyle/>
          <a:p>
            <a:fld id="{621F98AA-7F82-431F-BDB7-E22AD74C1166}" type="datetime1">
              <a:rPr lang="en-US" smtClean="0"/>
              <a:t>11/8/23</a:t>
            </a:fld>
            <a:endParaRPr lang="en-US"/>
          </a:p>
        </p:txBody>
      </p:sp>
      <p:sp>
        <p:nvSpPr>
          <p:cNvPr id="5" name="Footer Placeholder 4">
            <a:extLst>
              <a:ext uri="{FF2B5EF4-FFF2-40B4-BE49-F238E27FC236}">
                <a16:creationId xmlns:a16="http://schemas.microsoft.com/office/drawing/2014/main" id="{3F3ED16C-B57E-410C-9B33-00DA42FE5E10}"/>
              </a:ext>
            </a:extLst>
          </p:cNvPr>
          <p:cNvSpPr>
            <a:spLocks noGrp="1"/>
          </p:cNvSpPr>
          <p:nvPr>
            <p:ph type="ftr" sz="quarter" idx="11"/>
          </p:nvPr>
        </p:nvSpPr>
        <p:spPr/>
        <p:txBody>
          <a:bodyPr/>
          <a:lstStyle/>
          <a:p>
            <a:r>
              <a:rPr lang="en-US" dirty="0" err="1"/>
              <a:t>MExAG</a:t>
            </a:r>
            <a:endParaRPr lang="en-US" dirty="0"/>
          </a:p>
        </p:txBody>
      </p:sp>
      <p:sp>
        <p:nvSpPr>
          <p:cNvPr id="6" name="Slide Number Placeholder 5">
            <a:extLst>
              <a:ext uri="{FF2B5EF4-FFF2-40B4-BE49-F238E27FC236}">
                <a16:creationId xmlns:a16="http://schemas.microsoft.com/office/drawing/2014/main" id="{6363E064-2664-41D9-8073-35176181AE91}"/>
              </a:ext>
            </a:extLst>
          </p:cNvPr>
          <p:cNvSpPr>
            <a:spLocks noGrp="1"/>
          </p:cNvSpPr>
          <p:nvPr>
            <p:ph type="sldNum" sz="quarter" idx="12"/>
          </p:nvPr>
        </p:nvSpPr>
        <p:spPr/>
        <p:txBody>
          <a:bodyPr/>
          <a:lstStyle/>
          <a:p>
            <a:fld id="{3829324A-6B5D-49E1-B70B-87A078B7102F}" type="slidenum">
              <a:rPr lang="en-US" smtClean="0"/>
              <a:t>‹#›</a:t>
            </a:fld>
            <a:endParaRPr lang="en-US"/>
          </a:p>
        </p:txBody>
      </p:sp>
    </p:spTree>
    <p:extLst>
      <p:ext uri="{BB962C8B-B14F-4D97-AF65-F5344CB8AC3E}">
        <p14:creationId xmlns:p14="http://schemas.microsoft.com/office/powerpoint/2010/main" val="31909942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F97BF-2297-469E-B822-15F2DD20309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B943E97-CBF9-47EC-95E3-3A16D00D28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8C755A-D079-4507-8C1D-8732CD0653FF}"/>
              </a:ext>
            </a:extLst>
          </p:cNvPr>
          <p:cNvSpPr>
            <a:spLocks noGrp="1"/>
          </p:cNvSpPr>
          <p:nvPr>
            <p:ph type="dt" sz="half" idx="10"/>
          </p:nvPr>
        </p:nvSpPr>
        <p:spPr/>
        <p:txBody>
          <a:bodyPr/>
          <a:lstStyle/>
          <a:p>
            <a:fld id="{E4FC52E8-1CD7-49F7-B544-7850B437B57F}" type="datetime1">
              <a:rPr lang="en-US" smtClean="0"/>
              <a:t>11/8/23</a:t>
            </a:fld>
            <a:endParaRPr lang="en-US"/>
          </a:p>
        </p:txBody>
      </p:sp>
      <p:sp>
        <p:nvSpPr>
          <p:cNvPr id="5" name="Footer Placeholder 4">
            <a:extLst>
              <a:ext uri="{FF2B5EF4-FFF2-40B4-BE49-F238E27FC236}">
                <a16:creationId xmlns:a16="http://schemas.microsoft.com/office/drawing/2014/main" id="{621BCD62-9920-4DB4-9550-8EC059627E73}"/>
              </a:ext>
            </a:extLst>
          </p:cNvPr>
          <p:cNvSpPr>
            <a:spLocks noGrp="1"/>
          </p:cNvSpPr>
          <p:nvPr>
            <p:ph type="ftr" sz="quarter" idx="11"/>
          </p:nvPr>
        </p:nvSpPr>
        <p:spPr/>
        <p:txBody>
          <a:bodyPr/>
          <a:lstStyle/>
          <a:p>
            <a:r>
              <a:rPr lang="en-US"/>
              <a:t>MExAG</a:t>
            </a:r>
          </a:p>
        </p:txBody>
      </p:sp>
      <p:sp>
        <p:nvSpPr>
          <p:cNvPr id="6" name="Slide Number Placeholder 5">
            <a:extLst>
              <a:ext uri="{FF2B5EF4-FFF2-40B4-BE49-F238E27FC236}">
                <a16:creationId xmlns:a16="http://schemas.microsoft.com/office/drawing/2014/main" id="{F27C598C-5FF0-4C52-8CA9-535C56DCF9FC}"/>
              </a:ext>
            </a:extLst>
          </p:cNvPr>
          <p:cNvSpPr>
            <a:spLocks noGrp="1"/>
          </p:cNvSpPr>
          <p:nvPr>
            <p:ph type="sldNum" sz="quarter" idx="12"/>
          </p:nvPr>
        </p:nvSpPr>
        <p:spPr/>
        <p:txBody>
          <a:bodyPr/>
          <a:lstStyle/>
          <a:p>
            <a:fld id="{3829324A-6B5D-49E1-B70B-87A078B7102F}" type="slidenum">
              <a:rPr lang="en-US" smtClean="0"/>
              <a:t>‹#›</a:t>
            </a:fld>
            <a:endParaRPr lang="en-US"/>
          </a:p>
        </p:txBody>
      </p:sp>
    </p:spTree>
    <p:extLst>
      <p:ext uri="{BB962C8B-B14F-4D97-AF65-F5344CB8AC3E}">
        <p14:creationId xmlns:p14="http://schemas.microsoft.com/office/powerpoint/2010/main" val="3094343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87032-1245-4EBB-AC59-A8FECF28C1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1894B6-1DE7-45AF-853E-C51E0C7FABAF}"/>
              </a:ext>
            </a:extLst>
          </p:cNvPr>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5E461C7E-7D39-4EDF-AE65-B7D4A6E88AF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895BA8-25B9-4642-8F75-6B9A6EE54763}"/>
              </a:ext>
            </a:extLst>
          </p:cNvPr>
          <p:cNvSpPr>
            <a:spLocks noGrp="1"/>
          </p:cNvSpPr>
          <p:nvPr>
            <p:ph type="dt" sz="half" idx="10"/>
          </p:nvPr>
        </p:nvSpPr>
        <p:spPr/>
        <p:txBody>
          <a:bodyPr/>
          <a:lstStyle/>
          <a:p>
            <a:fld id="{B1DAC34A-7220-499B-9339-44CC32CA20A1}" type="datetime1">
              <a:rPr lang="en-US" smtClean="0"/>
              <a:t>11/8/23</a:t>
            </a:fld>
            <a:endParaRPr lang="en-US"/>
          </a:p>
        </p:txBody>
      </p:sp>
      <p:sp>
        <p:nvSpPr>
          <p:cNvPr id="6" name="Footer Placeholder 5">
            <a:extLst>
              <a:ext uri="{FF2B5EF4-FFF2-40B4-BE49-F238E27FC236}">
                <a16:creationId xmlns:a16="http://schemas.microsoft.com/office/drawing/2014/main" id="{93E2A4BB-C44B-4145-9CA4-9FDF0B6A1C40}"/>
              </a:ext>
            </a:extLst>
          </p:cNvPr>
          <p:cNvSpPr>
            <a:spLocks noGrp="1"/>
          </p:cNvSpPr>
          <p:nvPr>
            <p:ph type="ftr" sz="quarter" idx="11"/>
          </p:nvPr>
        </p:nvSpPr>
        <p:spPr/>
        <p:txBody>
          <a:bodyPr/>
          <a:lstStyle/>
          <a:p>
            <a:r>
              <a:rPr lang="en-US"/>
              <a:t>MExAG</a:t>
            </a:r>
          </a:p>
        </p:txBody>
      </p:sp>
      <p:sp>
        <p:nvSpPr>
          <p:cNvPr id="7" name="Slide Number Placeholder 6">
            <a:extLst>
              <a:ext uri="{FF2B5EF4-FFF2-40B4-BE49-F238E27FC236}">
                <a16:creationId xmlns:a16="http://schemas.microsoft.com/office/drawing/2014/main" id="{86875A7C-DDBA-482B-B802-7FD1EADB25D1}"/>
              </a:ext>
            </a:extLst>
          </p:cNvPr>
          <p:cNvSpPr>
            <a:spLocks noGrp="1"/>
          </p:cNvSpPr>
          <p:nvPr>
            <p:ph type="sldNum" sz="quarter" idx="12"/>
          </p:nvPr>
        </p:nvSpPr>
        <p:spPr/>
        <p:txBody>
          <a:bodyPr/>
          <a:lstStyle/>
          <a:p>
            <a:fld id="{3829324A-6B5D-49E1-B70B-87A078B7102F}" type="slidenum">
              <a:rPr lang="en-US" smtClean="0"/>
              <a:t>‹#›</a:t>
            </a:fld>
            <a:endParaRPr lang="en-US"/>
          </a:p>
        </p:txBody>
      </p:sp>
    </p:spTree>
    <p:extLst>
      <p:ext uri="{BB962C8B-B14F-4D97-AF65-F5344CB8AC3E}">
        <p14:creationId xmlns:p14="http://schemas.microsoft.com/office/powerpoint/2010/main" val="30170285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2A9A5-91CD-4D9F-942A-7A2ED98BF679}"/>
              </a:ext>
            </a:extLst>
          </p:cNvPr>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7945C565-E40C-4D71-B0B6-5A4E4292F6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E5125DA-065B-454A-92A9-2B7129DFD1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57831A-1AF3-46BC-841B-1103C0581FC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1BB0C27-67AE-4647-B29E-ABEBA260063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7E78FD-04BA-4A8D-8768-995F4C6A0D16}"/>
              </a:ext>
            </a:extLst>
          </p:cNvPr>
          <p:cNvSpPr>
            <a:spLocks noGrp="1"/>
          </p:cNvSpPr>
          <p:nvPr>
            <p:ph type="dt" sz="half" idx="10"/>
          </p:nvPr>
        </p:nvSpPr>
        <p:spPr/>
        <p:txBody>
          <a:bodyPr/>
          <a:lstStyle/>
          <a:p>
            <a:fld id="{1A09D7CC-B666-4C8D-BE81-5AC2BDC9B3E2}" type="datetime1">
              <a:rPr lang="en-US" smtClean="0"/>
              <a:t>11/8/23</a:t>
            </a:fld>
            <a:endParaRPr lang="en-US"/>
          </a:p>
        </p:txBody>
      </p:sp>
      <p:sp>
        <p:nvSpPr>
          <p:cNvPr id="8" name="Footer Placeholder 7">
            <a:extLst>
              <a:ext uri="{FF2B5EF4-FFF2-40B4-BE49-F238E27FC236}">
                <a16:creationId xmlns:a16="http://schemas.microsoft.com/office/drawing/2014/main" id="{7B568454-8C40-4694-ABB2-553A00E58B8F}"/>
              </a:ext>
            </a:extLst>
          </p:cNvPr>
          <p:cNvSpPr>
            <a:spLocks noGrp="1"/>
          </p:cNvSpPr>
          <p:nvPr>
            <p:ph type="ftr" sz="quarter" idx="11"/>
          </p:nvPr>
        </p:nvSpPr>
        <p:spPr/>
        <p:txBody>
          <a:bodyPr/>
          <a:lstStyle/>
          <a:p>
            <a:r>
              <a:rPr lang="en-US"/>
              <a:t>MExAG</a:t>
            </a:r>
          </a:p>
        </p:txBody>
      </p:sp>
      <p:sp>
        <p:nvSpPr>
          <p:cNvPr id="9" name="Slide Number Placeholder 8">
            <a:extLst>
              <a:ext uri="{FF2B5EF4-FFF2-40B4-BE49-F238E27FC236}">
                <a16:creationId xmlns:a16="http://schemas.microsoft.com/office/drawing/2014/main" id="{912F63B1-4CE8-4ABA-98D4-305637B7183E}"/>
              </a:ext>
            </a:extLst>
          </p:cNvPr>
          <p:cNvSpPr>
            <a:spLocks noGrp="1"/>
          </p:cNvSpPr>
          <p:nvPr>
            <p:ph type="sldNum" sz="quarter" idx="12"/>
          </p:nvPr>
        </p:nvSpPr>
        <p:spPr/>
        <p:txBody>
          <a:bodyPr/>
          <a:lstStyle/>
          <a:p>
            <a:fld id="{3829324A-6B5D-49E1-B70B-87A078B7102F}" type="slidenum">
              <a:rPr lang="en-US" smtClean="0"/>
              <a:t>‹#›</a:t>
            </a:fld>
            <a:endParaRPr lang="en-US"/>
          </a:p>
        </p:txBody>
      </p:sp>
    </p:spTree>
    <p:extLst>
      <p:ext uri="{BB962C8B-B14F-4D97-AF65-F5344CB8AC3E}">
        <p14:creationId xmlns:p14="http://schemas.microsoft.com/office/powerpoint/2010/main" val="70545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C9C0E-7E8D-4DE5-8CF2-A7AEF5239F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6354C5C-F317-43A8-A926-F338AFEB6CE1}"/>
              </a:ext>
            </a:extLst>
          </p:cNvPr>
          <p:cNvSpPr>
            <a:spLocks noGrp="1"/>
          </p:cNvSpPr>
          <p:nvPr>
            <p:ph type="dt" sz="half" idx="10"/>
          </p:nvPr>
        </p:nvSpPr>
        <p:spPr/>
        <p:txBody>
          <a:bodyPr/>
          <a:lstStyle/>
          <a:p>
            <a:fld id="{1FF3D823-2E82-40AF-ACDA-08903435A846}" type="datetime1">
              <a:rPr lang="en-US" smtClean="0"/>
              <a:t>11/8/23</a:t>
            </a:fld>
            <a:endParaRPr lang="en-US"/>
          </a:p>
        </p:txBody>
      </p:sp>
      <p:sp>
        <p:nvSpPr>
          <p:cNvPr id="4" name="Footer Placeholder 3">
            <a:extLst>
              <a:ext uri="{FF2B5EF4-FFF2-40B4-BE49-F238E27FC236}">
                <a16:creationId xmlns:a16="http://schemas.microsoft.com/office/drawing/2014/main" id="{869FAAA5-FAF7-4911-8808-FCEA5D79B32B}"/>
              </a:ext>
            </a:extLst>
          </p:cNvPr>
          <p:cNvSpPr>
            <a:spLocks noGrp="1"/>
          </p:cNvSpPr>
          <p:nvPr>
            <p:ph type="ftr" sz="quarter" idx="11"/>
          </p:nvPr>
        </p:nvSpPr>
        <p:spPr/>
        <p:txBody>
          <a:bodyPr/>
          <a:lstStyle/>
          <a:p>
            <a:r>
              <a:rPr lang="en-US"/>
              <a:t>MExAG</a:t>
            </a:r>
          </a:p>
        </p:txBody>
      </p:sp>
      <p:sp>
        <p:nvSpPr>
          <p:cNvPr id="5" name="Slide Number Placeholder 4">
            <a:extLst>
              <a:ext uri="{FF2B5EF4-FFF2-40B4-BE49-F238E27FC236}">
                <a16:creationId xmlns:a16="http://schemas.microsoft.com/office/drawing/2014/main" id="{17D0ED08-0CE0-4898-8056-6D46884ADF6E}"/>
              </a:ext>
            </a:extLst>
          </p:cNvPr>
          <p:cNvSpPr>
            <a:spLocks noGrp="1"/>
          </p:cNvSpPr>
          <p:nvPr>
            <p:ph type="sldNum" sz="quarter" idx="12"/>
          </p:nvPr>
        </p:nvSpPr>
        <p:spPr/>
        <p:txBody>
          <a:bodyPr/>
          <a:lstStyle/>
          <a:p>
            <a:fld id="{3829324A-6B5D-49E1-B70B-87A078B7102F}" type="slidenum">
              <a:rPr lang="en-US" smtClean="0"/>
              <a:t>‹#›</a:t>
            </a:fld>
            <a:endParaRPr lang="en-US"/>
          </a:p>
        </p:txBody>
      </p:sp>
    </p:spTree>
    <p:extLst>
      <p:ext uri="{BB962C8B-B14F-4D97-AF65-F5344CB8AC3E}">
        <p14:creationId xmlns:p14="http://schemas.microsoft.com/office/powerpoint/2010/main" val="7127834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51DAB92-1FBB-4CC2-B2E4-7A94D5B0A227}"/>
              </a:ext>
            </a:extLst>
          </p:cNvPr>
          <p:cNvSpPr>
            <a:spLocks noGrp="1"/>
          </p:cNvSpPr>
          <p:nvPr>
            <p:ph type="dt" sz="half" idx="10"/>
          </p:nvPr>
        </p:nvSpPr>
        <p:spPr/>
        <p:txBody>
          <a:bodyPr/>
          <a:lstStyle/>
          <a:p>
            <a:fld id="{DF0008B8-7E54-4330-89EC-E507636BCE41}" type="datetime1">
              <a:rPr lang="en-US" smtClean="0"/>
              <a:t>11/8/23</a:t>
            </a:fld>
            <a:endParaRPr lang="en-US"/>
          </a:p>
        </p:txBody>
      </p:sp>
      <p:sp>
        <p:nvSpPr>
          <p:cNvPr id="3" name="Footer Placeholder 2">
            <a:extLst>
              <a:ext uri="{FF2B5EF4-FFF2-40B4-BE49-F238E27FC236}">
                <a16:creationId xmlns:a16="http://schemas.microsoft.com/office/drawing/2014/main" id="{CF2BAC19-2CD7-4A9E-AE6C-A937842702AD}"/>
              </a:ext>
            </a:extLst>
          </p:cNvPr>
          <p:cNvSpPr>
            <a:spLocks noGrp="1"/>
          </p:cNvSpPr>
          <p:nvPr>
            <p:ph type="ftr" sz="quarter" idx="11"/>
          </p:nvPr>
        </p:nvSpPr>
        <p:spPr/>
        <p:txBody>
          <a:bodyPr/>
          <a:lstStyle/>
          <a:p>
            <a:r>
              <a:rPr lang="en-US"/>
              <a:t>MExAG</a:t>
            </a:r>
          </a:p>
        </p:txBody>
      </p:sp>
      <p:sp>
        <p:nvSpPr>
          <p:cNvPr id="4" name="Slide Number Placeholder 3">
            <a:extLst>
              <a:ext uri="{FF2B5EF4-FFF2-40B4-BE49-F238E27FC236}">
                <a16:creationId xmlns:a16="http://schemas.microsoft.com/office/drawing/2014/main" id="{E50DF8C5-97AD-4EA9-8528-94DE66751C4C}"/>
              </a:ext>
            </a:extLst>
          </p:cNvPr>
          <p:cNvSpPr>
            <a:spLocks noGrp="1"/>
          </p:cNvSpPr>
          <p:nvPr>
            <p:ph type="sldNum" sz="quarter" idx="12"/>
          </p:nvPr>
        </p:nvSpPr>
        <p:spPr/>
        <p:txBody>
          <a:bodyPr/>
          <a:lstStyle/>
          <a:p>
            <a:fld id="{3829324A-6B5D-49E1-B70B-87A078B7102F}" type="slidenum">
              <a:rPr lang="en-US" smtClean="0"/>
              <a:t>‹#›</a:t>
            </a:fld>
            <a:endParaRPr lang="en-US"/>
          </a:p>
        </p:txBody>
      </p:sp>
    </p:spTree>
    <p:extLst>
      <p:ext uri="{BB962C8B-B14F-4D97-AF65-F5344CB8AC3E}">
        <p14:creationId xmlns:p14="http://schemas.microsoft.com/office/powerpoint/2010/main" val="36994039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C2994-8522-40C2-8467-7524014CD6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42F3F26-5FCA-4216-AA17-D0334596C0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AB035BE-0514-4B8E-94D6-D3FD6F3C6B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A30EEF-CC7D-4847-A545-476FAB0BD16D}"/>
              </a:ext>
            </a:extLst>
          </p:cNvPr>
          <p:cNvSpPr>
            <a:spLocks noGrp="1"/>
          </p:cNvSpPr>
          <p:nvPr>
            <p:ph type="dt" sz="half" idx="10"/>
          </p:nvPr>
        </p:nvSpPr>
        <p:spPr/>
        <p:txBody>
          <a:bodyPr/>
          <a:lstStyle/>
          <a:p>
            <a:fld id="{8D6F6A54-B992-411F-86D8-91C9A284CFEB}" type="datetime1">
              <a:rPr lang="en-US" smtClean="0"/>
              <a:t>11/8/23</a:t>
            </a:fld>
            <a:endParaRPr lang="en-US"/>
          </a:p>
        </p:txBody>
      </p:sp>
      <p:sp>
        <p:nvSpPr>
          <p:cNvPr id="6" name="Footer Placeholder 5">
            <a:extLst>
              <a:ext uri="{FF2B5EF4-FFF2-40B4-BE49-F238E27FC236}">
                <a16:creationId xmlns:a16="http://schemas.microsoft.com/office/drawing/2014/main" id="{93804419-7732-40E2-BEA2-965F8CD92DB7}"/>
              </a:ext>
            </a:extLst>
          </p:cNvPr>
          <p:cNvSpPr>
            <a:spLocks noGrp="1"/>
          </p:cNvSpPr>
          <p:nvPr>
            <p:ph type="ftr" sz="quarter" idx="11"/>
          </p:nvPr>
        </p:nvSpPr>
        <p:spPr/>
        <p:txBody>
          <a:bodyPr/>
          <a:lstStyle/>
          <a:p>
            <a:r>
              <a:rPr lang="en-US"/>
              <a:t>MExAG</a:t>
            </a:r>
          </a:p>
        </p:txBody>
      </p:sp>
      <p:sp>
        <p:nvSpPr>
          <p:cNvPr id="7" name="Slide Number Placeholder 6">
            <a:extLst>
              <a:ext uri="{FF2B5EF4-FFF2-40B4-BE49-F238E27FC236}">
                <a16:creationId xmlns:a16="http://schemas.microsoft.com/office/drawing/2014/main" id="{8587EE1E-772C-48F8-A47C-12C2ABDF032E}"/>
              </a:ext>
            </a:extLst>
          </p:cNvPr>
          <p:cNvSpPr>
            <a:spLocks noGrp="1"/>
          </p:cNvSpPr>
          <p:nvPr>
            <p:ph type="sldNum" sz="quarter" idx="12"/>
          </p:nvPr>
        </p:nvSpPr>
        <p:spPr/>
        <p:txBody>
          <a:bodyPr/>
          <a:lstStyle/>
          <a:p>
            <a:fld id="{3829324A-6B5D-49E1-B70B-87A078B7102F}" type="slidenum">
              <a:rPr lang="en-US" smtClean="0"/>
              <a:t>‹#›</a:t>
            </a:fld>
            <a:endParaRPr lang="en-US"/>
          </a:p>
        </p:txBody>
      </p:sp>
    </p:spTree>
    <p:extLst>
      <p:ext uri="{BB962C8B-B14F-4D97-AF65-F5344CB8AC3E}">
        <p14:creationId xmlns:p14="http://schemas.microsoft.com/office/powerpoint/2010/main" val="2701237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4F3D0-62E0-4D4C-B65B-CBA3E10826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17541F9-608B-429D-9194-8267C7BD51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D2DEC4-DA6F-4D0D-BF85-5C6B757BB5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0F814D8-CF34-4486-ACB2-B3BAF3CE59D8}"/>
              </a:ext>
            </a:extLst>
          </p:cNvPr>
          <p:cNvSpPr>
            <a:spLocks noGrp="1"/>
          </p:cNvSpPr>
          <p:nvPr>
            <p:ph type="dt" sz="half" idx="10"/>
          </p:nvPr>
        </p:nvSpPr>
        <p:spPr/>
        <p:txBody>
          <a:bodyPr/>
          <a:lstStyle/>
          <a:p>
            <a:fld id="{CDB09028-D464-4302-BA02-7BB80C8B3B82}" type="datetime1">
              <a:rPr lang="en-US" smtClean="0"/>
              <a:t>11/8/23</a:t>
            </a:fld>
            <a:endParaRPr lang="en-US"/>
          </a:p>
        </p:txBody>
      </p:sp>
      <p:sp>
        <p:nvSpPr>
          <p:cNvPr id="6" name="Footer Placeholder 5">
            <a:extLst>
              <a:ext uri="{FF2B5EF4-FFF2-40B4-BE49-F238E27FC236}">
                <a16:creationId xmlns:a16="http://schemas.microsoft.com/office/drawing/2014/main" id="{0ADFD89D-E4CA-4F26-AB66-8F4799BBBF95}"/>
              </a:ext>
            </a:extLst>
          </p:cNvPr>
          <p:cNvSpPr>
            <a:spLocks noGrp="1"/>
          </p:cNvSpPr>
          <p:nvPr>
            <p:ph type="ftr" sz="quarter" idx="11"/>
          </p:nvPr>
        </p:nvSpPr>
        <p:spPr/>
        <p:txBody>
          <a:bodyPr/>
          <a:lstStyle/>
          <a:p>
            <a:r>
              <a:rPr lang="en-US"/>
              <a:t>MExAG</a:t>
            </a:r>
          </a:p>
        </p:txBody>
      </p:sp>
      <p:sp>
        <p:nvSpPr>
          <p:cNvPr id="7" name="Slide Number Placeholder 6">
            <a:extLst>
              <a:ext uri="{FF2B5EF4-FFF2-40B4-BE49-F238E27FC236}">
                <a16:creationId xmlns:a16="http://schemas.microsoft.com/office/drawing/2014/main" id="{8086BD74-690A-49F7-9C6F-D779EB5C9BD5}"/>
              </a:ext>
            </a:extLst>
          </p:cNvPr>
          <p:cNvSpPr>
            <a:spLocks noGrp="1"/>
          </p:cNvSpPr>
          <p:nvPr>
            <p:ph type="sldNum" sz="quarter" idx="12"/>
          </p:nvPr>
        </p:nvSpPr>
        <p:spPr/>
        <p:txBody>
          <a:bodyPr/>
          <a:lstStyle/>
          <a:p>
            <a:fld id="{3829324A-6B5D-49E1-B70B-87A078B7102F}" type="slidenum">
              <a:rPr lang="en-US" smtClean="0"/>
              <a:t>‹#›</a:t>
            </a:fld>
            <a:endParaRPr lang="en-US"/>
          </a:p>
        </p:txBody>
      </p:sp>
    </p:spTree>
    <p:extLst>
      <p:ext uri="{BB962C8B-B14F-4D97-AF65-F5344CB8AC3E}">
        <p14:creationId xmlns:p14="http://schemas.microsoft.com/office/powerpoint/2010/main" val="40614544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6ED6963-13E3-49A8-A4B9-9D9950D7A516}"/>
              </a:ext>
            </a:extLst>
          </p:cNvPr>
          <p:cNvPicPr>
            <a:picLocks noChangeAspect="1"/>
          </p:cNvPicPr>
          <p:nvPr userDrawn="1"/>
        </p:nvPicPr>
        <p:blipFill rotWithShape="1">
          <a:blip r:embed="rId13">
            <a:extLst>
              <a:ext uri="{28A0092B-C50C-407E-A947-70E740481C1C}">
                <a14:useLocalDpi xmlns:a14="http://schemas.microsoft.com/office/drawing/2010/main"/>
              </a:ext>
            </a:extLst>
          </a:blip>
          <a:srcRect/>
          <a:stretch/>
        </p:blipFill>
        <p:spPr>
          <a:xfrm>
            <a:off x="9220201" y="0"/>
            <a:ext cx="2971799" cy="6858000"/>
          </a:xfrm>
          <a:prstGeom prst="rect">
            <a:avLst/>
          </a:prstGeom>
        </p:spPr>
      </p:pic>
      <p:sp>
        <p:nvSpPr>
          <p:cNvPr id="2" name="Title Placeholder 1">
            <a:extLst>
              <a:ext uri="{FF2B5EF4-FFF2-40B4-BE49-F238E27FC236}">
                <a16:creationId xmlns:a16="http://schemas.microsoft.com/office/drawing/2014/main" id="{698E7064-59F0-47C3-9572-9E7B855ED2DD}"/>
              </a:ext>
            </a:extLst>
          </p:cNvPr>
          <p:cNvSpPr>
            <a:spLocks noGrp="1"/>
          </p:cNvSpPr>
          <p:nvPr>
            <p:ph type="title"/>
          </p:nvPr>
        </p:nvSpPr>
        <p:spPr>
          <a:xfrm>
            <a:off x="838200" y="365126"/>
            <a:ext cx="10515600" cy="96110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3F5A88-4270-4089-8AC4-89F8F7A4555D}"/>
              </a:ext>
            </a:extLst>
          </p:cNvPr>
          <p:cNvSpPr>
            <a:spLocks noGrp="1"/>
          </p:cNvSpPr>
          <p:nvPr>
            <p:ph type="body" idx="1"/>
          </p:nvPr>
        </p:nvSpPr>
        <p:spPr>
          <a:xfrm>
            <a:off x="838200" y="1458852"/>
            <a:ext cx="10515600" cy="471811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8F0D90-F846-49EC-AA27-8154798845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DC54FF-1F8F-41E8-B877-68FFA8770C98}" type="datetime1">
              <a:rPr lang="en-US" smtClean="0"/>
              <a:t>11/8/23</a:t>
            </a:fld>
            <a:endParaRPr lang="en-US" dirty="0"/>
          </a:p>
        </p:txBody>
      </p:sp>
      <p:sp>
        <p:nvSpPr>
          <p:cNvPr id="5" name="Footer Placeholder 4">
            <a:extLst>
              <a:ext uri="{FF2B5EF4-FFF2-40B4-BE49-F238E27FC236}">
                <a16:creationId xmlns:a16="http://schemas.microsoft.com/office/drawing/2014/main" id="{996106FE-2640-4B13-94CB-EBC5CB4B4C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MExAG</a:t>
            </a:r>
          </a:p>
        </p:txBody>
      </p:sp>
      <p:sp>
        <p:nvSpPr>
          <p:cNvPr id="6" name="Slide Number Placeholder 5">
            <a:extLst>
              <a:ext uri="{FF2B5EF4-FFF2-40B4-BE49-F238E27FC236}">
                <a16:creationId xmlns:a16="http://schemas.microsoft.com/office/drawing/2014/main" id="{BE6D678B-FE51-4C9D-BAFC-74D8B71141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29324A-6B5D-49E1-B70B-87A078B7102F}" type="slidenum">
              <a:rPr lang="en-US" smtClean="0"/>
              <a:t>‹#›</a:t>
            </a:fld>
            <a:endParaRPr lang="en-US"/>
          </a:p>
        </p:txBody>
      </p:sp>
    </p:spTree>
    <p:extLst>
      <p:ext uri="{BB962C8B-B14F-4D97-AF65-F5344CB8AC3E}">
        <p14:creationId xmlns:p14="http://schemas.microsoft.com/office/powerpoint/2010/main" val="41264118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bg1"/>
          </a:solidFill>
          <a:latin typeface="Arial Nova" panose="020B05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Nova Light" panose="020B03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Nova Light" panose="020B03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Nova Light" panose="020B03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Nova Light" panose="020B03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Nova Light" panose="020B03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notesSlide" Target="../notesSlides/notesSlide1.xml"/><Relationship Id="rId16"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6.png"/><Relationship Id="rId11" Type="http://schemas.microsoft.com/office/2007/relationships/hdphoto" Target="../media/hdphoto1.wdp"/><Relationship Id="rId5" Type="http://schemas.openxmlformats.org/officeDocument/2006/relationships/image" Target="../media/image5.png"/><Relationship Id="rId15" Type="http://schemas.openxmlformats.org/officeDocument/2006/relationships/image" Target="../media/image14.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jpeg"/><Relationship Id="rId1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28C0EB32-6DE4-D54F-A7DD-87DBB448246D}"/>
              </a:ext>
            </a:extLst>
          </p:cNvPr>
          <p:cNvSpPr txBox="1">
            <a:spLocks/>
          </p:cNvSpPr>
          <p:nvPr/>
        </p:nvSpPr>
        <p:spPr>
          <a:xfrm>
            <a:off x="1524000" y="1122363"/>
            <a:ext cx="9144000" cy="238760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bg1"/>
                </a:solidFill>
                <a:latin typeface="Arial Nova" panose="020B0504020202020204" pitchFamily="34" charset="0"/>
                <a:ea typeface="Source Sans Pro" panose="020B0503030403020204" pitchFamily="34" charset="0"/>
                <a:cs typeface="+mj-cs"/>
              </a:defRPr>
            </a:lvl1pPr>
          </a:lstStyle>
          <a:p>
            <a:pPr algn="ctr"/>
            <a:r>
              <a:rPr lang="en-US" sz="5400" dirty="0"/>
              <a:t>Mercury Exploration Assessment Group (MExAG)</a:t>
            </a:r>
          </a:p>
          <a:p>
            <a:pPr algn="ctr"/>
            <a:endParaRPr lang="en-US" sz="5400" dirty="0"/>
          </a:p>
        </p:txBody>
      </p:sp>
      <p:sp>
        <p:nvSpPr>
          <p:cNvPr id="10" name="Subtitle 2">
            <a:extLst>
              <a:ext uri="{FF2B5EF4-FFF2-40B4-BE49-F238E27FC236}">
                <a16:creationId xmlns:a16="http://schemas.microsoft.com/office/drawing/2014/main" id="{FBB9940C-BB5F-F64B-B53F-72F5B547336B}"/>
              </a:ext>
            </a:extLst>
          </p:cNvPr>
          <p:cNvSpPr txBox="1">
            <a:spLocks/>
          </p:cNvSpPr>
          <p:nvPr/>
        </p:nvSpPr>
        <p:spPr>
          <a:xfrm>
            <a:off x="1524000" y="3602038"/>
            <a:ext cx="9144000" cy="16557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bg1"/>
                </a:solidFill>
                <a:latin typeface="Arial Nova Light" panose="020B03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Arial Nova Light" panose="020B03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Arial Nova Light" panose="020B03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Nova Light" panose="020B03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Nova Light" panose="020B03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800" dirty="0"/>
              <a:t>November 14, 2023</a:t>
            </a:r>
          </a:p>
          <a:p>
            <a:pPr marL="0" indent="0" algn="ctr">
              <a:buNone/>
            </a:pPr>
            <a:r>
              <a:rPr lang="en-US" sz="2800" dirty="0"/>
              <a:t>Carolyn Ernst, MExAG Chair</a:t>
            </a:r>
          </a:p>
          <a:p>
            <a:pPr marL="0" indent="0" algn="ctr">
              <a:buNone/>
            </a:pPr>
            <a:r>
              <a:rPr lang="en-US" sz="2400" i="1" dirty="0"/>
              <a:t>Johns Hopkins Applied Physics Laboratory</a:t>
            </a:r>
          </a:p>
          <a:p>
            <a:pPr marL="0" indent="0" algn="ctr">
              <a:buNone/>
            </a:pPr>
            <a:endParaRPr lang="en-US" dirty="0"/>
          </a:p>
        </p:txBody>
      </p:sp>
    </p:spTree>
    <p:extLst>
      <p:ext uri="{BB962C8B-B14F-4D97-AF65-F5344CB8AC3E}">
        <p14:creationId xmlns:p14="http://schemas.microsoft.com/office/powerpoint/2010/main" val="27403682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B2C66-1E02-43F5-CD71-C268A2E97CA0}"/>
              </a:ext>
            </a:extLst>
          </p:cNvPr>
          <p:cNvSpPr>
            <a:spLocks noGrp="1"/>
          </p:cNvSpPr>
          <p:nvPr>
            <p:ph type="title"/>
          </p:nvPr>
        </p:nvSpPr>
        <p:spPr/>
        <p:txBody>
          <a:bodyPr/>
          <a:lstStyle/>
          <a:p>
            <a:r>
              <a:rPr lang="en-US" dirty="0"/>
              <a:t>Ongoing Findings and Notes</a:t>
            </a:r>
          </a:p>
        </p:txBody>
      </p:sp>
      <p:sp>
        <p:nvSpPr>
          <p:cNvPr id="3" name="Content Placeholder 2">
            <a:extLst>
              <a:ext uri="{FF2B5EF4-FFF2-40B4-BE49-F238E27FC236}">
                <a16:creationId xmlns:a16="http://schemas.microsoft.com/office/drawing/2014/main" id="{1D5B99B8-FACF-33AB-3573-7100F8E6B24C}"/>
              </a:ext>
            </a:extLst>
          </p:cNvPr>
          <p:cNvSpPr>
            <a:spLocks noGrp="1"/>
          </p:cNvSpPr>
          <p:nvPr>
            <p:ph idx="1"/>
          </p:nvPr>
        </p:nvSpPr>
        <p:spPr/>
        <p:txBody>
          <a:bodyPr>
            <a:normAutofit fontScale="77500" lnSpcReduction="20000"/>
          </a:bodyPr>
          <a:lstStyle/>
          <a:p>
            <a:r>
              <a:rPr lang="en-US" dirty="0" err="1"/>
              <a:t>BepiColombo</a:t>
            </a:r>
            <a:r>
              <a:rPr lang="en-US" dirty="0"/>
              <a:t> IDS/GI Programs</a:t>
            </a:r>
          </a:p>
          <a:p>
            <a:pPr lvl="1"/>
            <a:r>
              <a:rPr lang="en-US" dirty="0" err="1"/>
              <a:t>MExAG</a:t>
            </a:r>
            <a:r>
              <a:rPr lang="en-US" dirty="0"/>
              <a:t> encourages NASA to work with its international partners to secure the opportunity for U.S. participation in any future </a:t>
            </a:r>
            <a:r>
              <a:rPr lang="en-US" dirty="0" err="1"/>
              <a:t>BepiColombo</a:t>
            </a:r>
            <a:r>
              <a:rPr lang="en-US" dirty="0"/>
              <a:t> IDS/GI calls run by ESA and/or JAXA. In particular, </a:t>
            </a:r>
            <a:r>
              <a:rPr lang="en-US" dirty="0" err="1"/>
              <a:t>MExAG</a:t>
            </a:r>
            <a:r>
              <a:rPr lang="en-US" dirty="0"/>
              <a:t> would welcome an increase in the number of NASA-supported scientists who can participate, especially given the high-level of Mercury-science interest and expertise in the U.S. </a:t>
            </a:r>
          </a:p>
          <a:p>
            <a:r>
              <a:rPr lang="en-US" dirty="0"/>
              <a:t>Discovery</a:t>
            </a:r>
          </a:p>
          <a:p>
            <a:pPr lvl="1"/>
            <a:r>
              <a:rPr lang="en-US" dirty="0"/>
              <a:t>Note: </a:t>
            </a:r>
            <a:r>
              <a:rPr lang="en-US" sz="3200" dirty="0">
                <a:effectLst/>
              </a:rPr>
              <a:t>MExAG is the sole AG community for which Discovery is the only potential avenue for exploration in the next decade.  This fact, compounded by the long cruise times for missions to Mercury, means that any delays or reductions in the Discovery AO cadence will disproportionately impact opportunities for exploration of the innermost planet</a:t>
            </a:r>
            <a:r>
              <a:rPr lang="en-US" sz="3200" dirty="0"/>
              <a:t> </a:t>
            </a:r>
            <a:r>
              <a:rPr lang="en-US" sz="3200" dirty="0">
                <a:effectLst/>
              </a:rPr>
              <a:t>and the health of the Mercury community.</a:t>
            </a:r>
            <a:endParaRPr lang="en-US" dirty="0"/>
          </a:p>
          <a:p>
            <a:endParaRPr lang="en-US" dirty="0"/>
          </a:p>
          <a:p>
            <a:endParaRPr lang="en-US" dirty="0"/>
          </a:p>
          <a:p>
            <a:endParaRPr lang="en-US" b="1" dirty="0">
              <a:solidFill>
                <a:schemeClr val="accent4">
                  <a:lumMod val="20000"/>
                  <a:lumOff val="80000"/>
                </a:schemeClr>
              </a:solidFill>
            </a:endParaRPr>
          </a:p>
        </p:txBody>
      </p:sp>
      <p:sp>
        <p:nvSpPr>
          <p:cNvPr id="4" name="Footer Placeholder 3">
            <a:extLst>
              <a:ext uri="{FF2B5EF4-FFF2-40B4-BE49-F238E27FC236}">
                <a16:creationId xmlns:a16="http://schemas.microsoft.com/office/drawing/2014/main" id="{2A546009-0B48-AAB9-9CC8-C1E16C69F4A4}"/>
              </a:ext>
            </a:extLst>
          </p:cNvPr>
          <p:cNvSpPr>
            <a:spLocks noGrp="1"/>
          </p:cNvSpPr>
          <p:nvPr>
            <p:ph type="ftr" sz="quarter" idx="11"/>
          </p:nvPr>
        </p:nvSpPr>
        <p:spPr/>
        <p:txBody>
          <a:bodyPr/>
          <a:lstStyle/>
          <a:p>
            <a:r>
              <a:rPr lang="en-US"/>
              <a:t>MExAG</a:t>
            </a:r>
            <a:endParaRPr lang="en-US" dirty="0"/>
          </a:p>
        </p:txBody>
      </p:sp>
      <p:sp>
        <p:nvSpPr>
          <p:cNvPr id="5" name="TextBox 4">
            <a:extLst>
              <a:ext uri="{FF2B5EF4-FFF2-40B4-BE49-F238E27FC236}">
                <a16:creationId xmlns:a16="http://schemas.microsoft.com/office/drawing/2014/main" id="{A552AC42-D3CC-3411-AC08-2BFEAE8188E7}"/>
              </a:ext>
            </a:extLst>
          </p:cNvPr>
          <p:cNvSpPr txBox="1"/>
          <p:nvPr/>
        </p:nvSpPr>
        <p:spPr>
          <a:xfrm>
            <a:off x="7635240" y="6444218"/>
            <a:ext cx="4641014" cy="369332"/>
          </a:xfrm>
          <a:prstGeom prst="rect">
            <a:avLst/>
          </a:prstGeom>
          <a:noFill/>
        </p:spPr>
        <p:txBody>
          <a:bodyPr wrap="none" rtlCol="0">
            <a:spAutoFit/>
          </a:bodyPr>
          <a:lstStyle/>
          <a:p>
            <a:r>
              <a:rPr lang="en-US" dirty="0">
                <a:solidFill>
                  <a:schemeClr val="bg1"/>
                </a:solidFill>
                <a:latin typeface="Arial Nova Light" panose="020B0304020202020204" pitchFamily="34" charset="0"/>
              </a:rPr>
              <a:t>Complete Findings are in the additional slides</a:t>
            </a:r>
          </a:p>
        </p:txBody>
      </p:sp>
    </p:spTree>
    <p:extLst>
      <p:ext uri="{BB962C8B-B14F-4D97-AF65-F5344CB8AC3E}">
        <p14:creationId xmlns:p14="http://schemas.microsoft.com/office/powerpoint/2010/main" val="39275171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5CAD2-8FD1-F641-727D-6FE3E5AF69B3}"/>
              </a:ext>
            </a:extLst>
          </p:cNvPr>
          <p:cNvSpPr>
            <a:spLocks noGrp="1"/>
          </p:cNvSpPr>
          <p:nvPr>
            <p:ph type="title"/>
          </p:nvPr>
        </p:nvSpPr>
        <p:spPr/>
        <p:txBody>
          <a:bodyPr/>
          <a:lstStyle/>
          <a:p>
            <a:r>
              <a:rPr lang="en-US" dirty="0"/>
              <a:t>Mercury and MExAG Activities</a:t>
            </a:r>
          </a:p>
        </p:txBody>
      </p:sp>
      <p:sp>
        <p:nvSpPr>
          <p:cNvPr id="3" name="Content Placeholder 2">
            <a:extLst>
              <a:ext uri="{FF2B5EF4-FFF2-40B4-BE49-F238E27FC236}">
                <a16:creationId xmlns:a16="http://schemas.microsoft.com/office/drawing/2014/main" id="{09AC250E-B516-8E71-504E-6AB6BA85590D}"/>
              </a:ext>
            </a:extLst>
          </p:cNvPr>
          <p:cNvSpPr>
            <a:spLocks noGrp="1"/>
          </p:cNvSpPr>
          <p:nvPr>
            <p:ph idx="1"/>
          </p:nvPr>
        </p:nvSpPr>
        <p:spPr>
          <a:xfrm>
            <a:off x="633742" y="1326230"/>
            <a:ext cx="11244313" cy="5282388"/>
          </a:xfrm>
        </p:spPr>
        <p:txBody>
          <a:bodyPr>
            <a:normAutofit fontScale="92500" lnSpcReduction="10000"/>
          </a:bodyPr>
          <a:lstStyle/>
          <a:p>
            <a:r>
              <a:rPr lang="en-US" b="1" dirty="0">
                <a:solidFill>
                  <a:schemeClr val="accent4">
                    <a:lumMod val="20000"/>
                    <a:lumOff val="80000"/>
                  </a:schemeClr>
                </a:solidFill>
              </a:rPr>
              <a:t>Annual Meeting:</a:t>
            </a:r>
            <a:r>
              <a:rPr lang="en-US" dirty="0"/>
              <a:t> Annual </a:t>
            </a:r>
            <a:r>
              <a:rPr lang="en-US" dirty="0" err="1"/>
              <a:t>MExAG</a:t>
            </a:r>
            <a:r>
              <a:rPr lang="en-US" dirty="0"/>
              <a:t> meeting 6–8 Feb 2024 (virtual).</a:t>
            </a:r>
          </a:p>
          <a:p>
            <a:r>
              <a:rPr lang="en-US" b="1" dirty="0">
                <a:solidFill>
                  <a:schemeClr val="accent4">
                    <a:lumMod val="20000"/>
                    <a:lumOff val="80000"/>
                  </a:schemeClr>
                </a:solidFill>
              </a:rPr>
              <a:t>Science Goals Document</a:t>
            </a:r>
            <a:r>
              <a:rPr lang="en-US" dirty="0"/>
              <a:t>: Plan to release a complete draft of the first MExAG Science Goals Document for the </a:t>
            </a:r>
            <a:r>
              <a:rPr lang="en-US" dirty="0" err="1"/>
              <a:t>MExAG</a:t>
            </a:r>
            <a:r>
              <a:rPr lang="en-US" dirty="0"/>
              <a:t> meeting, will incorporated community feedback and release.</a:t>
            </a:r>
          </a:p>
          <a:p>
            <a:r>
              <a:rPr lang="en-US" b="1" dirty="0">
                <a:solidFill>
                  <a:schemeClr val="accent4">
                    <a:lumMod val="20000"/>
                    <a:lumOff val="80000"/>
                  </a:schemeClr>
                </a:solidFill>
              </a:rPr>
              <a:t>New Members</a:t>
            </a:r>
            <a:r>
              <a:rPr lang="en-US" dirty="0"/>
              <a:t>: Open geochemistry slot now filled, steering committee fully staffed.</a:t>
            </a:r>
          </a:p>
          <a:p>
            <a:r>
              <a:rPr lang="en-US" b="1" dirty="0">
                <a:solidFill>
                  <a:schemeClr val="accent4">
                    <a:lumMod val="20000"/>
                    <a:lumOff val="80000"/>
                  </a:schemeClr>
                </a:solidFill>
              </a:rPr>
              <a:t>Technology</a:t>
            </a:r>
            <a:r>
              <a:rPr lang="en-US" dirty="0"/>
              <a:t>: Compiling feedback to PESTO Technology Development Plan Framework.</a:t>
            </a:r>
          </a:p>
          <a:p>
            <a:r>
              <a:rPr lang="en-US" b="1" dirty="0" err="1">
                <a:solidFill>
                  <a:schemeClr val="accent4">
                    <a:lumMod val="20000"/>
                    <a:lumOff val="80000"/>
                  </a:schemeClr>
                </a:solidFill>
              </a:rPr>
              <a:t>BepiColombo</a:t>
            </a:r>
            <a:r>
              <a:rPr lang="en-US" dirty="0"/>
              <a:t>: Completed Mercury Flyby 3 (of 6) on June 20, next flyby 5 September 2024.</a:t>
            </a:r>
          </a:p>
        </p:txBody>
      </p:sp>
      <p:sp>
        <p:nvSpPr>
          <p:cNvPr id="4" name="Footer Placeholder 3">
            <a:extLst>
              <a:ext uri="{FF2B5EF4-FFF2-40B4-BE49-F238E27FC236}">
                <a16:creationId xmlns:a16="http://schemas.microsoft.com/office/drawing/2014/main" id="{013FC072-CB97-63AC-52FF-4C57512A7FA5}"/>
              </a:ext>
            </a:extLst>
          </p:cNvPr>
          <p:cNvSpPr>
            <a:spLocks noGrp="1"/>
          </p:cNvSpPr>
          <p:nvPr>
            <p:ph type="ftr" sz="quarter" idx="11"/>
          </p:nvPr>
        </p:nvSpPr>
        <p:spPr/>
        <p:txBody>
          <a:bodyPr/>
          <a:lstStyle/>
          <a:p>
            <a:r>
              <a:rPr lang="en-US"/>
              <a:t>MExAG</a:t>
            </a:r>
            <a:endParaRPr lang="en-US" dirty="0"/>
          </a:p>
        </p:txBody>
      </p:sp>
    </p:spTree>
    <p:extLst>
      <p:ext uri="{BB962C8B-B14F-4D97-AF65-F5344CB8AC3E}">
        <p14:creationId xmlns:p14="http://schemas.microsoft.com/office/powerpoint/2010/main" val="30927978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3D184-6BB8-9DA3-F5C6-7A613B96EBFB}"/>
              </a:ext>
            </a:extLst>
          </p:cNvPr>
          <p:cNvSpPr>
            <a:spLocks noGrp="1"/>
          </p:cNvSpPr>
          <p:nvPr>
            <p:ph type="title"/>
          </p:nvPr>
        </p:nvSpPr>
        <p:spPr>
          <a:xfrm>
            <a:off x="929640" y="2467896"/>
            <a:ext cx="10515600" cy="961104"/>
          </a:xfrm>
        </p:spPr>
        <p:txBody>
          <a:bodyPr>
            <a:normAutofit/>
          </a:bodyPr>
          <a:lstStyle/>
          <a:p>
            <a:pPr algn="ctr"/>
            <a:r>
              <a:rPr lang="en-US" dirty="0"/>
              <a:t>Additional MExAG Materials</a:t>
            </a:r>
          </a:p>
        </p:txBody>
      </p:sp>
      <p:sp>
        <p:nvSpPr>
          <p:cNvPr id="4" name="Footer Placeholder 3">
            <a:extLst>
              <a:ext uri="{FF2B5EF4-FFF2-40B4-BE49-F238E27FC236}">
                <a16:creationId xmlns:a16="http://schemas.microsoft.com/office/drawing/2014/main" id="{ED2488A9-FECE-1323-8B35-48F6E3D47A32}"/>
              </a:ext>
            </a:extLst>
          </p:cNvPr>
          <p:cNvSpPr>
            <a:spLocks noGrp="1"/>
          </p:cNvSpPr>
          <p:nvPr>
            <p:ph type="ftr" sz="quarter" idx="11"/>
          </p:nvPr>
        </p:nvSpPr>
        <p:spPr/>
        <p:txBody>
          <a:bodyPr/>
          <a:lstStyle/>
          <a:p>
            <a:r>
              <a:rPr lang="en-US"/>
              <a:t>MExAG</a:t>
            </a:r>
            <a:endParaRPr lang="en-US" dirty="0"/>
          </a:p>
        </p:txBody>
      </p:sp>
    </p:spTree>
    <p:extLst>
      <p:ext uri="{BB962C8B-B14F-4D97-AF65-F5344CB8AC3E}">
        <p14:creationId xmlns:p14="http://schemas.microsoft.com/office/powerpoint/2010/main" val="36587336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6E9E9-1EDC-1D3D-2547-1CBEF8179C18}"/>
              </a:ext>
            </a:extLst>
          </p:cNvPr>
          <p:cNvSpPr>
            <a:spLocks noGrp="1"/>
          </p:cNvSpPr>
          <p:nvPr>
            <p:ph type="title"/>
          </p:nvPr>
        </p:nvSpPr>
        <p:spPr>
          <a:xfrm>
            <a:off x="838200" y="201168"/>
            <a:ext cx="10515600" cy="811161"/>
          </a:xfrm>
        </p:spPr>
        <p:txBody>
          <a:bodyPr/>
          <a:lstStyle/>
          <a:p>
            <a:r>
              <a:rPr lang="en-US" dirty="0"/>
              <a:t>Finding: Discovery Program</a:t>
            </a:r>
          </a:p>
        </p:txBody>
      </p:sp>
      <p:sp>
        <p:nvSpPr>
          <p:cNvPr id="3" name="Content Placeholder 2">
            <a:extLst>
              <a:ext uri="{FF2B5EF4-FFF2-40B4-BE49-F238E27FC236}">
                <a16:creationId xmlns:a16="http://schemas.microsoft.com/office/drawing/2014/main" id="{95BE8203-B030-DC23-46AE-AD1459ACDD82}"/>
              </a:ext>
            </a:extLst>
          </p:cNvPr>
          <p:cNvSpPr>
            <a:spLocks noGrp="1"/>
          </p:cNvSpPr>
          <p:nvPr>
            <p:ph idx="1"/>
          </p:nvPr>
        </p:nvSpPr>
        <p:spPr>
          <a:xfrm>
            <a:off x="731135" y="1070483"/>
            <a:ext cx="10729730" cy="5650992"/>
          </a:xfrm>
        </p:spPr>
        <p:txBody>
          <a:bodyPr>
            <a:normAutofit fontScale="92500" lnSpcReduction="10000"/>
          </a:bodyPr>
          <a:lstStyle/>
          <a:p>
            <a:pPr rtl="0">
              <a:lnSpc>
                <a:spcPct val="95000"/>
              </a:lnSpc>
              <a:spcBef>
                <a:spcPts val="0"/>
              </a:spcBef>
              <a:spcAft>
                <a:spcPts val="0"/>
              </a:spcAft>
            </a:pPr>
            <a:r>
              <a:rPr lang="en-US" sz="2800" i="0" u="none" strike="noStrike" dirty="0">
                <a:effectLst/>
              </a:rPr>
              <a:t>MExAG is disappointed that problems with the Psyche mission have led to substantial negative consequences for other PI-led missions.  The MExAG community supports the principle that each competitively selected, PI-led mission should have the opportunity to proceed through the development process, including reviews and key decision points, on its own merits to achieve the science for which it was selected.</a:t>
            </a:r>
          </a:p>
          <a:p>
            <a:pPr rtl="0">
              <a:lnSpc>
                <a:spcPct val="95000"/>
              </a:lnSpc>
              <a:spcBef>
                <a:spcPts val="0"/>
              </a:spcBef>
              <a:spcAft>
                <a:spcPts val="0"/>
              </a:spcAft>
            </a:pPr>
            <a:endParaRPr lang="en-US" sz="2800" i="0" u="none" strike="noStrike" dirty="0">
              <a:effectLst/>
            </a:endParaRPr>
          </a:p>
          <a:p>
            <a:pPr rtl="0">
              <a:lnSpc>
                <a:spcPct val="95000"/>
              </a:lnSpc>
              <a:spcBef>
                <a:spcPts val="0"/>
              </a:spcBef>
              <a:spcAft>
                <a:spcPts val="0"/>
              </a:spcAft>
            </a:pPr>
            <a:r>
              <a:rPr lang="en-US" sz="2800" dirty="0">
                <a:effectLst/>
              </a:rPr>
              <a:t>Further, MExAG notes that within the context of the recommended program for missions in the most recent Decadal Survey, </a:t>
            </a:r>
            <a:r>
              <a:rPr lang="en-US" sz="2800" i="1" dirty="0">
                <a:effectLst/>
              </a:rPr>
              <a:t>Origins, Worlds, and Life</a:t>
            </a:r>
            <a:r>
              <a:rPr lang="en-US" sz="2800" dirty="0">
                <a:effectLst/>
              </a:rPr>
              <a:t>, it is the only AG community for which Discovery is the sole potential avenue for exploration in the next decade.  This fact, compounded by the long cruise times for missions to Mercury, means that any delays or reductions in the Discovery AO cadence will disproportionately impact opportunities for exploration of the innermost planet</a:t>
            </a:r>
            <a:r>
              <a:rPr lang="en-US" sz="2800" dirty="0"/>
              <a:t> </a:t>
            </a:r>
            <a:r>
              <a:rPr lang="en-US" sz="2800" dirty="0">
                <a:effectLst/>
              </a:rPr>
              <a:t>and the health of the Mercury community.</a:t>
            </a:r>
          </a:p>
        </p:txBody>
      </p:sp>
      <p:sp>
        <p:nvSpPr>
          <p:cNvPr id="4" name="Footer Placeholder 3">
            <a:extLst>
              <a:ext uri="{FF2B5EF4-FFF2-40B4-BE49-F238E27FC236}">
                <a16:creationId xmlns:a16="http://schemas.microsoft.com/office/drawing/2014/main" id="{67E8170C-9D7E-C1B3-DC90-EF7AE0559BE6}"/>
              </a:ext>
            </a:extLst>
          </p:cNvPr>
          <p:cNvSpPr>
            <a:spLocks noGrp="1"/>
          </p:cNvSpPr>
          <p:nvPr>
            <p:ph type="ftr" sz="quarter" idx="11"/>
          </p:nvPr>
        </p:nvSpPr>
        <p:spPr/>
        <p:txBody>
          <a:bodyPr/>
          <a:lstStyle/>
          <a:p>
            <a:r>
              <a:rPr lang="en-US" dirty="0"/>
              <a:t>MExAG</a:t>
            </a:r>
          </a:p>
        </p:txBody>
      </p:sp>
      <p:sp>
        <p:nvSpPr>
          <p:cNvPr id="5" name="TextBox 4">
            <a:extLst>
              <a:ext uri="{FF2B5EF4-FFF2-40B4-BE49-F238E27FC236}">
                <a16:creationId xmlns:a16="http://schemas.microsoft.com/office/drawing/2014/main" id="{93B1FA5C-BC70-B805-522E-4F7A7ED0987F}"/>
              </a:ext>
            </a:extLst>
          </p:cNvPr>
          <p:cNvSpPr txBox="1"/>
          <p:nvPr/>
        </p:nvSpPr>
        <p:spPr>
          <a:xfrm>
            <a:off x="8992998" y="6425967"/>
            <a:ext cx="3083793" cy="369332"/>
          </a:xfrm>
          <a:prstGeom prst="rect">
            <a:avLst/>
          </a:prstGeom>
          <a:noFill/>
        </p:spPr>
        <p:txBody>
          <a:bodyPr wrap="none" rtlCol="0">
            <a:spAutoFit/>
          </a:bodyPr>
          <a:lstStyle/>
          <a:p>
            <a:r>
              <a:rPr lang="en-US" dirty="0">
                <a:solidFill>
                  <a:schemeClr val="bg1"/>
                </a:solidFill>
              </a:rPr>
              <a:t>MExAG Finding: February 2023</a:t>
            </a:r>
          </a:p>
        </p:txBody>
      </p:sp>
    </p:spTree>
    <p:extLst>
      <p:ext uri="{BB962C8B-B14F-4D97-AF65-F5344CB8AC3E}">
        <p14:creationId xmlns:p14="http://schemas.microsoft.com/office/powerpoint/2010/main" val="31925173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2ACD8-E0BC-43CC-8A78-0FBA38AEEF21}"/>
              </a:ext>
            </a:extLst>
          </p:cNvPr>
          <p:cNvSpPr>
            <a:spLocks noGrp="1"/>
          </p:cNvSpPr>
          <p:nvPr>
            <p:ph type="title"/>
          </p:nvPr>
        </p:nvSpPr>
        <p:spPr/>
        <p:txBody>
          <a:bodyPr/>
          <a:lstStyle/>
          <a:p>
            <a:r>
              <a:rPr lang="en-US" dirty="0" err="1"/>
              <a:t>BepiColombo</a:t>
            </a:r>
            <a:r>
              <a:rPr lang="en-US" dirty="0"/>
              <a:t> IDS/GI Programs</a:t>
            </a:r>
          </a:p>
        </p:txBody>
      </p:sp>
      <p:sp>
        <p:nvSpPr>
          <p:cNvPr id="3" name="Content Placeholder 2">
            <a:extLst>
              <a:ext uri="{FF2B5EF4-FFF2-40B4-BE49-F238E27FC236}">
                <a16:creationId xmlns:a16="http://schemas.microsoft.com/office/drawing/2014/main" id="{D11AAA07-5665-4736-BD37-1F7DDDBDA909}"/>
              </a:ext>
            </a:extLst>
          </p:cNvPr>
          <p:cNvSpPr>
            <a:spLocks noGrp="1"/>
          </p:cNvSpPr>
          <p:nvPr>
            <p:ph idx="1"/>
          </p:nvPr>
        </p:nvSpPr>
        <p:spPr>
          <a:xfrm>
            <a:off x="838200" y="1458852"/>
            <a:ext cx="10515600" cy="5354903"/>
          </a:xfrm>
        </p:spPr>
        <p:txBody>
          <a:bodyPr>
            <a:normAutofit fontScale="62500" lnSpcReduction="20000"/>
          </a:bodyPr>
          <a:lstStyle/>
          <a:p>
            <a:r>
              <a:rPr lang="en-US" dirty="0"/>
              <a:t>MExAG thanks NASA for working with ESA to include and support U.S.-based scientists on the </a:t>
            </a:r>
            <a:r>
              <a:rPr lang="en-US" dirty="0" err="1"/>
              <a:t>BepiColombo</a:t>
            </a:r>
            <a:r>
              <a:rPr lang="en-US" dirty="0"/>
              <a:t> team as an Interdisciplinary Scientist (IDS)/Guest Investigators (GIs).</a:t>
            </a:r>
          </a:p>
          <a:p>
            <a:r>
              <a:rPr lang="en-US" dirty="0"/>
              <a:t>MExAG encourages NASA to work with its international partners to secure the opportunity for U.S. participation in any future </a:t>
            </a:r>
            <a:r>
              <a:rPr lang="en-US" dirty="0" err="1"/>
              <a:t>BepiColombo</a:t>
            </a:r>
            <a:r>
              <a:rPr lang="en-US" dirty="0"/>
              <a:t> IDS/GI calls run by ESA and/or JAXA. In particular, MExAG would welcome an increase in the number of NASA-supported scientists who can participate, especially given the high-level of Mercury-science interest and expertise in the U.S. Such participation would also continue to leverage NASA’s significant investments in building Mercury expertise through the MESSENGER mission and analysis of the data it collected.</a:t>
            </a:r>
          </a:p>
          <a:p>
            <a:r>
              <a:rPr lang="en-US" dirty="0"/>
              <a:t>In addition, MExAG notes that the previous call for </a:t>
            </a:r>
            <a:r>
              <a:rPr lang="en-US" dirty="0" err="1"/>
              <a:t>BepiColombo</a:t>
            </a:r>
            <a:r>
              <a:rPr lang="en-US" dirty="0"/>
              <a:t> Interdisciplinary Scientists and Guest Investigators stated “The aim of this AO is to appoint up to six IDSs and up to eleven GIs for the </a:t>
            </a:r>
            <a:r>
              <a:rPr lang="en-US" dirty="0" err="1"/>
              <a:t>BepiColombo</a:t>
            </a:r>
            <a:r>
              <a:rPr lang="en-US" dirty="0"/>
              <a:t> mission” without noting how many of those were potentially available to U.S. scientists.  MExAG encourages NASA to provide explicit guidance for any future </a:t>
            </a:r>
            <a:r>
              <a:rPr lang="en-US" dirty="0" err="1"/>
              <a:t>BepiColombo</a:t>
            </a:r>
            <a:r>
              <a:rPr lang="en-US" dirty="0"/>
              <a:t> IDS/GI calls regarding the likely number of investigators that would be supported by NASA for this program, i.e., so that potential proposers are fully aware of the programmatic parameters.</a:t>
            </a:r>
          </a:p>
        </p:txBody>
      </p:sp>
      <p:sp>
        <p:nvSpPr>
          <p:cNvPr id="4" name="Footer Placeholder 3">
            <a:extLst>
              <a:ext uri="{FF2B5EF4-FFF2-40B4-BE49-F238E27FC236}">
                <a16:creationId xmlns:a16="http://schemas.microsoft.com/office/drawing/2014/main" id="{8F1A520D-D124-4586-846B-32DF5022C4FC}"/>
              </a:ext>
            </a:extLst>
          </p:cNvPr>
          <p:cNvSpPr>
            <a:spLocks noGrp="1"/>
          </p:cNvSpPr>
          <p:nvPr>
            <p:ph type="ftr" sz="quarter" idx="11"/>
          </p:nvPr>
        </p:nvSpPr>
        <p:spPr/>
        <p:txBody>
          <a:bodyPr/>
          <a:lstStyle/>
          <a:p>
            <a:r>
              <a:rPr lang="en-US" dirty="0"/>
              <a:t>MExAG</a:t>
            </a:r>
          </a:p>
        </p:txBody>
      </p:sp>
      <p:sp>
        <p:nvSpPr>
          <p:cNvPr id="5" name="TextBox 4">
            <a:extLst>
              <a:ext uri="{FF2B5EF4-FFF2-40B4-BE49-F238E27FC236}">
                <a16:creationId xmlns:a16="http://schemas.microsoft.com/office/drawing/2014/main" id="{F39E7905-D50E-A29F-4E41-7324DED29981}"/>
              </a:ext>
            </a:extLst>
          </p:cNvPr>
          <p:cNvSpPr txBox="1"/>
          <p:nvPr/>
        </p:nvSpPr>
        <p:spPr>
          <a:xfrm>
            <a:off x="8992998" y="6425967"/>
            <a:ext cx="3083793" cy="369332"/>
          </a:xfrm>
          <a:prstGeom prst="rect">
            <a:avLst/>
          </a:prstGeom>
          <a:noFill/>
        </p:spPr>
        <p:txBody>
          <a:bodyPr wrap="none" rtlCol="0">
            <a:spAutoFit/>
          </a:bodyPr>
          <a:lstStyle/>
          <a:p>
            <a:r>
              <a:rPr lang="en-US" dirty="0">
                <a:solidFill>
                  <a:schemeClr val="bg1"/>
                </a:solidFill>
              </a:rPr>
              <a:t>MExAG Finding: February 2022</a:t>
            </a:r>
          </a:p>
        </p:txBody>
      </p:sp>
    </p:spTree>
    <p:extLst>
      <p:ext uri="{BB962C8B-B14F-4D97-AF65-F5344CB8AC3E}">
        <p14:creationId xmlns:p14="http://schemas.microsoft.com/office/powerpoint/2010/main" val="11458664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14F78-36C2-4E6E-A0ED-DF3A1435AD88}"/>
              </a:ext>
            </a:extLst>
          </p:cNvPr>
          <p:cNvSpPr>
            <a:spLocks noGrp="1"/>
          </p:cNvSpPr>
          <p:nvPr>
            <p:ph type="title"/>
          </p:nvPr>
        </p:nvSpPr>
        <p:spPr>
          <a:xfrm>
            <a:off x="447040" y="365126"/>
            <a:ext cx="11348720" cy="961104"/>
          </a:xfrm>
        </p:spPr>
        <p:txBody>
          <a:bodyPr>
            <a:normAutofit fontScale="90000"/>
          </a:bodyPr>
          <a:lstStyle/>
          <a:p>
            <a:r>
              <a:rPr lang="en-US" dirty="0"/>
              <a:t>Decadal Survey – Highlighted Recommendations</a:t>
            </a:r>
          </a:p>
        </p:txBody>
      </p:sp>
      <p:sp>
        <p:nvSpPr>
          <p:cNvPr id="3" name="Content Placeholder 2">
            <a:extLst>
              <a:ext uri="{FF2B5EF4-FFF2-40B4-BE49-F238E27FC236}">
                <a16:creationId xmlns:a16="http://schemas.microsoft.com/office/drawing/2014/main" id="{4123034A-D02A-4E97-9B78-341BF9FEF4AE}"/>
              </a:ext>
            </a:extLst>
          </p:cNvPr>
          <p:cNvSpPr>
            <a:spLocks noGrp="1"/>
          </p:cNvSpPr>
          <p:nvPr>
            <p:ph idx="1"/>
          </p:nvPr>
        </p:nvSpPr>
        <p:spPr/>
        <p:txBody>
          <a:bodyPr>
            <a:normAutofit fontScale="92500" lnSpcReduction="20000"/>
          </a:bodyPr>
          <a:lstStyle/>
          <a:p>
            <a:r>
              <a:rPr lang="en-US" dirty="0"/>
              <a:t>R&amp;A constitute 10% of PSD budget.</a:t>
            </a:r>
          </a:p>
          <a:p>
            <a:r>
              <a:rPr lang="en-US" dirty="0"/>
              <a:t>Technology be 6–8 % of PSD budget.</a:t>
            </a:r>
          </a:p>
          <a:p>
            <a:r>
              <a:rPr lang="en-US" dirty="0"/>
              <a:t>New NF concepts due to new discoveries be evaluated before NF-7.</a:t>
            </a:r>
            <a:r>
              <a:rPr lang="en-US" baseline="30000" dirty="0"/>
              <a:t>a</a:t>
            </a:r>
          </a:p>
          <a:p>
            <a:r>
              <a:rPr lang="en-US" dirty="0"/>
              <a:t>Plutonium-238 needs be evaluated against mission portfolio and increased as </a:t>
            </a:r>
            <a:r>
              <a:rPr lang="en-US" dirty="0" err="1"/>
              <a:t>needed.</a:t>
            </a:r>
            <a:r>
              <a:rPr lang="en-US" baseline="30000" dirty="0" err="1"/>
              <a:t>a</a:t>
            </a:r>
            <a:endParaRPr lang="en-US" baseline="30000" dirty="0"/>
          </a:p>
          <a:p>
            <a:r>
              <a:rPr lang="en-US" dirty="0"/>
              <a:t>Expanding support for ground-based telescope observations and planetary </a:t>
            </a:r>
            <a:r>
              <a:rPr lang="en-US" dirty="0" err="1"/>
              <a:t>astronomers.</a:t>
            </a:r>
            <a:r>
              <a:rPr lang="en-US" baseline="30000" dirty="0" err="1"/>
              <a:t>a</a:t>
            </a:r>
            <a:endParaRPr lang="en-US" baseline="30000" dirty="0"/>
          </a:p>
          <a:p>
            <a:r>
              <a:rPr lang="en-US" dirty="0"/>
              <a:t>Reviewing current radar infrastructure to meet community needs, including replacing capabilities lost with </a:t>
            </a:r>
            <a:r>
              <a:rPr lang="en-US" dirty="0" err="1"/>
              <a:t>Arecibo.</a:t>
            </a:r>
            <a:r>
              <a:rPr lang="en-US" baseline="30000" dirty="0" err="1"/>
              <a:t>a</a:t>
            </a:r>
            <a:endParaRPr lang="en-US" baseline="30000" dirty="0"/>
          </a:p>
          <a:p>
            <a:endParaRPr lang="en-US" dirty="0"/>
          </a:p>
        </p:txBody>
      </p:sp>
      <p:sp>
        <p:nvSpPr>
          <p:cNvPr id="4" name="Footer Placeholder 3">
            <a:extLst>
              <a:ext uri="{FF2B5EF4-FFF2-40B4-BE49-F238E27FC236}">
                <a16:creationId xmlns:a16="http://schemas.microsoft.com/office/drawing/2014/main" id="{97E2035A-1918-4B1D-B42E-02CC9D6EAD54}"/>
              </a:ext>
            </a:extLst>
          </p:cNvPr>
          <p:cNvSpPr>
            <a:spLocks noGrp="1"/>
          </p:cNvSpPr>
          <p:nvPr>
            <p:ph type="ftr" sz="quarter" idx="11"/>
          </p:nvPr>
        </p:nvSpPr>
        <p:spPr/>
        <p:txBody>
          <a:bodyPr/>
          <a:lstStyle/>
          <a:p>
            <a:r>
              <a:rPr lang="en-US" dirty="0"/>
              <a:t>MExAG</a:t>
            </a:r>
          </a:p>
        </p:txBody>
      </p:sp>
      <p:sp>
        <p:nvSpPr>
          <p:cNvPr id="5" name="TextBox 4">
            <a:extLst>
              <a:ext uri="{FF2B5EF4-FFF2-40B4-BE49-F238E27FC236}">
                <a16:creationId xmlns:a16="http://schemas.microsoft.com/office/drawing/2014/main" id="{3E8B135C-3AC0-4620-A6C1-88EA07B8CDBD}"/>
              </a:ext>
            </a:extLst>
          </p:cNvPr>
          <p:cNvSpPr txBox="1"/>
          <p:nvPr/>
        </p:nvSpPr>
        <p:spPr>
          <a:xfrm>
            <a:off x="1461729" y="6538912"/>
            <a:ext cx="9491316" cy="369332"/>
          </a:xfrm>
          <a:prstGeom prst="rect">
            <a:avLst/>
          </a:prstGeom>
          <a:noFill/>
        </p:spPr>
        <p:txBody>
          <a:bodyPr wrap="none" rtlCol="0">
            <a:spAutoFit/>
          </a:bodyPr>
          <a:lstStyle/>
          <a:p>
            <a:r>
              <a:rPr lang="en-US" baseline="30000" dirty="0">
                <a:solidFill>
                  <a:schemeClr val="bg1"/>
                </a:solidFill>
              </a:rPr>
              <a:t>a</a:t>
            </a:r>
            <a:r>
              <a:rPr lang="en-US" dirty="0">
                <a:solidFill>
                  <a:schemeClr val="bg1"/>
                </a:solidFill>
              </a:rPr>
              <a:t> MExAG has presented findings to the PAC in 2021 &amp; 2022 consistent with these recommendations.</a:t>
            </a:r>
          </a:p>
        </p:txBody>
      </p:sp>
    </p:spTree>
    <p:extLst>
      <p:ext uri="{BB962C8B-B14F-4D97-AF65-F5344CB8AC3E}">
        <p14:creationId xmlns:p14="http://schemas.microsoft.com/office/powerpoint/2010/main" val="35194621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pic>
        <p:nvPicPr>
          <p:cNvPr id="9" name="Google Shape;60;p13">
            <a:extLst>
              <a:ext uri="{FF2B5EF4-FFF2-40B4-BE49-F238E27FC236}">
                <a16:creationId xmlns:a16="http://schemas.microsoft.com/office/drawing/2014/main" id="{5C00C148-FA05-D93C-259A-26B6FC5D8B30}"/>
              </a:ext>
            </a:extLst>
          </p:cNvPr>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530642" y="2885335"/>
            <a:ext cx="1005900" cy="1005900"/>
          </a:xfrm>
          <a:prstGeom prst="ellipse">
            <a:avLst/>
          </a:prstGeom>
          <a:noFill/>
          <a:ln>
            <a:noFill/>
          </a:ln>
        </p:spPr>
      </p:pic>
      <p:pic>
        <p:nvPicPr>
          <p:cNvPr id="6" name="Google Shape;59;p13">
            <a:extLst>
              <a:ext uri="{FF2B5EF4-FFF2-40B4-BE49-F238E27FC236}">
                <a16:creationId xmlns:a16="http://schemas.microsoft.com/office/drawing/2014/main" id="{99EF7A5A-77C8-1C23-66F9-94E18C90674D}"/>
              </a:ext>
            </a:extLst>
          </p:cNvPr>
          <p:cNvPicPr preferRelativeResize="0"/>
          <p:nvPr/>
        </p:nvPicPr>
        <p:blipFill>
          <a:blip r:embed="rId4">
            <a:alphaModFix/>
          </a:blip>
          <a:stretch>
            <a:fillRect/>
          </a:stretch>
        </p:blipFill>
        <p:spPr>
          <a:xfrm>
            <a:off x="3383167" y="4111685"/>
            <a:ext cx="1005900" cy="1005900"/>
          </a:xfrm>
          <a:prstGeom prst="ellipse">
            <a:avLst/>
          </a:prstGeom>
          <a:noFill/>
          <a:ln>
            <a:noFill/>
          </a:ln>
        </p:spPr>
      </p:pic>
      <p:pic>
        <p:nvPicPr>
          <p:cNvPr id="2" name="Google Shape;58;p13">
            <a:extLst>
              <a:ext uri="{FF2B5EF4-FFF2-40B4-BE49-F238E27FC236}">
                <a16:creationId xmlns:a16="http://schemas.microsoft.com/office/drawing/2014/main" id="{CF16952B-3BBF-6C6F-008C-3856B0659EFD}"/>
              </a:ext>
            </a:extLst>
          </p:cNvPr>
          <p:cNvPicPr preferRelativeResize="0"/>
          <p:nvPr/>
        </p:nvPicPr>
        <p:blipFill>
          <a:blip r:embed="rId5">
            <a:alphaModFix/>
          </a:blip>
          <a:stretch>
            <a:fillRect/>
          </a:stretch>
        </p:blipFill>
        <p:spPr>
          <a:xfrm>
            <a:off x="9072521" y="4111685"/>
            <a:ext cx="1005900" cy="1005900"/>
          </a:xfrm>
          <a:prstGeom prst="ellipse">
            <a:avLst/>
          </a:prstGeom>
          <a:noFill/>
          <a:ln>
            <a:noFill/>
          </a:ln>
        </p:spPr>
      </p:pic>
      <p:pic>
        <p:nvPicPr>
          <p:cNvPr id="21" name="Google Shape;55;p13">
            <a:extLst>
              <a:ext uri="{FF2B5EF4-FFF2-40B4-BE49-F238E27FC236}">
                <a16:creationId xmlns:a16="http://schemas.microsoft.com/office/drawing/2014/main" id="{FBE38E64-671F-0581-9CDE-9E79C535A605}"/>
              </a:ext>
            </a:extLst>
          </p:cNvPr>
          <p:cNvPicPr preferRelativeResize="0"/>
          <p:nvPr/>
        </p:nvPicPr>
        <p:blipFill>
          <a:blip r:embed="rId6">
            <a:alphaModFix/>
          </a:blip>
          <a:stretch>
            <a:fillRect/>
          </a:stretch>
        </p:blipFill>
        <p:spPr>
          <a:xfrm>
            <a:off x="9072521" y="2882863"/>
            <a:ext cx="1005900" cy="1005900"/>
          </a:xfrm>
          <a:prstGeom prst="ellipse">
            <a:avLst/>
          </a:prstGeom>
          <a:noFill/>
          <a:ln>
            <a:noFill/>
          </a:ln>
        </p:spPr>
      </p:pic>
      <p:pic>
        <p:nvPicPr>
          <p:cNvPr id="20" name="Google Shape;54;p13">
            <a:extLst>
              <a:ext uri="{FF2B5EF4-FFF2-40B4-BE49-F238E27FC236}">
                <a16:creationId xmlns:a16="http://schemas.microsoft.com/office/drawing/2014/main" id="{832FC8FE-9CD7-40BF-25C5-5DFB613E3E88}"/>
              </a:ext>
            </a:extLst>
          </p:cNvPr>
          <p:cNvPicPr preferRelativeResize="0"/>
          <p:nvPr/>
        </p:nvPicPr>
        <p:blipFill>
          <a:blip r:embed="rId7">
            <a:alphaModFix/>
          </a:blip>
          <a:stretch>
            <a:fillRect/>
          </a:stretch>
        </p:blipFill>
        <p:spPr>
          <a:xfrm>
            <a:off x="3380695" y="2884687"/>
            <a:ext cx="1005900" cy="1005900"/>
          </a:xfrm>
          <a:prstGeom prst="ellipse">
            <a:avLst/>
          </a:prstGeom>
          <a:noFill/>
          <a:ln>
            <a:noFill/>
          </a:ln>
        </p:spPr>
      </p:pic>
      <p:pic>
        <p:nvPicPr>
          <p:cNvPr id="19" name="Google Shape;57;p13">
            <a:extLst>
              <a:ext uri="{FF2B5EF4-FFF2-40B4-BE49-F238E27FC236}">
                <a16:creationId xmlns:a16="http://schemas.microsoft.com/office/drawing/2014/main" id="{8A55CAFC-E732-2CC1-82C2-FE96C207229E}"/>
              </a:ext>
            </a:extLst>
          </p:cNvPr>
          <p:cNvPicPr preferRelativeResize="0"/>
          <p:nvPr/>
        </p:nvPicPr>
        <p:blipFill>
          <a:blip r:embed="rId8">
            <a:alphaModFix/>
          </a:blip>
          <a:stretch>
            <a:fillRect/>
          </a:stretch>
        </p:blipFill>
        <p:spPr>
          <a:xfrm>
            <a:off x="530642" y="1656513"/>
            <a:ext cx="1005900" cy="1005900"/>
          </a:xfrm>
          <a:prstGeom prst="ellipse">
            <a:avLst/>
          </a:prstGeom>
          <a:noFill/>
          <a:ln>
            <a:noFill/>
          </a:ln>
        </p:spPr>
      </p:pic>
      <p:pic>
        <p:nvPicPr>
          <p:cNvPr id="3" name="Google Shape;121;p5">
            <a:extLst>
              <a:ext uri="{FF2B5EF4-FFF2-40B4-BE49-F238E27FC236}">
                <a16:creationId xmlns:a16="http://schemas.microsoft.com/office/drawing/2014/main" id="{9B838D6B-F10E-0566-18B3-D96EFBE9D124}"/>
              </a:ext>
            </a:extLst>
          </p:cNvPr>
          <p:cNvPicPr preferRelativeResize="0"/>
          <p:nvPr/>
        </p:nvPicPr>
        <p:blipFill>
          <a:blip r:embed="rId9">
            <a:extLst>
              <a:ext uri="{28A0092B-C50C-407E-A947-70E740481C1C}">
                <a14:useLocalDpi xmlns:a14="http://schemas.microsoft.com/office/drawing/2010/main"/>
              </a:ext>
            </a:extLst>
          </a:blip>
          <a:srcRect/>
          <a:stretch/>
        </p:blipFill>
        <p:spPr>
          <a:xfrm>
            <a:off x="3383167" y="1658985"/>
            <a:ext cx="1003428" cy="1003428"/>
          </a:xfrm>
          <a:prstGeom prst="ellipse">
            <a:avLst/>
          </a:prstGeom>
          <a:noFill/>
          <a:ln>
            <a:noFill/>
          </a:ln>
        </p:spPr>
      </p:pic>
      <p:pic>
        <p:nvPicPr>
          <p:cNvPr id="4" name="Google Shape;77;p13">
            <a:extLst>
              <a:ext uri="{FF2B5EF4-FFF2-40B4-BE49-F238E27FC236}">
                <a16:creationId xmlns:a16="http://schemas.microsoft.com/office/drawing/2014/main" id="{14F9593E-6025-0DAC-466F-133B1D9E0945}"/>
              </a:ext>
            </a:extLst>
          </p:cNvPr>
          <p:cNvPicPr preferRelativeResize="0"/>
          <p:nvPr/>
        </p:nvPicPr>
        <p:blipFill rotWithShape="1">
          <a:blip r:embed="rId10">
            <a:alphaModFix/>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a:ext>
            </a:extLst>
          </a:blip>
          <a:srcRect/>
          <a:stretch/>
        </p:blipFill>
        <p:spPr>
          <a:xfrm>
            <a:off x="533114" y="4106537"/>
            <a:ext cx="1005840" cy="1005840"/>
          </a:xfrm>
          <a:prstGeom prst="ellipse">
            <a:avLst/>
          </a:prstGeom>
          <a:noFill/>
          <a:ln w="9525" cap="flat" cmpd="sng">
            <a:solidFill>
              <a:schemeClr val="dk2"/>
            </a:solidFill>
            <a:prstDash val="solid"/>
            <a:round/>
            <a:headEnd type="none" w="sm" len="sm"/>
            <a:tailEnd type="none" w="sm" len="sm"/>
          </a:ln>
        </p:spPr>
      </p:pic>
      <p:sp>
        <p:nvSpPr>
          <p:cNvPr id="116" name="Google Shape;116;p5"/>
          <p:cNvSpPr txBox="1">
            <a:spLocks noGrp="1"/>
          </p:cNvSpPr>
          <p:nvPr>
            <p:ph type="title"/>
          </p:nvPr>
        </p:nvSpPr>
        <p:spPr>
          <a:xfrm>
            <a:off x="838200" y="365126"/>
            <a:ext cx="10515600" cy="9611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Arial"/>
              <a:buNone/>
            </a:pPr>
            <a:r>
              <a:rPr lang="en-US" dirty="0"/>
              <a:t>MExAG Steering Committee 2023–2024 </a:t>
            </a:r>
            <a:endParaRPr dirty="0"/>
          </a:p>
        </p:txBody>
      </p:sp>
      <p:sp>
        <p:nvSpPr>
          <p:cNvPr id="117" name="Google Shape;117;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MExAG</a:t>
            </a:r>
            <a:endParaRPr kumimoji="0"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118" name="Google Shape;118;p5"/>
          <p:cNvPicPr preferRelativeResize="0"/>
          <p:nvPr/>
        </p:nvPicPr>
        <p:blipFill rotWithShape="1">
          <a:blip r:embed="rId12">
            <a:alphaModFix/>
          </a:blip>
          <a:srcRect/>
          <a:stretch/>
        </p:blipFill>
        <p:spPr>
          <a:xfrm>
            <a:off x="6233220" y="1658985"/>
            <a:ext cx="1003428" cy="1003428"/>
          </a:xfrm>
          <a:prstGeom prst="ellipse">
            <a:avLst/>
          </a:prstGeom>
          <a:noFill/>
          <a:ln>
            <a:noFill/>
          </a:ln>
        </p:spPr>
      </p:pic>
      <p:sp>
        <p:nvSpPr>
          <p:cNvPr id="119" name="Google Shape;119;p5"/>
          <p:cNvSpPr txBox="1"/>
          <p:nvPr/>
        </p:nvSpPr>
        <p:spPr>
          <a:xfrm>
            <a:off x="1517889" y="5343221"/>
            <a:ext cx="1611600" cy="10233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prstClr val="white"/>
              </a:buClr>
              <a:buSzPts val="1300"/>
              <a:buFont typeface="Arial"/>
              <a:buNone/>
              <a:tabLst/>
              <a:defRPr/>
            </a:pPr>
            <a:r>
              <a:rPr kumimoji="0" lang="en-US" sz="1300" b="1" i="0" u="none" strike="noStrike" kern="1200" cap="none" spc="0" normalizeH="0" baseline="0" noProof="0" dirty="0">
                <a:ln>
                  <a:noFill/>
                </a:ln>
                <a:solidFill>
                  <a:prstClr val="white"/>
                </a:solidFill>
                <a:effectLst/>
                <a:uLnTx/>
                <a:uFillTx/>
                <a:latin typeface="Arial"/>
                <a:ea typeface="Arial"/>
                <a:cs typeface="Arial"/>
                <a:sym typeface="Arial"/>
              </a:rPr>
              <a:t>Shoshana Weider </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prstClr val="white"/>
              </a:buClr>
              <a:buSzPts val="1000"/>
              <a:buFont typeface="Arial"/>
              <a:buNone/>
              <a:tabLst/>
              <a:defRPr/>
            </a:pPr>
            <a:r>
              <a:rPr kumimoji="0" lang="en-US" sz="1000" b="0" i="0" u="none" strike="noStrike" kern="1200" cap="none" spc="0" normalizeH="0" baseline="0" noProof="0" dirty="0">
                <a:ln>
                  <a:noFill/>
                </a:ln>
                <a:solidFill>
                  <a:prstClr val="white"/>
                </a:solidFill>
                <a:effectLst/>
                <a:uLnTx/>
                <a:uFillTx/>
                <a:latin typeface="Arial"/>
                <a:ea typeface="Arial"/>
                <a:cs typeface="Arial"/>
                <a:sym typeface="Arial"/>
              </a:rPr>
              <a:t>NASA HQ</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prstClr val="white"/>
                </a:solidFill>
                <a:effectLst/>
                <a:uLnTx/>
                <a:uFillTx/>
                <a:latin typeface="Arial"/>
                <a:ea typeface="Arial"/>
                <a:cs typeface="Arial"/>
                <a:sym typeface="Arial"/>
              </a:rPr>
              <a:t>NASA Liaison</a:t>
            </a:r>
            <a:endParaRPr kumimoji="0" sz="1000" b="0" i="1" u="none" strike="noStrike" kern="1200" cap="none" spc="0" normalizeH="0" baseline="0" noProof="0" dirty="0">
              <a:ln>
                <a:noFill/>
              </a:ln>
              <a:solidFill>
                <a:prstClr val="white"/>
              </a:solidFill>
              <a:effectLst/>
              <a:uLnTx/>
              <a:uFillTx/>
              <a:latin typeface="Arial"/>
              <a:ea typeface="Arial"/>
              <a:cs typeface="Arial"/>
              <a:sym typeface="Arial"/>
            </a:endParaRPr>
          </a:p>
        </p:txBody>
      </p:sp>
      <p:pic>
        <p:nvPicPr>
          <p:cNvPr id="120" name="Google Shape;120;p5"/>
          <p:cNvPicPr preferRelativeResize="0"/>
          <p:nvPr/>
        </p:nvPicPr>
        <p:blipFill rotWithShape="1">
          <a:blip r:embed="rId13">
            <a:alphaModFix/>
          </a:blip>
          <a:srcRect/>
          <a:stretch/>
        </p:blipFill>
        <p:spPr>
          <a:xfrm>
            <a:off x="9074993" y="1658985"/>
            <a:ext cx="1003428" cy="1003428"/>
          </a:xfrm>
          <a:prstGeom prst="ellipse">
            <a:avLst/>
          </a:prstGeom>
          <a:noFill/>
          <a:ln>
            <a:noFill/>
          </a:ln>
        </p:spPr>
      </p:pic>
      <p:pic>
        <p:nvPicPr>
          <p:cNvPr id="123" name="Google Shape;123;p5"/>
          <p:cNvPicPr preferRelativeResize="0"/>
          <p:nvPr/>
        </p:nvPicPr>
        <p:blipFill rotWithShape="1">
          <a:blip r:embed="rId14">
            <a:alphaModFix/>
            <a:extLst>
              <a:ext uri="{28A0092B-C50C-407E-A947-70E740481C1C}">
                <a14:useLocalDpi xmlns:a14="http://schemas.microsoft.com/office/drawing/2010/main"/>
              </a:ext>
            </a:extLst>
          </a:blip>
          <a:srcRect/>
          <a:stretch/>
        </p:blipFill>
        <p:spPr>
          <a:xfrm>
            <a:off x="6233220" y="2885335"/>
            <a:ext cx="1003428" cy="1003428"/>
          </a:xfrm>
          <a:prstGeom prst="ellipse">
            <a:avLst/>
          </a:prstGeom>
          <a:noFill/>
          <a:ln>
            <a:noFill/>
          </a:ln>
        </p:spPr>
      </p:pic>
      <p:pic>
        <p:nvPicPr>
          <p:cNvPr id="126" name="Google Shape;126;p5"/>
          <p:cNvPicPr preferRelativeResize="0"/>
          <p:nvPr/>
        </p:nvPicPr>
        <p:blipFill rotWithShape="1">
          <a:blip r:embed="rId15">
            <a:alphaModFix/>
            <a:extLst>
              <a:ext uri="{28A0092B-C50C-407E-A947-70E740481C1C}">
                <a14:useLocalDpi xmlns:a14="http://schemas.microsoft.com/office/drawing/2010/main"/>
              </a:ext>
            </a:extLst>
          </a:blip>
          <a:srcRect/>
          <a:stretch/>
        </p:blipFill>
        <p:spPr>
          <a:xfrm>
            <a:off x="6233220" y="4111685"/>
            <a:ext cx="1003428" cy="1003428"/>
          </a:xfrm>
          <a:prstGeom prst="ellipse">
            <a:avLst/>
          </a:prstGeom>
          <a:noFill/>
          <a:ln>
            <a:noFill/>
          </a:ln>
        </p:spPr>
      </p:pic>
      <p:pic>
        <p:nvPicPr>
          <p:cNvPr id="127" name="Google Shape;127;p5"/>
          <p:cNvPicPr preferRelativeResize="0"/>
          <p:nvPr/>
        </p:nvPicPr>
        <p:blipFill rotWithShape="1">
          <a:blip r:embed="rId16">
            <a:alphaModFix/>
            <a:extLst>
              <a:ext uri="{28A0092B-C50C-407E-A947-70E740481C1C}">
                <a14:useLocalDpi xmlns:a14="http://schemas.microsoft.com/office/drawing/2010/main"/>
              </a:ext>
            </a:extLst>
          </a:blip>
          <a:srcRect/>
          <a:stretch/>
        </p:blipFill>
        <p:spPr>
          <a:xfrm>
            <a:off x="533114" y="5340770"/>
            <a:ext cx="1003428" cy="1000692"/>
          </a:xfrm>
          <a:prstGeom prst="ellipse">
            <a:avLst/>
          </a:prstGeom>
          <a:noFill/>
          <a:ln>
            <a:noFill/>
          </a:ln>
        </p:spPr>
      </p:pic>
      <p:sp>
        <p:nvSpPr>
          <p:cNvPr id="129" name="Google Shape;129;p5"/>
          <p:cNvSpPr txBox="1"/>
          <p:nvPr/>
        </p:nvSpPr>
        <p:spPr>
          <a:xfrm>
            <a:off x="4367941" y="2941083"/>
            <a:ext cx="2065883" cy="7314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prstClr val="white"/>
              </a:buClr>
              <a:buSzPts val="1300"/>
              <a:buFont typeface="Arial"/>
              <a:buNone/>
              <a:tabLst/>
              <a:defRPr/>
            </a:pPr>
            <a:r>
              <a:rPr kumimoji="0" lang="en-US" sz="1300" b="1" i="0" u="none" strike="noStrike" kern="1200" cap="none" spc="0" normalizeH="0" baseline="0" noProof="0" dirty="0">
                <a:ln>
                  <a:noFill/>
                </a:ln>
                <a:solidFill>
                  <a:prstClr val="white"/>
                </a:solidFill>
                <a:effectLst/>
                <a:uLnTx/>
                <a:uFillTx/>
                <a:latin typeface="Arial"/>
                <a:ea typeface="Arial"/>
                <a:cs typeface="Arial"/>
                <a:sym typeface="Arial"/>
              </a:rPr>
              <a:t>Mallory </a:t>
            </a:r>
            <a:r>
              <a:rPr kumimoji="0" lang="en-US" sz="1300" b="1" i="0" u="none" strike="noStrike" kern="1200" cap="none" spc="0" normalizeH="0" baseline="0" noProof="0" dirty="0" err="1">
                <a:ln>
                  <a:noFill/>
                </a:ln>
                <a:solidFill>
                  <a:prstClr val="white"/>
                </a:solidFill>
                <a:effectLst/>
                <a:uLnTx/>
                <a:uFillTx/>
                <a:latin typeface="Arial"/>
                <a:ea typeface="Arial"/>
                <a:cs typeface="Arial"/>
                <a:sym typeface="Arial"/>
              </a:rPr>
              <a:t>Kinczyk</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prstClr val="white"/>
              </a:buClr>
              <a:buSzPts val="1000"/>
              <a:buFont typeface="Arial"/>
              <a:buNone/>
              <a:tabLst/>
              <a:defRPr/>
            </a:pPr>
            <a:r>
              <a:rPr kumimoji="0" lang="en-US" sz="1000" b="0" i="0" u="none" strike="noStrike" kern="1200" cap="none" spc="0" normalizeH="0" baseline="0" noProof="0" dirty="0">
                <a:ln>
                  <a:noFill/>
                </a:ln>
                <a:solidFill>
                  <a:prstClr val="white"/>
                </a:solidFill>
                <a:effectLst/>
                <a:uLnTx/>
                <a:uFillTx/>
                <a:latin typeface="Arial"/>
                <a:ea typeface="Arial"/>
                <a:cs typeface="Arial"/>
                <a:sym typeface="Arial"/>
              </a:rPr>
              <a:t>JHU APL</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prstClr val="white"/>
                </a:solidFill>
                <a:effectLst/>
                <a:uLnTx/>
                <a:uFillTx/>
                <a:latin typeface="Arial"/>
                <a:ea typeface="Arial"/>
                <a:cs typeface="Arial"/>
                <a:sym typeface="Arial"/>
              </a:rPr>
              <a:t>Geology Discipline Member</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prstClr val="black"/>
              </a:buClr>
              <a:buSzPts val="1000"/>
              <a:buFont typeface="Calibri"/>
              <a:buNone/>
              <a:tabLst/>
              <a:defRPr/>
            </a:pPr>
            <a:endParaRPr kumimoji="0" sz="1000" b="0" i="0" u="none" strike="noStrike" kern="1200" cap="none" spc="0" normalizeH="0" baseline="0" noProof="0" dirty="0">
              <a:ln>
                <a:noFill/>
              </a:ln>
              <a:solidFill>
                <a:prstClr val="white"/>
              </a:solidFill>
              <a:effectLst/>
              <a:uLnTx/>
              <a:uFillTx/>
              <a:latin typeface="Arial"/>
              <a:ea typeface="Arial"/>
              <a:cs typeface="Arial"/>
              <a:sym typeface="Arial"/>
            </a:endParaRPr>
          </a:p>
        </p:txBody>
      </p:sp>
      <p:sp>
        <p:nvSpPr>
          <p:cNvPr id="130" name="Google Shape;130;p5"/>
          <p:cNvSpPr txBox="1"/>
          <p:nvPr/>
        </p:nvSpPr>
        <p:spPr>
          <a:xfrm>
            <a:off x="4367942" y="1661375"/>
            <a:ext cx="1520700" cy="877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prstClr val="white"/>
              </a:buClr>
              <a:buSzPts val="1300"/>
              <a:buFont typeface="Arial"/>
              <a:buNone/>
              <a:tabLst/>
              <a:defRPr/>
            </a:pPr>
            <a:r>
              <a:rPr kumimoji="0" lang="en-US" sz="1300" b="1" i="0" u="none" strike="noStrike" kern="1200" cap="none" spc="0" normalizeH="0" baseline="0" noProof="0" dirty="0">
                <a:ln>
                  <a:noFill/>
                </a:ln>
                <a:solidFill>
                  <a:prstClr val="white"/>
                </a:solidFill>
                <a:effectLst/>
                <a:uLnTx/>
                <a:uFillTx/>
                <a:latin typeface="Arial"/>
                <a:ea typeface="Arial"/>
                <a:cs typeface="Arial"/>
                <a:sym typeface="Arial"/>
              </a:rPr>
              <a:t>Stephen </a:t>
            </a:r>
            <a:r>
              <a:rPr kumimoji="0" lang="en-US" sz="1300" b="1" i="0" u="none" strike="noStrike" kern="1200" cap="none" spc="0" normalizeH="0" baseline="0" noProof="0" dirty="0" err="1">
                <a:ln>
                  <a:noFill/>
                </a:ln>
                <a:solidFill>
                  <a:prstClr val="white"/>
                </a:solidFill>
                <a:effectLst/>
                <a:uLnTx/>
                <a:uFillTx/>
                <a:latin typeface="Arial"/>
                <a:ea typeface="Arial"/>
                <a:cs typeface="Arial"/>
                <a:sym typeface="Arial"/>
              </a:rPr>
              <a:t>Parman</a:t>
            </a:r>
            <a:endParaRPr kumimoji="0" lang="en-US" sz="1300" b="1" i="0" u="none" strike="noStrike" kern="1200" cap="none" spc="0" normalizeH="0" baseline="0" noProof="0" dirty="0">
              <a:ln>
                <a:noFill/>
              </a:ln>
              <a:solidFill>
                <a:prstClr val="white"/>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prstClr val="white"/>
              </a:buClr>
              <a:buSzPts val="1000"/>
              <a:buFont typeface="Arial"/>
              <a:buNone/>
              <a:tabLst/>
              <a:defRPr/>
            </a:pPr>
            <a:r>
              <a:rPr kumimoji="0" lang="en-US" sz="1000" b="0" i="0" u="none" strike="noStrike" kern="1200" cap="none" spc="0" normalizeH="0" baseline="0" noProof="0" dirty="0">
                <a:ln>
                  <a:noFill/>
                </a:ln>
                <a:solidFill>
                  <a:prstClr val="white"/>
                </a:solidFill>
                <a:effectLst/>
                <a:uLnTx/>
                <a:uFillTx/>
                <a:latin typeface="Arial"/>
                <a:ea typeface="Arial"/>
                <a:cs typeface="Arial"/>
                <a:sym typeface="Arial"/>
              </a:rPr>
              <a:t>Brown University</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prstClr val="white"/>
                </a:solidFill>
                <a:effectLst/>
                <a:uLnTx/>
                <a:uFillTx/>
                <a:latin typeface="Arial"/>
                <a:ea typeface="Arial"/>
                <a:cs typeface="Arial"/>
                <a:sym typeface="Arial"/>
              </a:rPr>
              <a:t>Vice-Chair</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1" name="Google Shape;131;p5"/>
          <p:cNvSpPr txBox="1"/>
          <p:nvPr/>
        </p:nvSpPr>
        <p:spPr>
          <a:xfrm>
            <a:off x="1498487" y="1658975"/>
            <a:ext cx="1733343" cy="10233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prstClr val="white"/>
              </a:buClr>
              <a:buSzPts val="1300"/>
              <a:buFont typeface="Arial"/>
              <a:buNone/>
              <a:tabLst/>
              <a:defRPr/>
            </a:pPr>
            <a:r>
              <a:rPr kumimoji="0" lang="en-US" sz="1300" b="1" i="0" u="none" strike="noStrike" kern="1200" cap="none" spc="0" normalizeH="0" baseline="0" noProof="0" dirty="0">
                <a:ln>
                  <a:noFill/>
                </a:ln>
                <a:solidFill>
                  <a:prstClr val="white"/>
                </a:solidFill>
                <a:effectLst/>
                <a:uLnTx/>
                <a:uFillTx/>
                <a:latin typeface="Arial"/>
                <a:ea typeface="Arial"/>
                <a:cs typeface="Arial"/>
                <a:sym typeface="Arial"/>
              </a:rPr>
              <a:t>Carolyn Ernst</a:t>
            </a:r>
            <a:endParaRPr kumimoji="0" sz="1300" b="1" i="0" u="none" strike="noStrike" kern="1200" cap="none" spc="0" normalizeH="0" baseline="0" noProof="0" dirty="0">
              <a:ln>
                <a:noFill/>
              </a:ln>
              <a:solidFill>
                <a:prstClr val="white"/>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prstClr val="white"/>
              </a:buClr>
              <a:buSzPts val="1000"/>
              <a:buFont typeface="Arial"/>
              <a:buNone/>
              <a:tabLst/>
              <a:defRPr/>
            </a:pPr>
            <a:r>
              <a:rPr kumimoji="0" lang="en-US" sz="1000" b="0" i="0" u="none" strike="noStrike" kern="1200" cap="none" spc="0" normalizeH="0" baseline="0" noProof="0" dirty="0">
                <a:ln>
                  <a:noFill/>
                </a:ln>
                <a:solidFill>
                  <a:prstClr val="white"/>
                </a:solidFill>
                <a:effectLst/>
                <a:uLnTx/>
                <a:uFillTx/>
                <a:latin typeface="Arial"/>
                <a:ea typeface="Arial"/>
                <a:cs typeface="Arial"/>
                <a:sym typeface="Arial"/>
              </a:rPr>
              <a:t>JHU APL</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prstClr val="white"/>
                </a:solidFill>
                <a:effectLst/>
                <a:uLnTx/>
                <a:uFillTx/>
                <a:latin typeface="Arial"/>
                <a:ea typeface="Arial"/>
                <a:cs typeface="Arial"/>
                <a:sym typeface="Arial"/>
              </a:rPr>
              <a:t>Chair</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prstClr val="black"/>
              </a:buClr>
              <a:buSzPts val="1000"/>
              <a:buFont typeface="Calibri"/>
              <a:buNone/>
              <a:tabLst/>
              <a:defRPr/>
            </a:pPr>
            <a:endParaRPr kumimoji="0" sz="1000" b="0" i="0" u="none" strike="noStrike" kern="1200" cap="none" spc="0" normalizeH="0" baseline="0" noProof="0" dirty="0">
              <a:ln>
                <a:noFill/>
              </a:ln>
              <a:solidFill>
                <a:prstClr val="white"/>
              </a:solidFill>
              <a:effectLst/>
              <a:uLnTx/>
              <a:uFillTx/>
              <a:latin typeface="Arial"/>
              <a:ea typeface="Arial"/>
              <a:cs typeface="Arial"/>
              <a:sym typeface="Arial"/>
            </a:endParaRPr>
          </a:p>
        </p:txBody>
      </p:sp>
      <p:sp>
        <p:nvSpPr>
          <p:cNvPr id="132" name="Google Shape;132;p5"/>
          <p:cNvSpPr txBox="1"/>
          <p:nvPr/>
        </p:nvSpPr>
        <p:spPr>
          <a:xfrm>
            <a:off x="1498487" y="2941083"/>
            <a:ext cx="2033549" cy="10611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prstClr val="white"/>
              </a:buClr>
              <a:buSzPts val="1300"/>
              <a:buFont typeface="Arial"/>
              <a:buNone/>
              <a:tabLst/>
              <a:defRPr/>
            </a:pPr>
            <a:r>
              <a:rPr kumimoji="0" lang="en-US" sz="1300" b="1" i="0" u="none" strike="noStrike" kern="1200" cap="none" spc="0" normalizeH="0" baseline="0" noProof="0" dirty="0">
                <a:ln>
                  <a:noFill/>
                </a:ln>
                <a:solidFill>
                  <a:prstClr val="white"/>
                </a:solidFill>
                <a:effectLst/>
                <a:uLnTx/>
                <a:uFillTx/>
                <a:latin typeface="Arial"/>
                <a:ea typeface="Arial"/>
                <a:cs typeface="Arial"/>
                <a:sym typeface="Arial"/>
              </a:rPr>
              <a:t>Brendan </a:t>
            </a:r>
            <a:r>
              <a:rPr kumimoji="0" lang="en-US" sz="1300" b="1" i="0" u="none" strike="noStrike" kern="1200" cap="none" spc="0" normalizeH="0" baseline="0" noProof="0" dirty="0" err="1">
                <a:ln>
                  <a:noFill/>
                </a:ln>
                <a:solidFill>
                  <a:prstClr val="white"/>
                </a:solidFill>
                <a:effectLst/>
                <a:uLnTx/>
                <a:uFillTx/>
                <a:latin typeface="Arial"/>
                <a:ea typeface="Arial"/>
                <a:cs typeface="Arial"/>
                <a:sym typeface="Arial"/>
              </a:rPr>
              <a:t>Anzures</a:t>
            </a:r>
            <a:endParaRPr kumimoji="0" lang="en-US" sz="1300" b="1" i="0" u="none" strike="noStrike" kern="1200" cap="none" spc="0" normalizeH="0" baseline="0" noProof="0" dirty="0">
              <a:ln>
                <a:noFill/>
              </a:ln>
              <a:solidFill>
                <a:prstClr val="white"/>
              </a:solidFill>
              <a:effectLst/>
              <a:uLnTx/>
              <a:uFillTx/>
              <a:latin typeface="Arial"/>
              <a:ea typeface="Arial"/>
              <a:cs typeface="Arial"/>
              <a:sym typeface="Arial"/>
            </a:endParaRPr>
          </a:p>
          <a:p>
            <a:pPr>
              <a:buClr>
                <a:prstClr val="white"/>
              </a:buClr>
              <a:buSzPts val="1300"/>
              <a:defRPr/>
            </a:pPr>
            <a:r>
              <a:rPr lang="en-US" sz="1000" dirty="0">
                <a:solidFill>
                  <a:prstClr val="white"/>
                </a:solidFill>
                <a:latin typeface="Arial"/>
                <a:cs typeface="Arial"/>
                <a:sym typeface="Arial"/>
              </a:rPr>
              <a:t>LPI/ NASA Johnson </a:t>
            </a:r>
            <a:r>
              <a:rPr kumimoji="0" lang="en-US" sz="1000" b="1" i="1" u="none" strike="noStrike" kern="1200" cap="none" spc="0" normalizeH="0" baseline="0" noProof="0" dirty="0">
                <a:ln>
                  <a:noFill/>
                </a:ln>
                <a:solidFill>
                  <a:prstClr val="white"/>
                </a:solidFill>
                <a:effectLst/>
                <a:uLnTx/>
                <a:uFillTx/>
                <a:latin typeface="Arial"/>
                <a:ea typeface="Arial"/>
                <a:cs typeface="Arial"/>
                <a:sym typeface="Arial"/>
              </a:rPr>
              <a:t>Geochemistry Discipline Member</a:t>
            </a:r>
            <a:endParaRPr kumimoji="0" sz="1000" b="0" i="1" u="none" strike="noStrike" kern="1200" cap="none" spc="0" normalizeH="0" baseline="0" noProof="0" dirty="0">
              <a:ln>
                <a:noFill/>
              </a:ln>
              <a:solidFill>
                <a:prstClr val="white"/>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prstClr val="black"/>
              </a:buClr>
              <a:buSzPts val="1000"/>
              <a:buFont typeface="Calibri"/>
              <a:buNone/>
              <a:tabLst/>
              <a:defRPr/>
            </a:pPr>
            <a:endParaRPr kumimoji="0" sz="1000" b="0" i="0" u="none" strike="noStrike" kern="1200" cap="none" spc="0" normalizeH="0" baseline="0" noProof="0" dirty="0">
              <a:ln>
                <a:noFill/>
              </a:ln>
              <a:solidFill>
                <a:prstClr val="white"/>
              </a:solidFill>
              <a:effectLst/>
              <a:uLnTx/>
              <a:uFillTx/>
              <a:latin typeface="Arial"/>
              <a:ea typeface="Arial"/>
              <a:cs typeface="Arial"/>
              <a:sym typeface="Arial"/>
            </a:endParaRPr>
          </a:p>
        </p:txBody>
      </p:sp>
      <p:sp>
        <p:nvSpPr>
          <p:cNvPr id="133" name="Google Shape;133;p5"/>
          <p:cNvSpPr txBox="1"/>
          <p:nvPr/>
        </p:nvSpPr>
        <p:spPr>
          <a:xfrm>
            <a:off x="4367941" y="4181620"/>
            <a:ext cx="1864069" cy="9009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prstClr val="white"/>
              </a:buClr>
              <a:buSzPts val="1300"/>
              <a:buFont typeface="Arial"/>
              <a:buNone/>
              <a:tabLst/>
              <a:defRPr/>
            </a:pPr>
            <a:r>
              <a:rPr kumimoji="0" lang="en-US" sz="1300" b="1" i="0" u="none" strike="noStrike" kern="1200" cap="none" spc="0" normalizeH="0" baseline="0" noProof="0" dirty="0">
                <a:ln>
                  <a:noFill/>
                </a:ln>
                <a:solidFill>
                  <a:prstClr val="white"/>
                </a:solidFill>
                <a:effectLst/>
                <a:uLnTx/>
                <a:uFillTx/>
                <a:latin typeface="Arial"/>
                <a:ea typeface="Arial"/>
                <a:cs typeface="Arial"/>
                <a:sym typeface="Arial"/>
              </a:rPr>
              <a:t>Megan Mouser</a:t>
            </a:r>
            <a:endParaRPr kumimoji="0" sz="1300" b="1" i="0" u="none" strike="noStrike" kern="1200" cap="none" spc="0" normalizeH="0" baseline="0" noProof="0" dirty="0">
              <a:ln>
                <a:noFill/>
              </a:ln>
              <a:solidFill>
                <a:prstClr val="white"/>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prstClr val="white"/>
              </a:buClr>
              <a:buSzPts val="1000"/>
              <a:buFont typeface="Arial"/>
              <a:buNone/>
              <a:tabLst/>
              <a:defRPr/>
            </a:pPr>
            <a:r>
              <a:rPr kumimoji="0" lang="en-US" sz="1000" b="0" i="0" u="none" strike="noStrike" kern="1200" cap="none" spc="0" normalizeH="0" baseline="0" noProof="0" dirty="0">
                <a:ln>
                  <a:noFill/>
                </a:ln>
                <a:solidFill>
                  <a:prstClr val="white"/>
                </a:solidFill>
                <a:effectLst/>
                <a:uLnTx/>
                <a:uFillTx/>
                <a:latin typeface="Arial"/>
                <a:ea typeface="Arial"/>
                <a:cs typeface="Arial"/>
                <a:sym typeface="Arial"/>
              </a:rPr>
              <a:t>Carnegie Institute of Washington</a:t>
            </a:r>
            <a:endParaRPr kumimoji="0"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prstClr val="white"/>
                </a:solidFill>
                <a:effectLst/>
                <a:uLnTx/>
                <a:uFillTx/>
                <a:latin typeface="Arial"/>
                <a:ea typeface="Arial"/>
                <a:cs typeface="Arial"/>
                <a:sym typeface="Arial"/>
              </a:rPr>
              <a:t>Early Career Member</a:t>
            </a:r>
            <a:endParaRPr kumimoji="0" sz="1000" b="0" i="1" u="none" strike="noStrike" kern="1200" cap="none" spc="0" normalizeH="0" baseline="0" noProof="0" dirty="0">
              <a:ln>
                <a:noFill/>
              </a:ln>
              <a:solidFill>
                <a:prstClr val="white"/>
              </a:solidFill>
              <a:effectLst/>
              <a:uLnTx/>
              <a:uFillTx/>
              <a:latin typeface="Arial"/>
              <a:ea typeface="Arial"/>
              <a:cs typeface="Arial"/>
              <a:sym typeface="Arial"/>
            </a:endParaRPr>
          </a:p>
        </p:txBody>
      </p:sp>
      <p:sp>
        <p:nvSpPr>
          <p:cNvPr id="134" name="Google Shape;134;p5"/>
          <p:cNvSpPr txBox="1"/>
          <p:nvPr/>
        </p:nvSpPr>
        <p:spPr>
          <a:xfrm>
            <a:off x="1498487" y="4164377"/>
            <a:ext cx="2117311" cy="7314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prstClr val="white"/>
              </a:buClr>
              <a:buSzPts val="1300"/>
              <a:buFont typeface="Arial"/>
              <a:buNone/>
              <a:tabLst/>
              <a:defRPr/>
            </a:pPr>
            <a:r>
              <a:rPr kumimoji="0" lang="en-US" sz="1300" b="1" i="0" u="none" strike="noStrike" kern="1200" cap="none" spc="0" normalizeH="0" baseline="0" noProof="0" dirty="0">
                <a:ln>
                  <a:noFill/>
                </a:ln>
                <a:solidFill>
                  <a:prstClr val="white"/>
                </a:solidFill>
                <a:effectLst/>
                <a:uLnTx/>
                <a:uFillTx/>
                <a:latin typeface="Arial"/>
                <a:ea typeface="Arial"/>
                <a:cs typeface="Arial"/>
                <a:sym typeface="Arial"/>
              </a:rPr>
              <a:t>Ryan Dewey</a:t>
            </a:r>
            <a:endParaRPr kumimoji="0" sz="1300" b="1" i="0" u="none" strike="noStrike" kern="1200" cap="none" spc="0" normalizeH="0" baseline="0" noProof="0" dirty="0">
              <a:ln>
                <a:noFill/>
              </a:ln>
              <a:solidFill>
                <a:prstClr val="white"/>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prstClr val="white"/>
              </a:buClr>
              <a:buSzPts val="1000"/>
              <a:buFont typeface="Arial"/>
              <a:buNone/>
              <a:tabLst/>
              <a:defRPr/>
            </a:pPr>
            <a:r>
              <a:rPr kumimoji="0" lang="en-US" sz="1000" b="0" i="0" u="none" strike="noStrike" kern="1200" cap="none" spc="0" normalizeH="0" baseline="0" noProof="0" dirty="0">
                <a:ln>
                  <a:noFill/>
                </a:ln>
                <a:solidFill>
                  <a:prstClr val="white"/>
                </a:solidFill>
                <a:effectLst/>
                <a:uLnTx/>
                <a:uFillTx/>
                <a:latin typeface="Arial"/>
                <a:ea typeface="Arial"/>
                <a:cs typeface="Arial"/>
                <a:sym typeface="Arial"/>
              </a:rPr>
              <a:t>University of Michigan</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prstClr val="white"/>
              </a:buClr>
              <a:buSzPts val="1000"/>
              <a:buFont typeface="Arial"/>
              <a:buNone/>
              <a:tabLst/>
              <a:defRPr/>
            </a:pPr>
            <a:r>
              <a:rPr kumimoji="0" lang="en-US" sz="1000" b="1" i="1" u="none" strike="noStrike" kern="1200" cap="none" spc="0" normalizeH="0" baseline="0" noProof="0" dirty="0">
                <a:ln>
                  <a:noFill/>
                </a:ln>
                <a:solidFill>
                  <a:prstClr val="white"/>
                </a:solidFill>
                <a:effectLst/>
                <a:uLnTx/>
                <a:uFillTx/>
                <a:latin typeface="Arial"/>
                <a:ea typeface="Arial"/>
                <a:cs typeface="Arial"/>
                <a:sym typeface="Arial"/>
              </a:rPr>
              <a:t>Early Career Member</a:t>
            </a:r>
            <a:endParaRPr kumimoji="0" sz="1000" b="0" i="1" u="none" strike="noStrike" kern="1200" cap="none" spc="0" normalizeH="0" baseline="0" noProof="0" dirty="0">
              <a:ln>
                <a:noFill/>
              </a:ln>
              <a:solidFill>
                <a:prstClr val="white"/>
              </a:solidFill>
              <a:effectLst/>
              <a:uLnTx/>
              <a:uFillTx/>
              <a:latin typeface="Arial"/>
              <a:ea typeface="Arial"/>
              <a:cs typeface="Arial"/>
              <a:sym typeface="Arial"/>
            </a:endParaRPr>
          </a:p>
        </p:txBody>
      </p:sp>
      <p:sp>
        <p:nvSpPr>
          <p:cNvPr id="135" name="Google Shape;135;p5"/>
          <p:cNvSpPr txBox="1"/>
          <p:nvPr/>
        </p:nvSpPr>
        <p:spPr>
          <a:xfrm>
            <a:off x="7203343" y="4181620"/>
            <a:ext cx="1631400" cy="9009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prstClr val="white"/>
              </a:buClr>
              <a:buSzPts val="1300"/>
              <a:buFont typeface="Arial"/>
              <a:buNone/>
              <a:tabLst/>
              <a:defRPr/>
            </a:pPr>
            <a:r>
              <a:rPr kumimoji="0" lang="en-US" sz="1300" b="1" i="0" u="none" strike="noStrike" kern="1200" cap="none" spc="0" normalizeH="0" baseline="0" noProof="0" dirty="0">
                <a:ln>
                  <a:noFill/>
                </a:ln>
                <a:solidFill>
                  <a:prstClr val="white"/>
                </a:solidFill>
                <a:effectLst/>
                <a:uLnTx/>
                <a:uFillTx/>
                <a:latin typeface="Arial"/>
                <a:ea typeface="Arial"/>
                <a:cs typeface="Arial"/>
                <a:sym typeface="Arial"/>
              </a:rPr>
              <a:t>Suzanne </a:t>
            </a:r>
            <a:r>
              <a:rPr kumimoji="0" lang="en-US" sz="1300" b="1" i="0" u="none" strike="noStrike" kern="1200" cap="none" spc="0" normalizeH="0" baseline="0" noProof="0" dirty="0" err="1">
                <a:ln>
                  <a:noFill/>
                </a:ln>
                <a:solidFill>
                  <a:prstClr val="white"/>
                </a:solidFill>
                <a:effectLst/>
                <a:uLnTx/>
                <a:uFillTx/>
                <a:latin typeface="Arial"/>
                <a:ea typeface="Arial"/>
                <a:cs typeface="Arial"/>
                <a:sym typeface="Arial"/>
              </a:rPr>
              <a:t>Imber</a:t>
            </a:r>
            <a:endParaRPr kumimoji="0" sz="1300" b="1" i="0" u="none" strike="noStrike" kern="1200" cap="none" spc="0" normalizeH="0" baseline="0" noProof="0" dirty="0">
              <a:ln>
                <a:noFill/>
              </a:ln>
              <a:solidFill>
                <a:prstClr val="white"/>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prstClr val="white"/>
              </a:buClr>
              <a:buSzPts val="1000"/>
              <a:buFont typeface="Arial"/>
              <a:buNone/>
              <a:tabLst/>
              <a:defRPr/>
            </a:pPr>
            <a:r>
              <a:rPr kumimoji="0" lang="en-US" sz="1000" b="0" i="0" u="none" strike="noStrike" kern="1200" cap="none" spc="0" normalizeH="0" baseline="0" noProof="0" dirty="0">
                <a:ln>
                  <a:noFill/>
                </a:ln>
                <a:solidFill>
                  <a:prstClr val="white"/>
                </a:solidFill>
                <a:effectLst/>
                <a:uLnTx/>
                <a:uFillTx/>
                <a:latin typeface="Arial"/>
                <a:ea typeface="Arial"/>
                <a:cs typeface="Arial"/>
                <a:sym typeface="Arial"/>
              </a:rPr>
              <a:t>U. of Leicester</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prstClr val="white"/>
                </a:solidFill>
                <a:effectLst/>
                <a:uLnTx/>
                <a:uFillTx/>
                <a:latin typeface="Arial"/>
                <a:ea typeface="Arial"/>
                <a:cs typeface="Arial"/>
                <a:sym typeface="Arial"/>
              </a:rPr>
              <a:t>International Liaison</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7" name="Google Shape;137;p5"/>
          <p:cNvSpPr txBox="1"/>
          <p:nvPr/>
        </p:nvSpPr>
        <p:spPr>
          <a:xfrm>
            <a:off x="7203343" y="2941083"/>
            <a:ext cx="1958043" cy="7314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prstClr val="white"/>
              </a:buClr>
              <a:buSzPts val="1300"/>
              <a:buFont typeface="Arial"/>
              <a:buNone/>
              <a:tabLst/>
              <a:defRPr/>
            </a:pPr>
            <a:r>
              <a:rPr kumimoji="0" lang="en-US" sz="1300" b="1" i="0" u="none" strike="noStrike" kern="1200" cap="none" spc="0" normalizeH="0" baseline="0" noProof="0" dirty="0">
                <a:ln>
                  <a:noFill/>
                </a:ln>
                <a:solidFill>
                  <a:prstClr val="white"/>
                </a:solidFill>
                <a:effectLst/>
                <a:uLnTx/>
                <a:uFillTx/>
                <a:latin typeface="Arial"/>
                <a:ea typeface="Arial"/>
                <a:cs typeface="Arial"/>
                <a:sym typeface="Arial"/>
              </a:rPr>
              <a:t>Catherine L. Johnson</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prstClr val="white"/>
              </a:buClr>
              <a:buSzPts val="1000"/>
              <a:buFont typeface="Arial"/>
              <a:buNone/>
              <a:tabLst/>
              <a:defRPr/>
            </a:pPr>
            <a:r>
              <a:rPr kumimoji="0" lang="en-US" sz="1000" b="0" i="0" u="none" strike="noStrike" kern="1200" cap="none" spc="0" normalizeH="0" baseline="0" noProof="0" dirty="0">
                <a:ln>
                  <a:noFill/>
                </a:ln>
                <a:solidFill>
                  <a:prstClr val="white"/>
                </a:solidFill>
                <a:effectLst/>
                <a:uLnTx/>
                <a:uFillTx/>
                <a:latin typeface="Arial"/>
                <a:ea typeface="Arial"/>
                <a:cs typeface="Arial"/>
                <a:sym typeface="Arial"/>
              </a:rPr>
              <a:t>UBC &amp; PSI</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prstClr val="white"/>
                </a:solidFill>
                <a:effectLst/>
                <a:uLnTx/>
                <a:uFillTx/>
                <a:latin typeface="Arial"/>
                <a:ea typeface="Arial"/>
                <a:cs typeface="Arial"/>
                <a:sym typeface="Arial"/>
              </a:rPr>
              <a:t>Geophysics Discipline Member</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prstClr val="black"/>
              </a:buClr>
              <a:buSzPts val="1000"/>
              <a:buFont typeface="Calibri"/>
              <a:buNone/>
              <a:tabLst/>
              <a:defRPr/>
            </a:pPr>
            <a:endParaRPr kumimoji="0" sz="1000" b="0" i="0" u="none" strike="noStrike" kern="1200" cap="none" spc="0" normalizeH="0" baseline="0" noProof="0" dirty="0">
              <a:ln>
                <a:noFill/>
              </a:ln>
              <a:solidFill>
                <a:prstClr val="white"/>
              </a:solidFill>
              <a:effectLst/>
              <a:uLnTx/>
              <a:uFillTx/>
              <a:latin typeface="Arial"/>
              <a:ea typeface="Arial"/>
              <a:cs typeface="Arial"/>
              <a:sym typeface="Arial"/>
            </a:endParaRPr>
          </a:p>
        </p:txBody>
      </p:sp>
      <p:sp>
        <p:nvSpPr>
          <p:cNvPr id="138" name="Google Shape;138;p5"/>
          <p:cNvSpPr txBox="1"/>
          <p:nvPr/>
        </p:nvSpPr>
        <p:spPr>
          <a:xfrm>
            <a:off x="10045117" y="1658961"/>
            <a:ext cx="1958042" cy="877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prstClr val="white"/>
              </a:buClr>
              <a:buSzPts val="1300"/>
              <a:buFont typeface="Arial"/>
              <a:buNone/>
              <a:tabLst/>
              <a:defRPr/>
            </a:pPr>
            <a:r>
              <a:rPr kumimoji="0" lang="en-US" sz="1300" b="1" i="0" u="none" strike="noStrike" kern="1200" cap="none" spc="0" normalizeH="0" baseline="0" noProof="0" dirty="0">
                <a:ln>
                  <a:noFill/>
                </a:ln>
                <a:solidFill>
                  <a:prstClr val="white"/>
                </a:solidFill>
                <a:effectLst/>
                <a:uLnTx/>
                <a:uFillTx/>
                <a:latin typeface="Arial"/>
                <a:ea typeface="Arial"/>
                <a:cs typeface="Arial"/>
                <a:sym typeface="Arial"/>
              </a:rPr>
              <a:t>Ronald J. </a:t>
            </a:r>
            <a:r>
              <a:rPr kumimoji="0" lang="en-US" sz="1300" b="1" i="0" u="none" strike="noStrike" kern="1200" cap="none" spc="0" normalizeH="0" baseline="0" noProof="0" dirty="0" err="1">
                <a:ln>
                  <a:noFill/>
                </a:ln>
                <a:solidFill>
                  <a:prstClr val="white"/>
                </a:solidFill>
                <a:effectLst/>
                <a:uLnTx/>
                <a:uFillTx/>
                <a:latin typeface="Arial"/>
                <a:ea typeface="Arial"/>
                <a:cs typeface="Arial"/>
                <a:sym typeface="Arial"/>
              </a:rPr>
              <a:t>Vervack</a:t>
            </a:r>
            <a:r>
              <a:rPr kumimoji="0" lang="en-US" sz="1300" b="1" i="0" u="none" strike="noStrike" kern="1200" cap="none" spc="0" normalizeH="0" baseline="0" noProof="0" dirty="0">
                <a:ln>
                  <a:noFill/>
                </a:ln>
                <a:solidFill>
                  <a:prstClr val="white"/>
                </a:solidFill>
                <a:effectLst/>
                <a:uLnTx/>
                <a:uFillTx/>
                <a:latin typeface="Arial"/>
                <a:ea typeface="Arial"/>
                <a:cs typeface="Arial"/>
                <a:sym typeface="Arial"/>
              </a:rPr>
              <a:t>, Jr.</a:t>
            </a:r>
            <a:endParaRPr kumimoji="0" sz="1300" b="1" i="0" u="none" strike="noStrike" kern="1200" cap="none" spc="0" normalizeH="0" baseline="0" noProof="0" dirty="0">
              <a:ln>
                <a:noFill/>
              </a:ln>
              <a:solidFill>
                <a:prstClr val="white"/>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prstClr val="white"/>
              </a:buClr>
              <a:buSzPts val="1000"/>
              <a:buFont typeface="Arial"/>
              <a:buNone/>
              <a:tabLst/>
              <a:defRPr/>
            </a:pPr>
            <a:r>
              <a:rPr kumimoji="0" lang="en-US" sz="1000" b="0" i="0" u="none" strike="noStrike" kern="1200" cap="none" spc="0" normalizeH="0" baseline="0" noProof="0" dirty="0">
                <a:ln>
                  <a:noFill/>
                </a:ln>
                <a:solidFill>
                  <a:prstClr val="white"/>
                </a:solidFill>
                <a:effectLst/>
                <a:uLnTx/>
                <a:uFillTx/>
                <a:latin typeface="Arial"/>
                <a:ea typeface="Arial"/>
                <a:cs typeface="Arial"/>
                <a:sym typeface="Arial"/>
              </a:rPr>
              <a:t>JHU APL</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prstClr val="white"/>
                </a:solidFill>
                <a:effectLst/>
                <a:uLnTx/>
                <a:uFillTx/>
                <a:latin typeface="Arial"/>
                <a:ea typeface="Arial"/>
                <a:cs typeface="Arial"/>
                <a:sym typeface="Arial"/>
              </a:rPr>
              <a:t>Exosphere Discipline Member</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Google Shape;137;p5">
            <a:extLst>
              <a:ext uri="{FF2B5EF4-FFF2-40B4-BE49-F238E27FC236}">
                <a16:creationId xmlns:a16="http://schemas.microsoft.com/office/drawing/2014/main" id="{3226BB37-B00D-BC28-4E05-6E25EDBD8C31}"/>
              </a:ext>
            </a:extLst>
          </p:cNvPr>
          <p:cNvSpPr txBox="1"/>
          <p:nvPr/>
        </p:nvSpPr>
        <p:spPr>
          <a:xfrm>
            <a:off x="7203343" y="1658961"/>
            <a:ext cx="1958043" cy="7314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prstClr val="white"/>
              </a:buClr>
              <a:buSzPts val="1300"/>
              <a:buFont typeface="Arial"/>
              <a:buNone/>
              <a:tabLst/>
              <a:defRPr/>
            </a:pPr>
            <a:r>
              <a:rPr kumimoji="0" lang="en-US" sz="1300" b="1" i="0" u="none" strike="noStrike" kern="1200" cap="none" spc="0" normalizeH="0" baseline="0" noProof="0" dirty="0">
                <a:ln>
                  <a:noFill/>
                </a:ln>
                <a:solidFill>
                  <a:prstClr val="white"/>
                </a:solidFill>
                <a:effectLst/>
                <a:uLnTx/>
                <a:uFillTx/>
                <a:latin typeface="Arial"/>
                <a:ea typeface="Arial"/>
                <a:cs typeface="Arial"/>
                <a:sym typeface="Arial"/>
              </a:rPr>
              <a:t>Steven A. Hauck, II</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prstClr val="white"/>
              </a:buClr>
              <a:buSzPts val="1000"/>
              <a:buFont typeface="Arial"/>
              <a:buNone/>
              <a:tabLst/>
              <a:defRPr/>
            </a:pPr>
            <a:r>
              <a:rPr kumimoji="0" lang="en-US" sz="1000" b="0" i="0" u="none" strike="noStrike" kern="1200" cap="none" spc="0" normalizeH="0" baseline="0" noProof="0" dirty="0">
                <a:ln>
                  <a:noFill/>
                </a:ln>
                <a:solidFill>
                  <a:prstClr val="white"/>
                </a:solidFill>
                <a:effectLst/>
                <a:uLnTx/>
                <a:uFillTx/>
                <a:latin typeface="Arial"/>
                <a:ea typeface="Arial"/>
                <a:cs typeface="Arial"/>
                <a:sym typeface="Arial"/>
              </a:rPr>
              <a:t>Case Western Reserve University</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prstClr val="white"/>
                </a:solidFill>
                <a:effectLst/>
                <a:uLnTx/>
                <a:uFillTx/>
                <a:latin typeface="Arial"/>
                <a:ea typeface="Arial"/>
                <a:cs typeface="Arial"/>
                <a:sym typeface="Arial"/>
              </a:rPr>
              <a:t>Past Chair</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prstClr val="black"/>
              </a:buClr>
              <a:buSzPts val="1000"/>
              <a:buFont typeface="Calibri"/>
              <a:buNone/>
              <a:tabLst/>
              <a:defRPr/>
            </a:pPr>
            <a:endParaRPr kumimoji="0" sz="1000" b="0" i="0" u="none" strike="noStrike" kern="1200" cap="none" spc="0" normalizeH="0" baseline="0" noProof="0" dirty="0">
              <a:ln>
                <a:noFill/>
              </a:ln>
              <a:solidFill>
                <a:prstClr val="white"/>
              </a:solidFill>
              <a:effectLst/>
              <a:uLnTx/>
              <a:uFillTx/>
              <a:latin typeface="Arial"/>
              <a:ea typeface="Arial"/>
              <a:cs typeface="Arial"/>
              <a:sym typeface="Arial"/>
            </a:endParaRPr>
          </a:p>
        </p:txBody>
      </p:sp>
      <p:sp>
        <p:nvSpPr>
          <p:cNvPr id="12" name="Google Shape;134;p5">
            <a:extLst>
              <a:ext uri="{FF2B5EF4-FFF2-40B4-BE49-F238E27FC236}">
                <a16:creationId xmlns:a16="http://schemas.microsoft.com/office/drawing/2014/main" id="{A40817C7-F32F-45BB-AB40-6E590540D2A4}"/>
              </a:ext>
            </a:extLst>
          </p:cNvPr>
          <p:cNvSpPr txBox="1"/>
          <p:nvPr/>
        </p:nvSpPr>
        <p:spPr>
          <a:xfrm>
            <a:off x="10045117" y="2941083"/>
            <a:ext cx="2117311" cy="7314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prstClr val="white"/>
              </a:buClr>
              <a:buSzPts val="1300"/>
              <a:buFont typeface="Arial"/>
              <a:buNone/>
              <a:tabLst/>
              <a:defRPr/>
            </a:pPr>
            <a:r>
              <a:rPr kumimoji="0" lang="en-US" sz="1300" b="1" i="0" u="none" strike="noStrike" kern="1200" cap="none" spc="0" normalizeH="0" baseline="0" noProof="0" dirty="0">
                <a:ln>
                  <a:noFill/>
                </a:ln>
                <a:solidFill>
                  <a:prstClr val="white"/>
                </a:solidFill>
                <a:effectLst/>
                <a:uLnTx/>
                <a:uFillTx/>
                <a:latin typeface="Arial"/>
                <a:ea typeface="Arial"/>
                <a:cs typeface="Arial"/>
                <a:sym typeface="Arial"/>
              </a:rPr>
              <a:t>Jim Raines</a:t>
            </a:r>
            <a:endParaRPr kumimoji="0" sz="1300" b="1" i="0" u="none" strike="noStrike" kern="1200" cap="none" spc="0" normalizeH="0" baseline="0" noProof="0" dirty="0">
              <a:ln>
                <a:noFill/>
              </a:ln>
              <a:solidFill>
                <a:prstClr val="white"/>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prstClr val="white"/>
              </a:buClr>
              <a:buSzPts val="1000"/>
              <a:buFont typeface="Arial"/>
              <a:buNone/>
              <a:tabLst/>
              <a:defRPr/>
            </a:pPr>
            <a:r>
              <a:rPr kumimoji="0" lang="en-US" sz="1000" b="0" i="0" u="none" strike="noStrike" kern="1200" cap="none" spc="0" normalizeH="0" baseline="0" noProof="0" dirty="0">
                <a:ln>
                  <a:noFill/>
                </a:ln>
                <a:solidFill>
                  <a:prstClr val="white"/>
                </a:solidFill>
                <a:effectLst/>
                <a:uLnTx/>
                <a:uFillTx/>
                <a:latin typeface="Arial"/>
                <a:ea typeface="Arial"/>
                <a:cs typeface="Arial"/>
                <a:sym typeface="Arial"/>
              </a:rPr>
              <a:t>University of Michigan</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prstClr val="white"/>
              </a:buClr>
              <a:buSzPts val="1000"/>
              <a:buFont typeface="Arial"/>
              <a:buNone/>
              <a:tabLst/>
              <a:defRPr/>
            </a:pPr>
            <a:r>
              <a:rPr kumimoji="0" lang="en-US" sz="1000" b="1" i="1" u="none" strike="noStrike" kern="1200" cap="none" spc="0" normalizeH="0" baseline="0" noProof="0" dirty="0">
                <a:ln>
                  <a:noFill/>
                </a:ln>
                <a:solidFill>
                  <a:prstClr val="white"/>
                </a:solidFill>
                <a:effectLst/>
                <a:uLnTx/>
                <a:uFillTx/>
                <a:latin typeface="Arial"/>
                <a:ea typeface="Arial"/>
                <a:cs typeface="Arial"/>
                <a:sym typeface="Arial"/>
              </a:rPr>
              <a:t>Magnetosphere Discipline Member</a:t>
            </a:r>
            <a:endParaRPr kumimoji="0" sz="1000" b="0" i="1" u="none" strike="noStrike" kern="1200" cap="none" spc="0" normalizeH="0" baseline="0" noProof="0" dirty="0">
              <a:ln>
                <a:noFill/>
              </a:ln>
              <a:solidFill>
                <a:prstClr val="white"/>
              </a:solidFill>
              <a:effectLst/>
              <a:uLnTx/>
              <a:uFillTx/>
              <a:latin typeface="Arial"/>
              <a:ea typeface="Arial"/>
              <a:cs typeface="Arial"/>
              <a:sym typeface="Arial"/>
            </a:endParaRPr>
          </a:p>
        </p:txBody>
      </p:sp>
      <p:sp>
        <p:nvSpPr>
          <p:cNvPr id="24" name="Google Shape;135;p5">
            <a:extLst>
              <a:ext uri="{FF2B5EF4-FFF2-40B4-BE49-F238E27FC236}">
                <a16:creationId xmlns:a16="http://schemas.microsoft.com/office/drawing/2014/main" id="{AB2BA5F3-A384-1CB1-2375-B23471C516D3}"/>
              </a:ext>
            </a:extLst>
          </p:cNvPr>
          <p:cNvSpPr txBox="1"/>
          <p:nvPr/>
        </p:nvSpPr>
        <p:spPr>
          <a:xfrm>
            <a:off x="10045117" y="4181620"/>
            <a:ext cx="1631400" cy="9009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prstClr val="white"/>
              </a:buClr>
              <a:buSzPts val="1300"/>
              <a:buFont typeface="Arial"/>
              <a:buNone/>
              <a:tabLst/>
              <a:defRPr/>
            </a:pPr>
            <a:r>
              <a:rPr kumimoji="0" lang="en-US" sz="1300" b="1" i="0" u="none" strike="noStrike" kern="1200" cap="none" spc="0" normalizeH="0" baseline="0" noProof="0" dirty="0" err="1">
                <a:ln>
                  <a:noFill/>
                </a:ln>
                <a:solidFill>
                  <a:prstClr val="white"/>
                </a:solidFill>
                <a:effectLst/>
                <a:uLnTx/>
                <a:uFillTx/>
                <a:latin typeface="Arial"/>
                <a:ea typeface="Arial"/>
                <a:cs typeface="Arial"/>
                <a:sym typeface="Arial"/>
              </a:rPr>
              <a:t>Océane</a:t>
            </a:r>
            <a:r>
              <a:rPr kumimoji="0" lang="en-US" sz="1300" b="1" i="0" u="none" strike="noStrike" kern="1200" cap="none" spc="0" normalizeH="0" baseline="0" noProof="0" dirty="0">
                <a:ln>
                  <a:noFill/>
                </a:ln>
                <a:solidFill>
                  <a:prstClr val="white"/>
                </a:solidFill>
                <a:effectLst/>
                <a:uLnTx/>
                <a:uFillTx/>
                <a:latin typeface="Arial"/>
                <a:ea typeface="Arial"/>
                <a:cs typeface="Arial"/>
                <a:sym typeface="Arial"/>
              </a:rPr>
              <a:t> Barraud</a:t>
            </a:r>
            <a:endParaRPr kumimoji="0" sz="1300" b="1" i="0" u="none" strike="noStrike" kern="1200" cap="none" spc="0" normalizeH="0" baseline="0" noProof="0" dirty="0">
              <a:ln>
                <a:noFill/>
              </a:ln>
              <a:solidFill>
                <a:prstClr val="white"/>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prstClr val="white"/>
              </a:buClr>
              <a:buSzPts val="1000"/>
              <a:buFont typeface="Arial"/>
              <a:buNone/>
              <a:tabLst/>
              <a:defRPr/>
            </a:pPr>
            <a:r>
              <a:rPr kumimoji="0" lang="en-US" sz="1000" b="0" i="0" u="none" strike="noStrike" kern="1200" cap="none" spc="0" normalizeH="0" baseline="0" noProof="0" dirty="0">
                <a:ln>
                  <a:noFill/>
                </a:ln>
                <a:solidFill>
                  <a:prstClr val="white"/>
                </a:solidFill>
                <a:effectLst/>
                <a:uLnTx/>
                <a:uFillTx/>
                <a:latin typeface="Arial"/>
                <a:ea typeface="Arial"/>
                <a:cs typeface="Arial"/>
                <a:sym typeface="Arial"/>
              </a:rPr>
              <a:t>DLR</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prstClr val="white"/>
                </a:solidFill>
                <a:effectLst/>
                <a:uLnTx/>
                <a:uFillTx/>
                <a:latin typeface="Arial"/>
                <a:ea typeface="Arial"/>
                <a:cs typeface="Arial"/>
                <a:sym typeface="Arial"/>
              </a:rPr>
              <a:t>International Early Career Member</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Google Shape;60;p13">
            <a:extLst>
              <a:ext uri="{FF2B5EF4-FFF2-40B4-BE49-F238E27FC236}">
                <a16:creationId xmlns:a16="http://schemas.microsoft.com/office/drawing/2014/main" id="{7A56CCA4-96D9-7F0A-49B4-45A8163BCC09}"/>
              </a:ext>
            </a:extLst>
          </p:cNvPr>
          <p:cNvPicPr preferRelativeResize="0"/>
          <p:nvPr/>
        </p:nvPicPr>
        <p:blipFill rotWithShape="1">
          <a:blip r:embed="rId17">
            <a:alphaModFix/>
            <a:extLst>
              <a:ext uri="{28A0092B-C50C-407E-A947-70E740481C1C}">
                <a14:useLocalDpi xmlns:a14="http://schemas.microsoft.com/office/drawing/2010/main"/>
              </a:ext>
            </a:extLst>
          </a:blip>
          <a:srcRect/>
          <a:stretch/>
        </p:blipFill>
        <p:spPr>
          <a:xfrm>
            <a:off x="3293830" y="5533012"/>
            <a:ext cx="1005900" cy="1005900"/>
          </a:xfrm>
          <a:prstGeom prst="ellipse">
            <a:avLst/>
          </a:prstGeom>
          <a:noFill/>
          <a:ln>
            <a:noFill/>
          </a:ln>
        </p:spPr>
      </p:pic>
    </p:spTree>
    <p:extLst>
      <p:ext uri="{BB962C8B-B14F-4D97-AF65-F5344CB8AC3E}">
        <p14:creationId xmlns:p14="http://schemas.microsoft.com/office/powerpoint/2010/main" val="17842953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F28C1-AD53-4B9F-9718-42298BF31B4A}"/>
              </a:ext>
            </a:extLst>
          </p:cNvPr>
          <p:cNvSpPr>
            <a:spLocks noGrp="1"/>
          </p:cNvSpPr>
          <p:nvPr>
            <p:ph type="title"/>
          </p:nvPr>
        </p:nvSpPr>
        <p:spPr>
          <a:xfrm>
            <a:off x="838200" y="136525"/>
            <a:ext cx="10515600" cy="961104"/>
          </a:xfrm>
        </p:spPr>
        <p:txBody>
          <a:bodyPr>
            <a:normAutofit/>
          </a:bodyPr>
          <a:lstStyle/>
          <a:p>
            <a:r>
              <a:rPr lang="en-US" dirty="0"/>
              <a:t>Upcoming Mercury Events</a:t>
            </a:r>
          </a:p>
        </p:txBody>
      </p:sp>
      <p:sp>
        <p:nvSpPr>
          <p:cNvPr id="3" name="Content Placeholder 2">
            <a:extLst>
              <a:ext uri="{FF2B5EF4-FFF2-40B4-BE49-F238E27FC236}">
                <a16:creationId xmlns:a16="http://schemas.microsoft.com/office/drawing/2014/main" id="{96EF4F45-2836-468C-A795-C033B6A6B167}"/>
              </a:ext>
            </a:extLst>
          </p:cNvPr>
          <p:cNvSpPr>
            <a:spLocks noGrp="1"/>
          </p:cNvSpPr>
          <p:nvPr>
            <p:ph idx="1"/>
          </p:nvPr>
        </p:nvSpPr>
        <p:spPr>
          <a:xfrm>
            <a:off x="838199" y="1028701"/>
            <a:ext cx="10849825" cy="5143499"/>
          </a:xfrm>
        </p:spPr>
        <p:txBody>
          <a:bodyPr>
            <a:normAutofit/>
          </a:bodyPr>
          <a:lstStyle/>
          <a:p>
            <a:r>
              <a:rPr lang="en-US" sz="3200" dirty="0"/>
              <a:t>AGU 2023, 11–15 December 2023</a:t>
            </a:r>
          </a:p>
          <a:p>
            <a:r>
              <a:rPr lang="en-US" sz="3200" dirty="0"/>
              <a:t>MExAG 2024, 6–8 February 2024  </a:t>
            </a:r>
          </a:p>
          <a:p>
            <a:r>
              <a:rPr lang="en-US" sz="3200" dirty="0"/>
              <a:t>LPSC 2024, 11–15 March 2024</a:t>
            </a:r>
          </a:p>
          <a:p>
            <a:r>
              <a:rPr lang="en-US" sz="3200" dirty="0"/>
              <a:t>Mercury 2024, 4–7 June 2024 in Kyoto, Japan</a:t>
            </a:r>
          </a:p>
          <a:p>
            <a:r>
              <a:rPr lang="en-US" sz="3200" u="sng" dirty="0" err="1"/>
              <a:t>BepiColombo</a:t>
            </a:r>
            <a:r>
              <a:rPr lang="en-US" sz="3200" dirty="0"/>
              <a:t>:</a:t>
            </a:r>
          </a:p>
          <a:p>
            <a:pPr lvl="1"/>
            <a:r>
              <a:rPr lang="en-US" b="1" dirty="0"/>
              <a:t>Mercury Flyby 4, 5 September 2024</a:t>
            </a:r>
          </a:p>
          <a:p>
            <a:endParaRPr lang="en-US" sz="3200" dirty="0"/>
          </a:p>
          <a:p>
            <a:endParaRPr lang="en-US" sz="3200" dirty="0"/>
          </a:p>
        </p:txBody>
      </p:sp>
      <p:sp>
        <p:nvSpPr>
          <p:cNvPr id="4" name="Footer Placeholder 3">
            <a:extLst>
              <a:ext uri="{FF2B5EF4-FFF2-40B4-BE49-F238E27FC236}">
                <a16:creationId xmlns:a16="http://schemas.microsoft.com/office/drawing/2014/main" id="{3BCF5919-6506-4C02-83FA-ED7BFA1887AF}"/>
              </a:ext>
            </a:extLst>
          </p:cNvPr>
          <p:cNvSpPr>
            <a:spLocks noGrp="1"/>
          </p:cNvSpPr>
          <p:nvPr>
            <p:ph type="ftr" sz="quarter" idx="11"/>
          </p:nvPr>
        </p:nvSpPr>
        <p:spPr/>
        <p:txBody>
          <a:bodyPr/>
          <a:lstStyle/>
          <a:p>
            <a:r>
              <a:rPr lang="en-US" dirty="0"/>
              <a:t>MExAG</a:t>
            </a:r>
          </a:p>
        </p:txBody>
      </p:sp>
      <p:sp>
        <p:nvSpPr>
          <p:cNvPr id="5" name="TextBox 4">
            <a:extLst>
              <a:ext uri="{FF2B5EF4-FFF2-40B4-BE49-F238E27FC236}">
                <a16:creationId xmlns:a16="http://schemas.microsoft.com/office/drawing/2014/main" id="{21A9BED4-4ABA-48FB-8D96-85CA00F9A9B6}"/>
              </a:ext>
            </a:extLst>
          </p:cNvPr>
          <p:cNvSpPr txBox="1"/>
          <p:nvPr/>
        </p:nvSpPr>
        <p:spPr>
          <a:xfrm>
            <a:off x="627530" y="6040668"/>
            <a:ext cx="4698081" cy="400110"/>
          </a:xfrm>
          <a:prstGeom prst="rect">
            <a:avLst/>
          </a:prstGeom>
          <a:noFill/>
        </p:spPr>
        <p:txBody>
          <a:bodyPr wrap="none" rtlCol="0">
            <a:spAutoFit/>
          </a:bodyPr>
          <a:lstStyle/>
          <a:p>
            <a:r>
              <a:rPr lang="en-US" sz="2000" dirty="0">
                <a:solidFill>
                  <a:schemeClr val="accent2"/>
                </a:solidFill>
                <a:latin typeface="Arial Nova" panose="020B0504020202020204" pitchFamily="34" charset="0"/>
              </a:rPr>
              <a:t>MExAG: https://www.lpi.usra.edu/mexag</a:t>
            </a:r>
          </a:p>
        </p:txBody>
      </p:sp>
      <p:sp>
        <p:nvSpPr>
          <p:cNvPr id="6" name="TextBox 5">
            <a:extLst>
              <a:ext uri="{FF2B5EF4-FFF2-40B4-BE49-F238E27FC236}">
                <a16:creationId xmlns:a16="http://schemas.microsoft.com/office/drawing/2014/main" id="{8903EC27-0294-499D-8CFF-1440A9AF634B}"/>
              </a:ext>
            </a:extLst>
          </p:cNvPr>
          <p:cNvSpPr txBox="1"/>
          <p:nvPr/>
        </p:nvSpPr>
        <p:spPr>
          <a:xfrm>
            <a:off x="627530" y="6457890"/>
            <a:ext cx="3112775" cy="400110"/>
          </a:xfrm>
          <a:prstGeom prst="rect">
            <a:avLst/>
          </a:prstGeom>
          <a:noFill/>
        </p:spPr>
        <p:txBody>
          <a:bodyPr wrap="none" rtlCol="0">
            <a:spAutoFit/>
          </a:bodyPr>
          <a:lstStyle/>
          <a:p>
            <a:r>
              <a:rPr lang="en-US" sz="2000" dirty="0">
                <a:solidFill>
                  <a:schemeClr val="accent2"/>
                </a:solidFill>
                <a:latin typeface="Arial Nova" panose="020B0504020202020204" pitchFamily="34" charset="0"/>
              </a:rPr>
              <a:t>Twitter: @ExploreMercury</a:t>
            </a:r>
          </a:p>
        </p:txBody>
      </p:sp>
      <p:pic>
        <p:nvPicPr>
          <p:cNvPr id="7" name="Picture 6">
            <a:extLst>
              <a:ext uri="{FF2B5EF4-FFF2-40B4-BE49-F238E27FC236}">
                <a16:creationId xmlns:a16="http://schemas.microsoft.com/office/drawing/2014/main" id="{521945E0-821D-42A2-A07F-FBEB74C1DB67}"/>
              </a:ext>
            </a:extLst>
          </p:cNvPr>
          <p:cNvPicPr>
            <a:picLocks noChangeAspect="1"/>
          </p:cNvPicPr>
          <p:nvPr/>
        </p:nvPicPr>
        <p:blipFill>
          <a:blip r:embed="rId2"/>
          <a:stretch>
            <a:fillRect/>
          </a:stretch>
        </p:blipFill>
        <p:spPr>
          <a:xfrm>
            <a:off x="7744968" y="4336030"/>
            <a:ext cx="4447032" cy="2501456"/>
          </a:xfrm>
          <a:prstGeom prst="rect">
            <a:avLst/>
          </a:prstGeom>
        </p:spPr>
      </p:pic>
    </p:spTree>
    <p:extLst>
      <p:ext uri="{BB962C8B-B14F-4D97-AF65-F5344CB8AC3E}">
        <p14:creationId xmlns:p14="http://schemas.microsoft.com/office/powerpoint/2010/main" val="6050745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4802</TotalTime>
  <Words>940</Words>
  <Application>Microsoft Macintosh PowerPoint</Application>
  <PresentationFormat>Widescreen</PresentationFormat>
  <Paragraphs>92</Paragraphs>
  <Slides>9</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Arial Nova</vt:lpstr>
      <vt:lpstr>Arial Nova Light</vt:lpstr>
      <vt:lpstr>Calibri</vt:lpstr>
      <vt:lpstr>Office Theme</vt:lpstr>
      <vt:lpstr>PowerPoint Presentation</vt:lpstr>
      <vt:lpstr>Ongoing Findings and Notes</vt:lpstr>
      <vt:lpstr>Mercury and MExAG Activities</vt:lpstr>
      <vt:lpstr>Additional MExAG Materials</vt:lpstr>
      <vt:lpstr>Finding: Discovery Program</vt:lpstr>
      <vt:lpstr>BepiColombo IDS/GI Programs</vt:lpstr>
      <vt:lpstr>Decadal Survey – Highlighted Recommendations</vt:lpstr>
      <vt:lpstr>MExAG Steering Committee 2023–2024 </vt:lpstr>
      <vt:lpstr>Upcoming Mercury Events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Steven Hauck</dc:creator>
  <cp:lastModifiedBy>Carolyn Ernst</cp:lastModifiedBy>
  <cp:revision>59</cp:revision>
  <dcterms:created xsi:type="dcterms:W3CDTF">2021-01-29T16:10:03Z</dcterms:created>
  <dcterms:modified xsi:type="dcterms:W3CDTF">2023-11-08T18:58:15Z</dcterms:modified>
</cp:coreProperties>
</file>