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10815" r:id="rId2"/>
    <p:sldId id="26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1758"/>
  </p:normalViewPr>
  <p:slideViewPr>
    <p:cSldViewPr snapToGrid="0">
      <p:cViewPr varScale="1">
        <p:scale>
          <a:sx n="106" d="100"/>
          <a:sy n="106" d="100"/>
        </p:scale>
        <p:origin x="13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A2B8D6-84C9-164A-94DC-3A8B764E248D}" type="datetimeFigureOut">
              <a:rPr lang="en-US" smtClean="0"/>
              <a:t>11/9/23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3AB1F1-3FBA-D140-B015-1FA02FDBA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51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6735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3AB1F1-3FBA-D140-B015-1FA02FDBAF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256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2F9B7-E365-B651-D39A-1915021CF2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F6DCF1-FE46-357D-BF45-165A8C4B39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DEE035-B325-B598-363E-2073749A0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7C3A-1ABF-2D4A-B258-A2331926CE80}" type="datetimeFigureOut">
              <a:rPr lang="en-US" smtClean="0"/>
              <a:t>11/9/23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E145F-1D80-E4E2-6E79-0920DBB10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398A7-10EA-17ED-B883-4DF8C4DD8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7329E-72D1-E743-8152-838DDBDB7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15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B9D2D-4308-6E81-2C94-C39663B84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E82004-97C0-934E-7CC7-9915B620C3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0E7E3-9438-BD0C-884A-8A64D7369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7C3A-1ABF-2D4A-B258-A2331926CE80}" type="datetimeFigureOut">
              <a:rPr lang="en-US" smtClean="0"/>
              <a:t>11/9/23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92528D-725F-3DE6-0695-735D8BB29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623589-07CC-5878-D8CA-5153C165B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7329E-72D1-E743-8152-838DDBDB7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761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28D2C0-11E4-CA54-B564-43D91C514B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B07926-2449-7896-6806-6E9DC5CA63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A64ADA-5805-6AAC-C523-52E2C3B81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7C3A-1ABF-2D4A-B258-A2331926CE80}" type="datetimeFigureOut">
              <a:rPr lang="en-US" smtClean="0"/>
              <a:t>11/9/23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F817A-A7F7-7935-6565-4F8EFCC04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D8A60-0823-225F-779D-E73A3C202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7329E-72D1-E743-8152-838DDBDB7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68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095D4-4C9B-3705-1219-9BAB2D309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C102E-A804-9E23-9198-1D34F58E1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E36D9-B2E6-E2F7-9912-EED9ADF82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7C3A-1ABF-2D4A-B258-A2331926CE80}" type="datetimeFigureOut">
              <a:rPr lang="en-US" smtClean="0"/>
              <a:t>11/9/23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C754E-A165-3E31-9FD1-466AB417F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B9F22-6D81-610D-B1A9-0152099B3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7329E-72D1-E743-8152-838DDBDB7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607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9AA9C-FE2F-600C-1D6A-FE8DE8FFA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A9761-906E-CE50-8BED-CA4420AF0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839D7-89F4-33F3-E6CB-1CC3AD976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7C3A-1ABF-2D4A-B258-A2331926CE80}" type="datetimeFigureOut">
              <a:rPr lang="en-US" smtClean="0"/>
              <a:t>11/9/23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DB935-81CA-3D54-CB4D-32F38782B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86C9A-587C-8D87-0868-34C2A336F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7329E-72D1-E743-8152-838DDBDB7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06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CF68D-F3BD-74AE-2B59-0015B2354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D6E17-3485-C4FC-0262-B62281164A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8B87B1-DEA9-5AEA-D630-40979CEDB9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020B0A-1DA0-9C41-757F-3897DDD5C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7C3A-1ABF-2D4A-B258-A2331926CE80}" type="datetimeFigureOut">
              <a:rPr lang="en-US" smtClean="0"/>
              <a:t>11/9/23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6C7362-D6BC-6DB4-E675-BF5DEDD3B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420396-E989-16E2-7650-20F7A0B8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7329E-72D1-E743-8152-838DDBDB7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481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0D7AE-815A-5702-4E61-A6DEA5AEC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DB445E-68C8-7E8B-B12B-D32DACE282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76B29D-4B99-7970-7AF0-319F032370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1C5B83-D5DD-536C-6B36-1FEB3625AA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D15C0D-4900-8323-EF34-723A3B9130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1159DD-B073-D406-E0F0-1379CF76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7C3A-1ABF-2D4A-B258-A2331926CE80}" type="datetimeFigureOut">
              <a:rPr lang="en-US" smtClean="0"/>
              <a:t>11/9/23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F2DC37-2489-CFF9-6643-8E402057C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F3BC1D-1D17-3A14-0802-F77F0FB9E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7329E-72D1-E743-8152-838DDBDB7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89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3806A-E802-F433-4F1F-DE90D249A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C7EE27-AC1A-C721-A878-AB74AA212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7C3A-1ABF-2D4A-B258-A2331926CE80}" type="datetimeFigureOut">
              <a:rPr lang="en-US" smtClean="0"/>
              <a:t>11/9/23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17CB9-DF34-D484-BBEB-6388CB13A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908E4B-D1CE-86BE-D041-323AF32D7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7329E-72D1-E743-8152-838DDBDB7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65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D2CCA6-D9EC-97E9-D229-1F8839A23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7C3A-1ABF-2D4A-B258-A2331926CE80}" type="datetimeFigureOut">
              <a:rPr lang="en-US" smtClean="0"/>
              <a:t>11/9/23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64B398-D592-8EEB-9B4E-DA3700281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82029F-A2B4-7AB3-7ADD-53E171185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7329E-72D1-E743-8152-838DDBDB7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406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F9F3E-B8E1-4DF0-1DE1-B927FC966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33728-9F5A-600F-4DBA-E489CFAAC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BBB95D-6FFC-0776-DF24-691D411854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EBCE22-D216-32BF-06C3-2346653C3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7C3A-1ABF-2D4A-B258-A2331926CE80}" type="datetimeFigureOut">
              <a:rPr lang="en-US" smtClean="0"/>
              <a:t>11/9/23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720406-9861-FF92-4828-6935C2FE7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EB68C2-8773-8526-9E4A-BEBDD7888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7329E-72D1-E743-8152-838DDBDB7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49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F17AA-1A88-62CE-2C2F-9148E03C4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4614F6-4173-ABE0-0A3B-D78D80F685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606569-3AEF-D986-9C21-736E003B0B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44B74-C87C-C0C8-C6F0-357B9012E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7C3A-1ABF-2D4A-B258-A2331926CE80}" type="datetimeFigureOut">
              <a:rPr lang="en-US" smtClean="0"/>
              <a:t>11/9/23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8BBC03-78F9-A5BE-85EF-14327EFF3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E7EFCA-001B-4059-0BD0-490C0EEF0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7329E-72D1-E743-8152-838DDBDB7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951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F60561-C9F3-3BB1-D9BB-1D9E281C1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0A3FE4-BCCB-318D-D3AB-5C07E265C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0DB89-4450-48CE-13C5-4E613F822A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77C3A-1ABF-2D4A-B258-A2331926CE80}" type="datetimeFigureOut">
              <a:rPr lang="en-US" smtClean="0"/>
              <a:t>11/9/23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4671CC-394C-6C0E-FC88-B36F183176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BE0D-0EFA-71A1-10B5-233D17B5F3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7329E-72D1-E743-8152-838DDBDB7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47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8780587" y="6013939"/>
            <a:ext cx="1488830" cy="8040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9851647" y="4590596"/>
            <a:ext cx="14478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651164" y="808059"/>
            <a:ext cx="23552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</p:txBody>
      </p:sp>
      <p:sp>
        <p:nvSpPr>
          <p:cNvPr id="87" name="Google Shape;87;p1"/>
          <p:cNvSpPr/>
          <p:nvPr/>
        </p:nvSpPr>
        <p:spPr>
          <a:xfrm>
            <a:off x="4137688" y="1792665"/>
            <a:ext cx="1292251" cy="2108410"/>
          </a:xfrm>
          <a:custGeom>
            <a:avLst/>
            <a:gdLst/>
            <a:ahLst/>
            <a:cxnLst/>
            <a:rect l="l" t="t" r="r" b="b"/>
            <a:pathLst>
              <a:path w="1292251" h="2108410" extrusionOk="0">
                <a:moveTo>
                  <a:pt x="0" y="0"/>
                </a:moveTo>
                <a:lnTo>
                  <a:pt x="0" y="0"/>
                </a:lnTo>
                <a:cubicBezTo>
                  <a:pt x="22671" y="2519"/>
                  <a:pt x="45513" y="3807"/>
                  <a:pt x="68013" y="7557"/>
                </a:cubicBezTo>
                <a:cubicBezTo>
                  <a:pt x="75870" y="8867"/>
                  <a:pt x="82873" y="13552"/>
                  <a:pt x="90684" y="15114"/>
                </a:cubicBezTo>
                <a:cubicBezTo>
                  <a:pt x="108150" y="18607"/>
                  <a:pt x="125990" y="19893"/>
                  <a:pt x="143584" y="22671"/>
                </a:cubicBezTo>
                <a:cubicBezTo>
                  <a:pt x="173854" y="27450"/>
                  <a:pt x="205196" y="28094"/>
                  <a:pt x="234268" y="37785"/>
                </a:cubicBezTo>
                <a:lnTo>
                  <a:pt x="279610" y="52899"/>
                </a:lnTo>
                <a:cubicBezTo>
                  <a:pt x="300110" y="59732"/>
                  <a:pt x="317619" y="66610"/>
                  <a:pt x="340066" y="68013"/>
                </a:cubicBezTo>
                <a:cubicBezTo>
                  <a:pt x="407993" y="72258"/>
                  <a:pt x="476093" y="73051"/>
                  <a:pt x="544106" y="75570"/>
                </a:cubicBezTo>
                <a:lnTo>
                  <a:pt x="627233" y="83127"/>
                </a:lnTo>
                <a:cubicBezTo>
                  <a:pt x="723939" y="90863"/>
                  <a:pt x="698502" y="90684"/>
                  <a:pt x="740588" y="90684"/>
                </a:cubicBezTo>
                <a:lnTo>
                  <a:pt x="1012641" y="362737"/>
                </a:lnTo>
                <a:lnTo>
                  <a:pt x="1254466" y="982413"/>
                </a:lnTo>
                <a:lnTo>
                  <a:pt x="1292251" y="1307365"/>
                </a:lnTo>
                <a:lnTo>
                  <a:pt x="1262023" y="1541633"/>
                </a:lnTo>
                <a:lnTo>
                  <a:pt x="1141111" y="1859028"/>
                </a:lnTo>
                <a:lnTo>
                  <a:pt x="1020198" y="2108410"/>
                </a:lnTo>
                <a:lnTo>
                  <a:pt x="188926" y="2093296"/>
                </a:ln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8461908" y="990679"/>
            <a:ext cx="3309678" cy="1438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CCFF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CCFF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 descr="A picture containing monitor, indoor, black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6691" y="1012459"/>
            <a:ext cx="10258135" cy="5777232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/>
        </p:nvSpPr>
        <p:spPr>
          <a:xfrm>
            <a:off x="8908327" y="1478633"/>
            <a:ext cx="272218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462FD7-F5AD-2CF9-60AD-CE0AFF821DA9}"/>
              </a:ext>
            </a:extLst>
          </p:cNvPr>
          <p:cNvSpPr/>
          <p:nvPr/>
        </p:nvSpPr>
        <p:spPr>
          <a:xfrm>
            <a:off x="4783813" y="1900238"/>
            <a:ext cx="378737" cy="1809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B32C4E-81E3-FBC4-EF1B-94194E18D830}"/>
              </a:ext>
            </a:extLst>
          </p:cNvPr>
          <p:cNvSpPr/>
          <p:nvPr/>
        </p:nvSpPr>
        <p:spPr>
          <a:xfrm>
            <a:off x="6203038" y="1847965"/>
            <a:ext cx="378737" cy="2332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B95D3E-D35F-E39E-DC15-A62009AC270B}"/>
              </a:ext>
            </a:extLst>
          </p:cNvPr>
          <p:cNvSpPr txBox="1"/>
          <p:nvPr/>
        </p:nvSpPr>
        <p:spPr>
          <a:xfrm>
            <a:off x="6240382" y="179266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83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832472-863D-415D-E96A-E188FF8D649A}"/>
              </a:ext>
            </a:extLst>
          </p:cNvPr>
          <p:cNvSpPr txBox="1"/>
          <p:nvPr/>
        </p:nvSpPr>
        <p:spPr>
          <a:xfrm>
            <a:off x="4814386" y="180605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95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6514747-0B33-2E50-2B1F-68324FE26C0F}"/>
              </a:ext>
            </a:extLst>
          </p:cNvPr>
          <p:cNvSpPr txBox="1">
            <a:spLocks/>
          </p:cNvSpPr>
          <p:nvPr/>
        </p:nvSpPr>
        <p:spPr>
          <a:xfrm>
            <a:off x="113672" y="-1"/>
            <a:ext cx="12078327" cy="1080769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OPAG Update to the Planetary Science Advisory Committee (PAC)</a:t>
            </a:r>
            <a:endParaRPr lang="en-US" sz="1600" dirty="0"/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CFFCC"/>
              </a:buClr>
              <a:buSzPts val="1800"/>
              <a:buFont typeface="Arial"/>
              <a:buNone/>
            </a:pPr>
            <a:r>
              <a:rPr lang="en-US" altLang="en-US" sz="2400" b="1" dirty="0">
                <a:solidFill>
                  <a:srgbClr val="CCFFCC"/>
                </a:solidFill>
                <a:latin typeface="Calibri" charset="0"/>
                <a:ea typeface="ＭＳ Ｐゴシック" charset="-128"/>
              </a:rPr>
              <a:t>  </a:t>
            </a:r>
            <a:r>
              <a:rPr lang="en-US" sz="2400" b="0" i="0" u="none" strike="noStrike" cap="none" dirty="0">
                <a:solidFill>
                  <a:srgbClr val="CCFFCC"/>
                </a:solidFill>
                <a:latin typeface="Calibri"/>
                <a:ea typeface="Calibri"/>
                <a:cs typeface="Calibri"/>
                <a:sym typeface="Calibri"/>
              </a:rPr>
              <a:t>Amanda Hendrix, OPAG Chair, PAC Meeting, 14 November 2023</a:t>
            </a:r>
            <a:endParaRPr lang="en-US" sz="1200" dirty="0"/>
          </a:p>
          <a:p>
            <a:pPr marL="0" indent="0" algn="ctr">
              <a:buNone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2621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67A88-1C62-BC12-A03D-3D04FE7B4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462"/>
            <a:ext cx="11923295" cy="1325563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Some of the Topics at the Upcoming OPAG meeting </a:t>
            </a:r>
            <a:r>
              <a:rPr lang="en-US" sz="3600" dirty="0">
                <a:latin typeface="Century Gothic" panose="020B0502020202020204" pitchFamily="34" charset="0"/>
              </a:rPr>
              <a:t>(Nov 28-29, Boulder)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D9FE7-A983-827E-4DC6-73AF242F7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86941"/>
            <a:ext cx="12192000" cy="5317957"/>
          </a:xfrm>
        </p:spPr>
        <p:txBody>
          <a:bodyPr>
            <a:normAutofit fontScale="70000" lnSpcReduction="20000"/>
          </a:bodyPr>
          <a:lstStyle/>
          <a:p>
            <a:r>
              <a:rPr lang="en-US" b="1" i="0" u="none" strike="noStrike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Dragonfly </a:t>
            </a:r>
            <a:r>
              <a:rPr lang="en-US" dirty="0">
                <a:solidFill>
                  <a:srgbClr val="222222"/>
                </a:solidFill>
                <a:latin typeface="Century Gothic" panose="020B0502020202020204" pitchFamily="34" charset="0"/>
              </a:rPr>
              <a:t>-</a:t>
            </a:r>
            <a:r>
              <a:rPr lang="en-US" b="0" i="0" u="none" strike="noStrike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 awaiting confirmation</a:t>
            </a:r>
          </a:p>
          <a:p>
            <a:pPr lvl="1"/>
            <a:r>
              <a:rPr lang="en-US" dirty="0">
                <a:solidFill>
                  <a:srgbClr val="222222"/>
                </a:solidFill>
                <a:latin typeface="Century Gothic" panose="020B0502020202020204" pitchFamily="34" charset="0"/>
              </a:rPr>
              <a:t>OPAG stresses the importance of this mission</a:t>
            </a:r>
          </a:p>
          <a:p>
            <a:r>
              <a:rPr lang="en-US" sz="2700" b="1" dirty="0">
                <a:solidFill>
                  <a:srgbClr val="222222"/>
                </a:solidFill>
                <a:latin typeface="Century Gothic" panose="020B0502020202020204" pitchFamily="34" charset="0"/>
              </a:rPr>
              <a:t>OPAG is very concerned about delays in mission calls</a:t>
            </a:r>
          </a:p>
          <a:p>
            <a:pPr lvl="1"/>
            <a:r>
              <a:rPr lang="en-US" b="1" dirty="0">
                <a:solidFill>
                  <a:srgbClr val="222222"/>
                </a:solidFill>
                <a:latin typeface="Century Gothic" panose="020B0502020202020204" pitchFamily="34" charset="0"/>
              </a:rPr>
              <a:t>PI-led missions </a:t>
            </a:r>
            <a:r>
              <a:rPr lang="en-US" dirty="0">
                <a:solidFill>
                  <a:srgbClr val="222222"/>
                </a:solidFill>
                <a:latin typeface="Century Gothic" panose="020B0502020202020204" pitchFamily="34" charset="0"/>
              </a:rPr>
              <a:t>are critical for the community and for science</a:t>
            </a:r>
          </a:p>
          <a:p>
            <a:r>
              <a:rPr lang="en-US" b="1" dirty="0">
                <a:solidFill>
                  <a:srgbClr val="222222"/>
                </a:solidFill>
                <a:latin typeface="Century Gothic" panose="020B0502020202020204" pitchFamily="34" charset="0"/>
              </a:rPr>
              <a:t>NF-5</a:t>
            </a:r>
          </a:p>
          <a:p>
            <a:pPr lvl="1"/>
            <a:r>
              <a:rPr lang="en-US" dirty="0">
                <a:solidFill>
                  <a:srgbClr val="222222"/>
                </a:solidFill>
                <a:latin typeface="Century Gothic" panose="020B0502020202020204" pitchFamily="34" charset="0"/>
              </a:rPr>
              <a:t>If NASA is going to CAPS to re-think mission themes, this process should start immediately</a:t>
            </a:r>
          </a:p>
          <a:p>
            <a:pPr lvl="1"/>
            <a:r>
              <a:rPr lang="en-US" dirty="0">
                <a:solidFill>
                  <a:srgbClr val="222222"/>
                </a:solidFill>
                <a:latin typeface="Century Gothic" panose="020B0502020202020204" pitchFamily="34" charset="0"/>
              </a:rPr>
              <a:t>NASA/CAPS should focus on science rather than making the list too prescriptive</a:t>
            </a:r>
          </a:p>
          <a:p>
            <a:r>
              <a:rPr lang="en-US" sz="2700" dirty="0">
                <a:solidFill>
                  <a:srgbClr val="222222"/>
                </a:solidFill>
                <a:latin typeface="Century Gothic" panose="020B0502020202020204" pitchFamily="34" charset="0"/>
              </a:rPr>
              <a:t>OPAG reminds the community that </a:t>
            </a:r>
            <a:r>
              <a:rPr lang="en-US" sz="2700" b="1" dirty="0">
                <a:solidFill>
                  <a:srgbClr val="222222"/>
                </a:solidFill>
                <a:latin typeface="Century Gothic" panose="020B0502020202020204" pitchFamily="34" charset="0"/>
              </a:rPr>
              <a:t>OWL did not recommend moving forward with MSR “at all costs” </a:t>
            </a:r>
          </a:p>
          <a:p>
            <a:r>
              <a:rPr lang="en-US" dirty="0">
                <a:solidFill>
                  <a:srgbClr val="222222"/>
                </a:solidFill>
                <a:latin typeface="Century Gothic" panose="020B0502020202020204" pitchFamily="34" charset="0"/>
              </a:rPr>
              <a:t>P</a:t>
            </a:r>
            <a:r>
              <a:rPr lang="en-US" b="0" i="0" u="none" strike="noStrike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lanetary community </a:t>
            </a:r>
            <a:r>
              <a:rPr lang="en-US" b="1" i="0" u="none" strike="noStrike" dirty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demographics</a:t>
            </a:r>
          </a:p>
          <a:p>
            <a:pPr lvl="1"/>
            <a:r>
              <a:rPr lang="en-US" dirty="0">
                <a:solidFill>
                  <a:srgbClr val="222222"/>
                </a:solidFill>
                <a:latin typeface="Century Gothic" panose="020B0502020202020204" pitchFamily="34" charset="0"/>
              </a:rPr>
              <a:t>See presentation at OPAG meeting!</a:t>
            </a:r>
          </a:p>
          <a:p>
            <a:r>
              <a:rPr lang="en-US" b="1" dirty="0">
                <a:solidFill>
                  <a:srgbClr val="222222"/>
                </a:solidFill>
                <a:latin typeface="Century Gothic" panose="020B0502020202020204" pitchFamily="34" charset="0"/>
              </a:rPr>
              <a:t>RPS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Pu-238 &amp; clad production rates should not slow down despite current budget slowdown &amp; mission formulation delays</a:t>
            </a:r>
          </a:p>
          <a:p>
            <a:r>
              <a:rPr lang="en-US" b="1" dirty="0">
                <a:latin typeface="Century Gothic" panose="020B0502020202020204" pitchFamily="34" charset="0"/>
              </a:rPr>
              <a:t>Clipper!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OPAG fully supports this flagship as it moves toward launch in &lt;1 year</a:t>
            </a:r>
          </a:p>
          <a:p>
            <a:r>
              <a:rPr lang="en-US" b="1" dirty="0">
                <a:latin typeface="Century Gothic" panose="020B0502020202020204" pitchFamily="34" charset="0"/>
              </a:rPr>
              <a:t>UOP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Has been quite well-studied … #1 priority next flagship in OWL/PSDS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pPr lvl="1"/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5527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7065</TotalTime>
  <Words>180</Words>
  <Application>Microsoft Macintosh PowerPoint</Application>
  <PresentationFormat>Widescreen</PresentationFormat>
  <Paragraphs>24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Office Theme</vt:lpstr>
      <vt:lpstr>PowerPoint Presentation</vt:lpstr>
      <vt:lpstr>Some of the Topics at the Upcoming OPAG meeting (Nov 28-29, Boulder)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1. Budget transparency. </dc:title>
  <dc:creator>Dr. Amanda Hendrix</dc:creator>
  <cp:lastModifiedBy>Dr. Amanda Hendrix</cp:lastModifiedBy>
  <cp:revision>38</cp:revision>
  <dcterms:created xsi:type="dcterms:W3CDTF">2023-06-14T22:06:44Z</dcterms:created>
  <dcterms:modified xsi:type="dcterms:W3CDTF">2023-11-09T17:36:50Z</dcterms:modified>
</cp:coreProperties>
</file>