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85" r:id="rId2"/>
    <p:sldId id="28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5714"/>
  </p:normalViewPr>
  <p:slideViewPr>
    <p:cSldViewPr snapToGrid="0">
      <p:cViewPr varScale="1">
        <p:scale>
          <a:sx n="109" d="100"/>
          <a:sy n="109" d="100"/>
        </p:scale>
        <p:origin x="122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206F81-699E-CD42-8B65-9453B18A2CC3}" type="datetimeFigureOut">
              <a:rPr lang="en-US" smtClean="0"/>
              <a:t>11/7/23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EC944A-6BAE-9044-8F01-ED55716B8982}" type="slidenum">
              <a:rPr lang="en-US" smtClean="0"/>
              <a:t>‹#›</a:t>
            </a:fld>
            <a:endParaRPr lang="en-US"/>
          </a:p>
        </p:txBody>
      </p:sp>
    </p:spTree>
    <p:extLst>
      <p:ext uri="{BB962C8B-B14F-4D97-AF65-F5344CB8AC3E}">
        <p14:creationId xmlns:p14="http://schemas.microsoft.com/office/powerpoint/2010/main" val="3094329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dirty="0">
                <a:solidFill>
                  <a:schemeClr val="bg1"/>
                </a:solidFill>
              </a:rPr>
              <a:t>Actions already completed for Findings 2 &amp; 4.</a:t>
            </a:r>
          </a:p>
          <a:p>
            <a:endParaRPr lang="en-US" sz="3600" dirty="0">
              <a:solidFill>
                <a:schemeClr val="bg1"/>
              </a:solidFill>
            </a:endParaRPr>
          </a:p>
          <a:p>
            <a:r>
              <a:rPr lang="en-US" sz="3600" dirty="0">
                <a:solidFill>
                  <a:schemeClr val="bg1"/>
                </a:solidFill>
              </a:rPr>
              <a:t>SBAG winter meeting </a:t>
            </a:r>
            <a:r>
              <a:rPr lang="en-US" sz="3200" dirty="0">
                <a:solidFill>
                  <a:schemeClr val="bg1"/>
                </a:solidFill>
              </a:rPr>
              <a:t>proposed: J</a:t>
            </a:r>
            <a:r>
              <a:rPr lang="en-US" sz="3200" i="1" dirty="0">
                <a:solidFill>
                  <a:schemeClr val="bg1"/>
                </a:solidFill>
              </a:rPr>
              <a:t>an. 30 – Feb. 1, 2024, Tucson, AZ.</a:t>
            </a:r>
          </a:p>
          <a:p>
            <a:endParaRPr lang="en-US" sz="3600" dirty="0">
              <a:solidFill>
                <a:schemeClr val="bg1"/>
              </a:solidFill>
            </a:endParaRPr>
          </a:p>
          <a:p>
            <a:r>
              <a:rPr lang="en-US" sz="3600" dirty="0">
                <a:solidFill>
                  <a:schemeClr val="bg1"/>
                </a:solidFill>
              </a:rPr>
              <a:t>Revising our </a:t>
            </a:r>
            <a:r>
              <a:rPr lang="en-US" sz="3600" i="1" dirty="0">
                <a:solidFill>
                  <a:schemeClr val="bg1"/>
                </a:solidFill>
              </a:rPr>
              <a:t>Goals Document.</a:t>
            </a:r>
          </a:p>
          <a:p>
            <a:endParaRPr lang="en-US" dirty="0"/>
          </a:p>
        </p:txBody>
      </p:sp>
      <p:sp>
        <p:nvSpPr>
          <p:cNvPr id="4" name="Slide Number Placeholder 3"/>
          <p:cNvSpPr>
            <a:spLocks noGrp="1"/>
          </p:cNvSpPr>
          <p:nvPr>
            <p:ph type="sldNum" sz="quarter" idx="5"/>
          </p:nvPr>
        </p:nvSpPr>
        <p:spPr/>
        <p:txBody>
          <a:bodyPr/>
          <a:lstStyle/>
          <a:p>
            <a:fld id="{82EC944A-6BAE-9044-8F01-ED55716B8982}" type="slidenum">
              <a:rPr lang="en-US" smtClean="0"/>
              <a:t>1</a:t>
            </a:fld>
            <a:endParaRPr lang="en-US"/>
          </a:p>
        </p:txBody>
      </p:sp>
    </p:spTree>
    <p:extLst>
      <p:ext uri="{BB962C8B-B14F-4D97-AF65-F5344CB8AC3E}">
        <p14:creationId xmlns:p14="http://schemas.microsoft.com/office/powerpoint/2010/main" val="2696364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Findings 5-10 can be found at https://</a:t>
            </a:r>
            <a:r>
              <a:rPr lang="en-US" dirty="0" err="1"/>
              <a:t>www.lpi.usra.edu</a:t>
            </a:r>
            <a:r>
              <a:rPr lang="en-US" dirty="0"/>
              <a:t>/</a:t>
            </a:r>
            <a:r>
              <a:rPr lang="en-US" dirty="0" err="1"/>
              <a:t>sbag</a:t>
            </a:r>
            <a:r>
              <a:rPr lang="en-US" dirty="0"/>
              <a:t>/findings/</a:t>
            </a:r>
          </a:p>
        </p:txBody>
      </p:sp>
      <p:sp>
        <p:nvSpPr>
          <p:cNvPr id="4" name="Slide Number Placeholder 3"/>
          <p:cNvSpPr>
            <a:spLocks noGrp="1"/>
          </p:cNvSpPr>
          <p:nvPr>
            <p:ph type="sldNum" sz="quarter" idx="5"/>
          </p:nvPr>
        </p:nvSpPr>
        <p:spPr/>
        <p:txBody>
          <a:bodyPr/>
          <a:lstStyle/>
          <a:p>
            <a:fld id="{82EC944A-6BAE-9044-8F01-ED55716B8982}" type="slidenum">
              <a:rPr lang="en-US" smtClean="0"/>
              <a:t>2</a:t>
            </a:fld>
            <a:endParaRPr lang="en-US"/>
          </a:p>
        </p:txBody>
      </p:sp>
    </p:spTree>
    <p:extLst>
      <p:ext uri="{BB962C8B-B14F-4D97-AF65-F5344CB8AC3E}">
        <p14:creationId xmlns:p14="http://schemas.microsoft.com/office/powerpoint/2010/main" val="480205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51697-45F2-6A19-FE07-9FA009270D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5D70AF-B0E6-BDAC-A860-CEC52121EC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8858DD-7756-42C3-2A05-3CB2D9E33E00}"/>
              </a:ext>
            </a:extLst>
          </p:cNvPr>
          <p:cNvSpPr>
            <a:spLocks noGrp="1"/>
          </p:cNvSpPr>
          <p:nvPr>
            <p:ph type="dt" sz="half" idx="10"/>
          </p:nvPr>
        </p:nvSpPr>
        <p:spPr/>
        <p:txBody>
          <a:bodyPr/>
          <a:lstStyle/>
          <a:p>
            <a:fld id="{A09A5AE6-F9B5-FD46-8128-A50A0858DC17}" type="datetimeFigureOut">
              <a:rPr lang="en-US" smtClean="0"/>
              <a:t>11/7/23</a:t>
            </a:fld>
            <a:endParaRPr lang="en-US"/>
          </a:p>
        </p:txBody>
      </p:sp>
      <p:sp>
        <p:nvSpPr>
          <p:cNvPr id="5" name="Footer Placeholder 4">
            <a:extLst>
              <a:ext uri="{FF2B5EF4-FFF2-40B4-BE49-F238E27FC236}">
                <a16:creationId xmlns:a16="http://schemas.microsoft.com/office/drawing/2014/main" id="{AFA8BC99-9BE3-30D2-0C54-A28F838433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E129A7-F3A1-AFCA-9366-F94A9F357E54}"/>
              </a:ext>
            </a:extLst>
          </p:cNvPr>
          <p:cNvSpPr>
            <a:spLocks noGrp="1"/>
          </p:cNvSpPr>
          <p:nvPr>
            <p:ph type="sldNum" sz="quarter" idx="12"/>
          </p:nvPr>
        </p:nvSpPr>
        <p:spPr/>
        <p:txBody>
          <a:bodyPr/>
          <a:lstStyle/>
          <a:p>
            <a:fld id="{4CDA5740-399F-F541-9722-B806213A9E43}" type="slidenum">
              <a:rPr lang="en-US" smtClean="0"/>
              <a:t>‹#›</a:t>
            </a:fld>
            <a:endParaRPr lang="en-US"/>
          </a:p>
        </p:txBody>
      </p:sp>
    </p:spTree>
    <p:extLst>
      <p:ext uri="{BB962C8B-B14F-4D97-AF65-F5344CB8AC3E}">
        <p14:creationId xmlns:p14="http://schemas.microsoft.com/office/powerpoint/2010/main" val="2234378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75976-FEBC-BCCC-6AD7-BE436AA59F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27CEC7-8EF4-6F38-BDC8-C3F2B4CCEA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D2B77F-2F06-31C3-8E0F-43D33622FE1C}"/>
              </a:ext>
            </a:extLst>
          </p:cNvPr>
          <p:cNvSpPr>
            <a:spLocks noGrp="1"/>
          </p:cNvSpPr>
          <p:nvPr>
            <p:ph type="dt" sz="half" idx="10"/>
          </p:nvPr>
        </p:nvSpPr>
        <p:spPr/>
        <p:txBody>
          <a:bodyPr/>
          <a:lstStyle/>
          <a:p>
            <a:fld id="{A09A5AE6-F9B5-FD46-8128-A50A0858DC17}" type="datetimeFigureOut">
              <a:rPr lang="en-US" smtClean="0"/>
              <a:t>11/7/23</a:t>
            </a:fld>
            <a:endParaRPr lang="en-US"/>
          </a:p>
        </p:txBody>
      </p:sp>
      <p:sp>
        <p:nvSpPr>
          <p:cNvPr id="5" name="Footer Placeholder 4">
            <a:extLst>
              <a:ext uri="{FF2B5EF4-FFF2-40B4-BE49-F238E27FC236}">
                <a16:creationId xmlns:a16="http://schemas.microsoft.com/office/drawing/2014/main" id="{5FA15199-56A8-5E90-ADA0-E1D95F5919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947AA6-B9C5-CDBC-2FBD-13A24E803476}"/>
              </a:ext>
            </a:extLst>
          </p:cNvPr>
          <p:cNvSpPr>
            <a:spLocks noGrp="1"/>
          </p:cNvSpPr>
          <p:nvPr>
            <p:ph type="sldNum" sz="quarter" idx="12"/>
          </p:nvPr>
        </p:nvSpPr>
        <p:spPr/>
        <p:txBody>
          <a:bodyPr/>
          <a:lstStyle/>
          <a:p>
            <a:fld id="{4CDA5740-399F-F541-9722-B806213A9E43}" type="slidenum">
              <a:rPr lang="en-US" smtClean="0"/>
              <a:t>‹#›</a:t>
            </a:fld>
            <a:endParaRPr lang="en-US"/>
          </a:p>
        </p:txBody>
      </p:sp>
    </p:spTree>
    <p:extLst>
      <p:ext uri="{BB962C8B-B14F-4D97-AF65-F5344CB8AC3E}">
        <p14:creationId xmlns:p14="http://schemas.microsoft.com/office/powerpoint/2010/main" val="2814009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AA3D9B-6D01-0CF9-7C87-FBB402786E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31E3AF-38BF-02D9-810D-9A12F76DA1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A06B58-208C-4458-303B-6F3A0A90AD0C}"/>
              </a:ext>
            </a:extLst>
          </p:cNvPr>
          <p:cNvSpPr>
            <a:spLocks noGrp="1"/>
          </p:cNvSpPr>
          <p:nvPr>
            <p:ph type="dt" sz="half" idx="10"/>
          </p:nvPr>
        </p:nvSpPr>
        <p:spPr/>
        <p:txBody>
          <a:bodyPr/>
          <a:lstStyle/>
          <a:p>
            <a:fld id="{A09A5AE6-F9B5-FD46-8128-A50A0858DC17}" type="datetimeFigureOut">
              <a:rPr lang="en-US" smtClean="0"/>
              <a:t>11/7/23</a:t>
            </a:fld>
            <a:endParaRPr lang="en-US"/>
          </a:p>
        </p:txBody>
      </p:sp>
      <p:sp>
        <p:nvSpPr>
          <p:cNvPr id="5" name="Footer Placeholder 4">
            <a:extLst>
              <a:ext uri="{FF2B5EF4-FFF2-40B4-BE49-F238E27FC236}">
                <a16:creationId xmlns:a16="http://schemas.microsoft.com/office/drawing/2014/main" id="{F6A91549-9578-844A-21C1-FCB2E736DB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BD640-8E35-69A2-DBA6-7F69F36FC1FC}"/>
              </a:ext>
            </a:extLst>
          </p:cNvPr>
          <p:cNvSpPr>
            <a:spLocks noGrp="1"/>
          </p:cNvSpPr>
          <p:nvPr>
            <p:ph type="sldNum" sz="quarter" idx="12"/>
          </p:nvPr>
        </p:nvSpPr>
        <p:spPr/>
        <p:txBody>
          <a:bodyPr/>
          <a:lstStyle/>
          <a:p>
            <a:fld id="{4CDA5740-399F-F541-9722-B806213A9E43}" type="slidenum">
              <a:rPr lang="en-US" smtClean="0"/>
              <a:t>‹#›</a:t>
            </a:fld>
            <a:endParaRPr lang="en-US"/>
          </a:p>
        </p:txBody>
      </p:sp>
    </p:spTree>
    <p:extLst>
      <p:ext uri="{BB962C8B-B14F-4D97-AF65-F5344CB8AC3E}">
        <p14:creationId xmlns:p14="http://schemas.microsoft.com/office/powerpoint/2010/main" val="267443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1F487-084D-96C8-0D67-83524300DE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4EDFD5-0929-301C-CF05-CC3338977F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08BD43-385E-3143-C133-91FEB129776F}"/>
              </a:ext>
            </a:extLst>
          </p:cNvPr>
          <p:cNvSpPr>
            <a:spLocks noGrp="1"/>
          </p:cNvSpPr>
          <p:nvPr>
            <p:ph type="dt" sz="half" idx="10"/>
          </p:nvPr>
        </p:nvSpPr>
        <p:spPr/>
        <p:txBody>
          <a:bodyPr/>
          <a:lstStyle/>
          <a:p>
            <a:fld id="{A09A5AE6-F9B5-FD46-8128-A50A0858DC17}" type="datetimeFigureOut">
              <a:rPr lang="en-US" smtClean="0"/>
              <a:t>11/7/23</a:t>
            </a:fld>
            <a:endParaRPr lang="en-US"/>
          </a:p>
        </p:txBody>
      </p:sp>
      <p:sp>
        <p:nvSpPr>
          <p:cNvPr id="5" name="Footer Placeholder 4">
            <a:extLst>
              <a:ext uri="{FF2B5EF4-FFF2-40B4-BE49-F238E27FC236}">
                <a16:creationId xmlns:a16="http://schemas.microsoft.com/office/drawing/2014/main" id="{A4FB08C9-4E74-E9D0-F96F-D06EE3F78D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658E95-D530-D127-83B0-D97DD246DEB1}"/>
              </a:ext>
            </a:extLst>
          </p:cNvPr>
          <p:cNvSpPr>
            <a:spLocks noGrp="1"/>
          </p:cNvSpPr>
          <p:nvPr>
            <p:ph type="sldNum" sz="quarter" idx="12"/>
          </p:nvPr>
        </p:nvSpPr>
        <p:spPr/>
        <p:txBody>
          <a:bodyPr/>
          <a:lstStyle/>
          <a:p>
            <a:fld id="{4CDA5740-399F-F541-9722-B806213A9E43}" type="slidenum">
              <a:rPr lang="en-US" smtClean="0"/>
              <a:t>‹#›</a:t>
            </a:fld>
            <a:endParaRPr lang="en-US"/>
          </a:p>
        </p:txBody>
      </p:sp>
    </p:spTree>
    <p:extLst>
      <p:ext uri="{BB962C8B-B14F-4D97-AF65-F5344CB8AC3E}">
        <p14:creationId xmlns:p14="http://schemas.microsoft.com/office/powerpoint/2010/main" val="204837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9C3DB-10DC-8301-E5EA-EF1D67A6B6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F1EF86-6765-CF73-BF51-91C0957613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3FB944-B424-20A8-732F-4149004A8DC0}"/>
              </a:ext>
            </a:extLst>
          </p:cNvPr>
          <p:cNvSpPr>
            <a:spLocks noGrp="1"/>
          </p:cNvSpPr>
          <p:nvPr>
            <p:ph type="dt" sz="half" idx="10"/>
          </p:nvPr>
        </p:nvSpPr>
        <p:spPr/>
        <p:txBody>
          <a:bodyPr/>
          <a:lstStyle/>
          <a:p>
            <a:fld id="{A09A5AE6-F9B5-FD46-8128-A50A0858DC17}" type="datetimeFigureOut">
              <a:rPr lang="en-US" smtClean="0"/>
              <a:t>11/7/23</a:t>
            </a:fld>
            <a:endParaRPr lang="en-US"/>
          </a:p>
        </p:txBody>
      </p:sp>
      <p:sp>
        <p:nvSpPr>
          <p:cNvPr id="5" name="Footer Placeholder 4">
            <a:extLst>
              <a:ext uri="{FF2B5EF4-FFF2-40B4-BE49-F238E27FC236}">
                <a16:creationId xmlns:a16="http://schemas.microsoft.com/office/drawing/2014/main" id="{3993C0F6-B747-6CA8-9E3E-88D04EBDC4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221D9-19F4-C78C-1D47-EB6F01E061C7}"/>
              </a:ext>
            </a:extLst>
          </p:cNvPr>
          <p:cNvSpPr>
            <a:spLocks noGrp="1"/>
          </p:cNvSpPr>
          <p:nvPr>
            <p:ph type="sldNum" sz="quarter" idx="12"/>
          </p:nvPr>
        </p:nvSpPr>
        <p:spPr/>
        <p:txBody>
          <a:bodyPr/>
          <a:lstStyle/>
          <a:p>
            <a:fld id="{4CDA5740-399F-F541-9722-B806213A9E43}" type="slidenum">
              <a:rPr lang="en-US" smtClean="0"/>
              <a:t>‹#›</a:t>
            </a:fld>
            <a:endParaRPr lang="en-US"/>
          </a:p>
        </p:txBody>
      </p:sp>
    </p:spTree>
    <p:extLst>
      <p:ext uri="{BB962C8B-B14F-4D97-AF65-F5344CB8AC3E}">
        <p14:creationId xmlns:p14="http://schemas.microsoft.com/office/powerpoint/2010/main" val="700832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E7C05-3207-7230-2CAF-547516C9FB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CBB038-D077-0290-1DDF-60843EA048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0A7748-01AB-C4ED-5B36-C5880EA8A6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6FC4F1-8F70-4763-D83E-9E4576D24FB9}"/>
              </a:ext>
            </a:extLst>
          </p:cNvPr>
          <p:cNvSpPr>
            <a:spLocks noGrp="1"/>
          </p:cNvSpPr>
          <p:nvPr>
            <p:ph type="dt" sz="half" idx="10"/>
          </p:nvPr>
        </p:nvSpPr>
        <p:spPr/>
        <p:txBody>
          <a:bodyPr/>
          <a:lstStyle/>
          <a:p>
            <a:fld id="{A09A5AE6-F9B5-FD46-8128-A50A0858DC17}" type="datetimeFigureOut">
              <a:rPr lang="en-US" smtClean="0"/>
              <a:t>11/7/23</a:t>
            </a:fld>
            <a:endParaRPr lang="en-US"/>
          </a:p>
        </p:txBody>
      </p:sp>
      <p:sp>
        <p:nvSpPr>
          <p:cNvPr id="6" name="Footer Placeholder 5">
            <a:extLst>
              <a:ext uri="{FF2B5EF4-FFF2-40B4-BE49-F238E27FC236}">
                <a16:creationId xmlns:a16="http://schemas.microsoft.com/office/drawing/2014/main" id="{674ACA13-1E57-89EF-D591-6C1AE098D1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6763A1-0C69-7B39-47E9-253384646600}"/>
              </a:ext>
            </a:extLst>
          </p:cNvPr>
          <p:cNvSpPr>
            <a:spLocks noGrp="1"/>
          </p:cNvSpPr>
          <p:nvPr>
            <p:ph type="sldNum" sz="quarter" idx="12"/>
          </p:nvPr>
        </p:nvSpPr>
        <p:spPr/>
        <p:txBody>
          <a:bodyPr/>
          <a:lstStyle/>
          <a:p>
            <a:fld id="{4CDA5740-399F-F541-9722-B806213A9E43}" type="slidenum">
              <a:rPr lang="en-US" smtClean="0"/>
              <a:t>‹#›</a:t>
            </a:fld>
            <a:endParaRPr lang="en-US"/>
          </a:p>
        </p:txBody>
      </p:sp>
    </p:spTree>
    <p:extLst>
      <p:ext uri="{BB962C8B-B14F-4D97-AF65-F5344CB8AC3E}">
        <p14:creationId xmlns:p14="http://schemas.microsoft.com/office/powerpoint/2010/main" val="478908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3EBB3-2768-4B4B-1861-A7EDC12729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815AB0-09D9-C270-C8D0-272E91516E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D714CB-926D-B4EF-9880-38B2EFE6D7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F27065-680D-F71B-C77B-A2CB184356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226B7E-5CAC-7413-E15A-B8DA6D1238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8690A6-A32E-2DC6-4C6E-0F797152C75E}"/>
              </a:ext>
            </a:extLst>
          </p:cNvPr>
          <p:cNvSpPr>
            <a:spLocks noGrp="1"/>
          </p:cNvSpPr>
          <p:nvPr>
            <p:ph type="dt" sz="half" idx="10"/>
          </p:nvPr>
        </p:nvSpPr>
        <p:spPr/>
        <p:txBody>
          <a:bodyPr/>
          <a:lstStyle/>
          <a:p>
            <a:fld id="{A09A5AE6-F9B5-FD46-8128-A50A0858DC17}" type="datetimeFigureOut">
              <a:rPr lang="en-US" smtClean="0"/>
              <a:t>11/7/23</a:t>
            </a:fld>
            <a:endParaRPr lang="en-US"/>
          </a:p>
        </p:txBody>
      </p:sp>
      <p:sp>
        <p:nvSpPr>
          <p:cNvPr id="8" name="Footer Placeholder 7">
            <a:extLst>
              <a:ext uri="{FF2B5EF4-FFF2-40B4-BE49-F238E27FC236}">
                <a16:creationId xmlns:a16="http://schemas.microsoft.com/office/drawing/2014/main" id="{52CA616C-80C8-F768-96A4-2062222F88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C33EB9-9344-C329-CD37-A90BD0FC3E86}"/>
              </a:ext>
            </a:extLst>
          </p:cNvPr>
          <p:cNvSpPr>
            <a:spLocks noGrp="1"/>
          </p:cNvSpPr>
          <p:nvPr>
            <p:ph type="sldNum" sz="quarter" idx="12"/>
          </p:nvPr>
        </p:nvSpPr>
        <p:spPr/>
        <p:txBody>
          <a:bodyPr/>
          <a:lstStyle/>
          <a:p>
            <a:fld id="{4CDA5740-399F-F541-9722-B806213A9E43}" type="slidenum">
              <a:rPr lang="en-US" smtClean="0"/>
              <a:t>‹#›</a:t>
            </a:fld>
            <a:endParaRPr lang="en-US"/>
          </a:p>
        </p:txBody>
      </p:sp>
    </p:spTree>
    <p:extLst>
      <p:ext uri="{BB962C8B-B14F-4D97-AF65-F5344CB8AC3E}">
        <p14:creationId xmlns:p14="http://schemas.microsoft.com/office/powerpoint/2010/main" val="1341878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CFFC5-D64F-863C-9588-2F6F014316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715491-7ADD-2779-280C-4238D03AB844}"/>
              </a:ext>
            </a:extLst>
          </p:cNvPr>
          <p:cNvSpPr>
            <a:spLocks noGrp="1"/>
          </p:cNvSpPr>
          <p:nvPr>
            <p:ph type="dt" sz="half" idx="10"/>
          </p:nvPr>
        </p:nvSpPr>
        <p:spPr/>
        <p:txBody>
          <a:bodyPr/>
          <a:lstStyle/>
          <a:p>
            <a:fld id="{A09A5AE6-F9B5-FD46-8128-A50A0858DC17}" type="datetimeFigureOut">
              <a:rPr lang="en-US" smtClean="0"/>
              <a:t>11/7/23</a:t>
            </a:fld>
            <a:endParaRPr lang="en-US"/>
          </a:p>
        </p:txBody>
      </p:sp>
      <p:sp>
        <p:nvSpPr>
          <p:cNvPr id="4" name="Footer Placeholder 3">
            <a:extLst>
              <a:ext uri="{FF2B5EF4-FFF2-40B4-BE49-F238E27FC236}">
                <a16:creationId xmlns:a16="http://schemas.microsoft.com/office/drawing/2014/main" id="{CA854EAD-0F90-B2B2-6B00-699343B315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B3BF01-161D-2B9E-4B24-5F926CD9913B}"/>
              </a:ext>
            </a:extLst>
          </p:cNvPr>
          <p:cNvSpPr>
            <a:spLocks noGrp="1"/>
          </p:cNvSpPr>
          <p:nvPr>
            <p:ph type="sldNum" sz="quarter" idx="12"/>
          </p:nvPr>
        </p:nvSpPr>
        <p:spPr/>
        <p:txBody>
          <a:bodyPr/>
          <a:lstStyle/>
          <a:p>
            <a:fld id="{4CDA5740-399F-F541-9722-B806213A9E43}" type="slidenum">
              <a:rPr lang="en-US" smtClean="0"/>
              <a:t>‹#›</a:t>
            </a:fld>
            <a:endParaRPr lang="en-US"/>
          </a:p>
        </p:txBody>
      </p:sp>
    </p:spTree>
    <p:extLst>
      <p:ext uri="{BB962C8B-B14F-4D97-AF65-F5344CB8AC3E}">
        <p14:creationId xmlns:p14="http://schemas.microsoft.com/office/powerpoint/2010/main" val="2243578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4BCEC2-6AF6-F54A-B660-2AA4C45FFC2F}"/>
              </a:ext>
            </a:extLst>
          </p:cNvPr>
          <p:cNvSpPr>
            <a:spLocks noGrp="1"/>
          </p:cNvSpPr>
          <p:nvPr>
            <p:ph type="dt" sz="half" idx="10"/>
          </p:nvPr>
        </p:nvSpPr>
        <p:spPr/>
        <p:txBody>
          <a:bodyPr/>
          <a:lstStyle/>
          <a:p>
            <a:fld id="{A09A5AE6-F9B5-FD46-8128-A50A0858DC17}" type="datetimeFigureOut">
              <a:rPr lang="en-US" smtClean="0"/>
              <a:t>11/7/23</a:t>
            </a:fld>
            <a:endParaRPr lang="en-US"/>
          </a:p>
        </p:txBody>
      </p:sp>
      <p:sp>
        <p:nvSpPr>
          <p:cNvPr id="3" name="Footer Placeholder 2">
            <a:extLst>
              <a:ext uri="{FF2B5EF4-FFF2-40B4-BE49-F238E27FC236}">
                <a16:creationId xmlns:a16="http://schemas.microsoft.com/office/drawing/2014/main" id="{7B4454CE-B783-3077-432B-86F67830FB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20623D-19A6-DF88-47EA-F0DE7B1DFCAA}"/>
              </a:ext>
            </a:extLst>
          </p:cNvPr>
          <p:cNvSpPr>
            <a:spLocks noGrp="1"/>
          </p:cNvSpPr>
          <p:nvPr>
            <p:ph type="sldNum" sz="quarter" idx="12"/>
          </p:nvPr>
        </p:nvSpPr>
        <p:spPr/>
        <p:txBody>
          <a:bodyPr/>
          <a:lstStyle/>
          <a:p>
            <a:fld id="{4CDA5740-399F-F541-9722-B806213A9E43}" type="slidenum">
              <a:rPr lang="en-US" smtClean="0"/>
              <a:t>‹#›</a:t>
            </a:fld>
            <a:endParaRPr lang="en-US"/>
          </a:p>
        </p:txBody>
      </p:sp>
    </p:spTree>
    <p:extLst>
      <p:ext uri="{BB962C8B-B14F-4D97-AF65-F5344CB8AC3E}">
        <p14:creationId xmlns:p14="http://schemas.microsoft.com/office/powerpoint/2010/main" val="3219907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BE0B7-F7DC-7620-8CFE-AE844133CE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FA3AC7-2B21-8613-E8AE-F89B6260C1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240425-4A21-81AA-5101-611F32DB9C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6D60D9-E5CE-E15C-F695-BC25BEC2658D}"/>
              </a:ext>
            </a:extLst>
          </p:cNvPr>
          <p:cNvSpPr>
            <a:spLocks noGrp="1"/>
          </p:cNvSpPr>
          <p:nvPr>
            <p:ph type="dt" sz="half" idx="10"/>
          </p:nvPr>
        </p:nvSpPr>
        <p:spPr/>
        <p:txBody>
          <a:bodyPr/>
          <a:lstStyle/>
          <a:p>
            <a:fld id="{A09A5AE6-F9B5-FD46-8128-A50A0858DC17}" type="datetimeFigureOut">
              <a:rPr lang="en-US" smtClean="0"/>
              <a:t>11/7/23</a:t>
            </a:fld>
            <a:endParaRPr lang="en-US"/>
          </a:p>
        </p:txBody>
      </p:sp>
      <p:sp>
        <p:nvSpPr>
          <p:cNvPr id="6" name="Footer Placeholder 5">
            <a:extLst>
              <a:ext uri="{FF2B5EF4-FFF2-40B4-BE49-F238E27FC236}">
                <a16:creationId xmlns:a16="http://schemas.microsoft.com/office/drawing/2014/main" id="{3315F65C-C1A5-8CBD-13B0-CB78F6C18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0DCFF1-CF6D-8909-1397-427B4A195A0D}"/>
              </a:ext>
            </a:extLst>
          </p:cNvPr>
          <p:cNvSpPr>
            <a:spLocks noGrp="1"/>
          </p:cNvSpPr>
          <p:nvPr>
            <p:ph type="sldNum" sz="quarter" idx="12"/>
          </p:nvPr>
        </p:nvSpPr>
        <p:spPr/>
        <p:txBody>
          <a:bodyPr/>
          <a:lstStyle/>
          <a:p>
            <a:fld id="{4CDA5740-399F-F541-9722-B806213A9E43}" type="slidenum">
              <a:rPr lang="en-US" smtClean="0"/>
              <a:t>‹#›</a:t>
            </a:fld>
            <a:endParaRPr lang="en-US"/>
          </a:p>
        </p:txBody>
      </p:sp>
    </p:spTree>
    <p:extLst>
      <p:ext uri="{BB962C8B-B14F-4D97-AF65-F5344CB8AC3E}">
        <p14:creationId xmlns:p14="http://schemas.microsoft.com/office/powerpoint/2010/main" val="629538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FA21-EC74-AD64-874E-DC2E66481F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45A18A-A6AC-16AF-6748-A89DB033B2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31E400-4BA8-0850-B16C-1A93E8462B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29BDDE-68D2-68FD-A2CE-7FD36CF1EAB9}"/>
              </a:ext>
            </a:extLst>
          </p:cNvPr>
          <p:cNvSpPr>
            <a:spLocks noGrp="1"/>
          </p:cNvSpPr>
          <p:nvPr>
            <p:ph type="dt" sz="half" idx="10"/>
          </p:nvPr>
        </p:nvSpPr>
        <p:spPr/>
        <p:txBody>
          <a:bodyPr/>
          <a:lstStyle/>
          <a:p>
            <a:fld id="{A09A5AE6-F9B5-FD46-8128-A50A0858DC17}" type="datetimeFigureOut">
              <a:rPr lang="en-US" smtClean="0"/>
              <a:t>11/7/23</a:t>
            </a:fld>
            <a:endParaRPr lang="en-US"/>
          </a:p>
        </p:txBody>
      </p:sp>
      <p:sp>
        <p:nvSpPr>
          <p:cNvPr id="6" name="Footer Placeholder 5">
            <a:extLst>
              <a:ext uri="{FF2B5EF4-FFF2-40B4-BE49-F238E27FC236}">
                <a16:creationId xmlns:a16="http://schemas.microsoft.com/office/drawing/2014/main" id="{647505CF-2913-1D7C-9212-6763D69668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84B6EF-A741-AE09-E642-43B4154BD056}"/>
              </a:ext>
            </a:extLst>
          </p:cNvPr>
          <p:cNvSpPr>
            <a:spLocks noGrp="1"/>
          </p:cNvSpPr>
          <p:nvPr>
            <p:ph type="sldNum" sz="quarter" idx="12"/>
          </p:nvPr>
        </p:nvSpPr>
        <p:spPr/>
        <p:txBody>
          <a:bodyPr/>
          <a:lstStyle/>
          <a:p>
            <a:fld id="{4CDA5740-399F-F541-9722-B806213A9E43}" type="slidenum">
              <a:rPr lang="en-US" smtClean="0"/>
              <a:t>‹#›</a:t>
            </a:fld>
            <a:endParaRPr lang="en-US"/>
          </a:p>
        </p:txBody>
      </p:sp>
    </p:spTree>
    <p:extLst>
      <p:ext uri="{BB962C8B-B14F-4D97-AF65-F5344CB8AC3E}">
        <p14:creationId xmlns:p14="http://schemas.microsoft.com/office/powerpoint/2010/main" val="3506090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F7AB28-9684-E590-0F6E-2FCAD641E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376821-39A2-8C5B-BCB6-C48CD4BEE0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5C302F-B609-5008-40E6-0E50E3B84D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A5AE6-F9B5-FD46-8128-A50A0858DC17}" type="datetimeFigureOut">
              <a:rPr lang="en-US" smtClean="0"/>
              <a:t>11/7/23</a:t>
            </a:fld>
            <a:endParaRPr lang="en-US"/>
          </a:p>
        </p:txBody>
      </p:sp>
      <p:sp>
        <p:nvSpPr>
          <p:cNvPr id="5" name="Footer Placeholder 4">
            <a:extLst>
              <a:ext uri="{FF2B5EF4-FFF2-40B4-BE49-F238E27FC236}">
                <a16:creationId xmlns:a16="http://schemas.microsoft.com/office/drawing/2014/main" id="{9581305E-6CC6-2DBB-50C2-7C4E1E824A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C47FB8-D55B-29CE-9A50-3442F62718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A5740-399F-F541-9722-B806213A9E43}" type="slidenum">
              <a:rPr lang="en-US" smtClean="0"/>
              <a:t>‹#›</a:t>
            </a:fld>
            <a:endParaRPr lang="en-US"/>
          </a:p>
        </p:txBody>
      </p:sp>
    </p:spTree>
    <p:extLst>
      <p:ext uri="{BB962C8B-B14F-4D97-AF65-F5344CB8AC3E}">
        <p14:creationId xmlns:p14="http://schemas.microsoft.com/office/powerpoint/2010/main" val="173946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80ED8D-4F4B-7F66-36D8-672FB53C6033}"/>
              </a:ext>
            </a:extLst>
          </p:cNvPr>
          <p:cNvSpPr/>
          <p:nvPr/>
        </p:nvSpPr>
        <p:spPr>
          <a:xfrm>
            <a:off x="0" y="0"/>
            <a:ext cx="12177358" cy="7159031"/>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528DC56-928D-5043-2893-848ABF402474}"/>
              </a:ext>
            </a:extLst>
          </p:cNvPr>
          <p:cNvSpPr>
            <a:spLocks noGrp="1"/>
          </p:cNvSpPr>
          <p:nvPr>
            <p:ph idx="1"/>
          </p:nvPr>
        </p:nvSpPr>
        <p:spPr>
          <a:xfrm>
            <a:off x="621323" y="2295549"/>
            <a:ext cx="11254153" cy="4562451"/>
          </a:xfrm>
        </p:spPr>
        <p:txBody>
          <a:bodyPr>
            <a:normAutofit/>
          </a:bodyPr>
          <a:lstStyle/>
          <a:p>
            <a:r>
              <a:rPr lang="en-US" sz="2200" b="1" dirty="0">
                <a:solidFill>
                  <a:schemeClr val="bg1"/>
                </a:solidFill>
                <a:effectLst/>
                <a:latin typeface="Calibri" panose="020F0502020204030204" pitchFamily="34" charset="0"/>
                <a:ea typeface="Calibri" panose="020F0502020204030204" pitchFamily="34" charset="0"/>
              </a:rPr>
              <a:t>Finding #1 – SBAG urges NASA to define an appropriate path forward for spacecraft that are delivered to storage without a launch date. </a:t>
            </a:r>
          </a:p>
          <a:p>
            <a:pPr marL="0" indent="0">
              <a:buNone/>
            </a:pPr>
            <a:endParaRPr lang="en-US" sz="800" dirty="0">
              <a:solidFill>
                <a:schemeClr val="bg1"/>
              </a:solidFill>
              <a:effectLst/>
              <a:latin typeface="Calibri" panose="020F0502020204030204" pitchFamily="34" charset="0"/>
              <a:ea typeface="Calibri" panose="020F0502020204030204" pitchFamily="34" charset="0"/>
            </a:endParaRPr>
          </a:p>
          <a:p>
            <a:r>
              <a:rPr lang="en-US" sz="2200" b="1" dirty="0">
                <a:solidFill>
                  <a:schemeClr val="bg1"/>
                </a:solidFill>
                <a:effectLst/>
                <a:latin typeface="Calibri" panose="020F0502020204030204" pitchFamily="34" charset="0"/>
                <a:ea typeface="Calibri" panose="020F0502020204030204" pitchFamily="34" charset="0"/>
              </a:rPr>
              <a:t>Finding #3 – In alignment with a top priority investigation identified in the Apophis Specific Action Team Report, SBAG encourages NASA to pursue a mission opportunity, achievable within available resources, to explore Apophis prior to its close Earth approach, whether initiating its own effort or via collaboration with foreign and domestic partners. </a:t>
            </a:r>
          </a:p>
          <a:p>
            <a:endParaRPr lang="en-US" sz="800" b="1" dirty="0">
              <a:solidFill>
                <a:schemeClr val="bg1"/>
              </a:solidFill>
              <a:effectLst/>
              <a:latin typeface="Calibri" panose="020F0502020204030204" pitchFamily="34" charset="0"/>
              <a:ea typeface="Calibri" panose="020F0502020204030204" pitchFamily="34" charset="0"/>
            </a:endParaRPr>
          </a:p>
          <a:p>
            <a:r>
              <a:rPr lang="en-US" sz="2200" b="1" i="1" dirty="0">
                <a:solidFill>
                  <a:schemeClr val="accent1">
                    <a:lumMod val="40000"/>
                    <a:lumOff val="60000"/>
                  </a:schemeClr>
                </a:solidFill>
                <a:effectLst/>
                <a:latin typeface="Calibri" panose="020F0502020204030204" pitchFamily="34" charset="0"/>
                <a:ea typeface="Calibri" panose="020F0502020204030204" pitchFamily="34" charset="0"/>
              </a:rPr>
              <a:t>Finding #2 – SBAG encourages NASA and NSF to request that the National Academies release Origins, Worlds, and Life (OWL): A Decadal Strategy for Planetary Science and Astrobiology 2023-2032 in its full form, including all figures, without further delay.</a:t>
            </a:r>
          </a:p>
          <a:p>
            <a:endParaRPr lang="en-US" sz="800" b="1" i="1" dirty="0">
              <a:solidFill>
                <a:schemeClr val="accent1">
                  <a:lumMod val="40000"/>
                  <a:lumOff val="60000"/>
                </a:schemeClr>
              </a:solidFill>
              <a:effectLst/>
              <a:latin typeface="Calibri" panose="020F0502020204030204" pitchFamily="34" charset="0"/>
              <a:ea typeface="Calibri" panose="020F0502020204030204" pitchFamily="34" charset="0"/>
            </a:endParaRPr>
          </a:p>
          <a:p>
            <a:r>
              <a:rPr lang="en-US" sz="2200" b="1" i="1" dirty="0">
                <a:solidFill>
                  <a:schemeClr val="accent1">
                    <a:lumMod val="40000"/>
                    <a:lumOff val="60000"/>
                  </a:schemeClr>
                </a:solidFill>
                <a:effectLst/>
                <a:latin typeface="Calibri" panose="020F0502020204030204" pitchFamily="34" charset="0"/>
                <a:ea typeface="Calibri" panose="020F0502020204030204" pitchFamily="34" charset="0"/>
              </a:rPr>
              <a:t>Finding #4 – SBAG encourages NASA to establish a viable path forward for funding New Horizons flyby operations and science if a new Kuiper Belt close flyby target is discovered. </a:t>
            </a:r>
          </a:p>
          <a:p>
            <a:endParaRPr lang="en-US" sz="1100" b="1" dirty="0">
              <a:solidFill>
                <a:schemeClr val="bg1"/>
              </a:solidFill>
              <a:effectLst/>
              <a:latin typeface="Calibri" panose="020F0502020204030204" pitchFamily="34" charset="0"/>
              <a:ea typeface="Calibri" panose="020F0502020204030204" pitchFamily="34" charset="0"/>
            </a:endParaRPr>
          </a:p>
        </p:txBody>
      </p:sp>
      <p:sp>
        <p:nvSpPr>
          <p:cNvPr id="5" name="TextBox 4">
            <a:extLst>
              <a:ext uri="{FF2B5EF4-FFF2-40B4-BE49-F238E27FC236}">
                <a16:creationId xmlns:a16="http://schemas.microsoft.com/office/drawing/2014/main" id="{07D20392-0FFB-E36D-A0C5-FF131BFF679E}"/>
              </a:ext>
            </a:extLst>
          </p:cNvPr>
          <p:cNvSpPr txBox="1"/>
          <p:nvPr/>
        </p:nvSpPr>
        <p:spPr>
          <a:xfrm>
            <a:off x="-213908" y="1405287"/>
            <a:ext cx="12205308" cy="685316"/>
          </a:xfrm>
          <a:prstGeom prst="rect">
            <a:avLst/>
          </a:prstGeom>
          <a:noFill/>
          <a:effectLst>
            <a:outerShdw blurRad="50800" dist="38100" dir="2700000" algn="tl" rotWithShape="0">
              <a:prstClr val="black">
                <a:alpha val="40000"/>
              </a:prstClr>
            </a:outerShdw>
          </a:effectLst>
        </p:spPr>
        <p:txBody>
          <a:bodyPr wrap="square" lIns="457200" tIns="91440" rIns="457200" bIns="91440" rtlCol="0">
            <a:sp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FF00"/>
                </a:solidFill>
                <a:effectLst/>
                <a:uLnTx/>
                <a:uFillTx/>
                <a:latin typeface="Franklin Gothic Medium" panose="020B0603020102020204" pitchFamily="34" charset="0"/>
                <a:ea typeface="+mn-ea"/>
                <a:cs typeface="+mn-cs"/>
              </a:rPr>
              <a:t>Priority Findings from SBAG #29</a:t>
            </a:r>
          </a:p>
        </p:txBody>
      </p:sp>
      <p:pic>
        <p:nvPicPr>
          <p:cNvPr id="2" name="Picture 2">
            <a:extLst>
              <a:ext uri="{FF2B5EF4-FFF2-40B4-BE49-F238E27FC236}">
                <a16:creationId xmlns:a16="http://schemas.microsoft.com/office/drawing/2014/main" id="{9DA13098-5DFC-06F9-225D-2E002D15C7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600" y="153298"/>
            <a:ext cx="4679526" cy="1047044"/>
          </a:xfrm>
          <a:prstGeom prst="rect">
            <a:avLst/>
          </a:prstGeom>
          <a:noFill/>
          <a:ln w="76200">
            <a:solidFill>
              <a:schemeClr val="bg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a:extLst>
              <a:ext uri="{FF2B5EF4-FFF2-40B4-BE49-F238E27FC236}">
                <a16:creationId xmlns:a16="http://schemas.microsoft.com/office/drawing/2014/main" id="{FE28017B-45B3-B767-6D7F-4FC573241034}"/>
              </a:ext>
            </a:extLst>
          </p:cNvPr>
          <p:cNvSpPr txBox="1"/>
          <p:nvPr/>
        </p:nvSpPr>
        <p:spPr>
          <a:xfrm>
            <a:off x="5003103" y="56312"/>
            <a:ext cx="4617546" cy="1200329"/>
          </a:xfrm>
          <a:prstGeom prst="rect">
            <a:avLst/>
          </a:prstGeom>
          <a:noFill/>
        </p:spPr>
        <p:txBody>
          <a:bodyPr wrap="none" rtlCol="0">
            <a:spAutoFit/>
          </a:bodyPr>
          <a:lstStyle/>
          <a:p>
            <a:r>
              <a:rPr lang="en-US" sz="1800" dirty="0">
                <a:solidFill>
                  <a:schemeClr val="bg1"/>
                </a:solidFill>
                <a:latin typeface="Franklin Gothic Demi" panose="020B0603020102020204" pitchFamily="34" charset="0"/>
                <a:cs typeface="Arial" panose="020B0604020202020204" pitchFamily="34" charset="0"/>
              </a:rPr>
              <a:t>Lori Feaga, SBAG Steering Committee Chair</a:t>
            </a:r>
          </a:p>
          <a:p>
            <a:r>
              <a:rPr lang="en-US" sz="1800" i="1" dirty="0">
                <a:solidFill>
                  <a:schemeClr val="accent1">
                    <a:lumMod val="40000"/>
                    <a:lumOff val="60000"/>
                  </a:schemeClr>
                </a:solidFill>
                <a:latin typeface="Franklin Gothic Demi" panose="020B0603020102020204" pitchFamily="34" charset="0"/>
                <a:cs typeface="Arial" panose="020B0604020202020204" pitchFamily="34" charset="0"/>
              </a:rPr>
              <a:t>https://</a:t>
            </a:r>
            <a:r>
              <a:rPr lang="en-US" sz="1800" i="1" dirty="0" err="1">
                <a:solidFill>
                  <a:schemeClr val="accent1">
                    <a:lumMod val="40000"/>
                    <a:lumOff val="60000"/>
                  </a:schemeClr>
                </a:solidFill>
                <a:latin typeface="Franklin Gothic Demi" panose="020B0603020102020204" pitchFamily="34" charset="0"/>
                <a:cs typeface="Arial" panose="020B0604020202020204" pitchFamily="34" charset="0"/>
              </a:rPr>
              <a:t>www.lpi.usra.edu</a:t>
            </a:r>
            <a:r>
              <a:rPr lang="en-US" sz="1800" i="1" dirty="0">
                <a:solidFill>
                  <a:schemeClr val="accent1">
                    <a:lumMod val="40000"/>
                    <a:lumOff val="60000"/>
                  </a:schemeClr>
                </a:solidFill>
                <a:latin typeface="Franklin Gothic Demi" panose="020B0603020102020204" pitchFamily="34" charset="0"/>
                <a:cs typeface="Arial" panose="020B0604020202020204" pitchFamily="34" charset="0"/>
              </a:rPr>
              <a:t>/</a:t>
            </a:r>
            <a:r>
              <a:rPr lang="en-US" sz="1800" i="1" dirty="0" err="1">
                <a:solidFill>
                  <a:schemeClr val="accent1">
                    <a:lumMod val="40000"/>
                    <a:lumOff val="60000"/>
                  </a:schemeClr>
                </a:solidFill>
                <a:latin typeface="Franklin Gothic Demi" panose="020B0603020102020204" pitchFamily="34" charset="0"/>
                <a:cs typeface="Arial" panose="020B0604020202020204" pitchFamily="34" charset="0"/>
              </a:rPr>
              <a:t>sbag</a:t>
            </a:r>
            <a:r>
              <a:rPr lang="en-US" sz="1800" i="1" dirty="0">
                <a:solidFill>
                  <a:schemeClr val="accent1">
                    <a:lumMod val="40000"/>
                    <a:lumOff val="60000"/>
                  </a:schemeClr>
                </a:solidFill>
                <a:latin typeface="Franklin Gothic Demi" panose="020B0603020102020204" pitchFamily="34" charset="0"/>
                <a:cs typeface="Arial" panose="020B0604020202020204" pitchFamily="34" charset="0"/>
              </a:rPr>
              <a:t>/</a:t>
            </a:r>
          </a:p>
          <a:p>
            <a:endParaRPr lang="en-US" dirty="0">
              <a:solidFill>
                <a:schemeClr val="bg1"/>
              </a:solidFill>
              <a:latin typeface="Franklin Gothic Demi" panose="020B0603020102020204" pitchFamily="34" charset="0"/>
              <a:cs typeface="Arial" panose="020B0604020202020204" pitchFamily="34" charset="0"/>
            </a:endParaRPr>
          </a:p>
          <a:p>
            <a:r>
              <a:rPr lang="en-US" dirty="0">
                <a:solidFill>
                  <a:schemeClr val="bg1"/>
                </a:solidFill>
                <a:latin typeface="Franklin Gothic Demi" panose="020B0603020102020204" pitchFamily="34" charset="0"/>
                <a:cs typeface="Arial" panose="020B0604020202020204" pitchFamily="34" charset="0"/>
              </a:rPr>
              <a:t>PAC Meeting, November 14, 2023</a:t>
            </a:r>
          </a:p>
        </p:txBody>
      </p:sp>
      <p:sp>
        <p:nvSpPr>
          <p:cNvPr id="7" name="TextBox 6">
            <a:extLst>
              <a:ext uri="{FF2B5EF4-FFF2-40B4-BE49-F238E27FC236}">
                <a16:creationId xmlns:a16="http://schemas.microsoft.com/office/drawing/2014/main" id="{9B2870F7-4B01-6373-EBC4-9358DC375E7B}"/>
              </a:ext>
            </a:extLst>
          </p:cNvPr>
          <p:cNvSpPr txBox="1"/>
          <p:nvPr/>
        </p:nvSpPr>
        <p:spPr>
          <a:xfrm rot="16200000">
            <a:off x="-318530" y="5342129"/>
            <a:ext cx="1469000" cy="553998"/>
          </a:xfrm>
          <a:prstGeom prst="rect">
            <a:avLst/>
          </a:prstGeom>
          <a:noFill/>
        </p:spPr>
        <p:txBody>
          <a:bodyPr wrap="square" rtlCol="0">
            <a:spAutoFit/>
          </a:bodyPr>
          <a:lstStyle/>
          <a:p>
            <a:pPr algn="ctr"/>
            <a:r>
              <a:rPr lang="en-US" sz="3000" b="1" i="1" dirty="0">
                <a:solidFill>
                  <a:schemeClr val="accent1">
                    <a:lumMod val="40000"/>
                    <a:lumOff val="60000"/>
                  </a:schemeClr>
                </a:solidFill>
              </a:rPr>
              <a:t>DONE!</a:t>
            </a:r>
          </a:p>
        </p:txBody>
      </p:sp>
    </p:spTree>
    <p:extLst>
      <p:ext uri="{BB962C8B-B14F-4D97-AF65-F5344CB8AC3E}">
        <p14:creationId xmlns:p14="http://schemas.microsoft.com/office/powerpoint/2010/main" val="4277470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80ED8D-4F4B-7F66-36D8-672FB53C6033}"/>
              </a:ext>
            </a:extLst>
          </p:cNvPr>
          <p:cNvSpPr/>
          <p:nvPr/>
        </p:nvSpPr>
        <p:spPr>
          <a:xfrm>
            <a:off x="0" y="0"/>
            <a:ext cx="12177358" cy="7159031"/>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528DC56-928D-5043-2893-848ABF402474}"/>
              </a:ext>
            </a:extLst>
          </p:cNvPr>
          <p:cNvSpPr>
            <a:spLocks noGrp="1"/>
          </p:cNvSpPr>
          <p:nvPr>
            <p:ph idx="1"/>
          </p:nvPr>
        </p:nvSpPr>
        <p:spPr>
          <a:xfrm>
            <a:off x="515815" y="1899140"/>
            <a:ext cx="11195539" cy="5373368"/>
          </a:xfrm>
        </p:spPr>
        <p:txBody>
          <a:bodyPr>
            <a:normAutofit/>
          </a:bodyPr>
          <a:lstStyle/>
          <a:p>
            <a:pPr marL="0" marR="0" lvl="0" indent="0">
              <a:spcBef>
                <a:spcPts val="0"/>
              </a:spcBef>
              <a:spcAft>
                <a:spcPts val="0"/>
              </a:spcAft>
              <a:buNone/>
            </a:pPr>
            <a:r>
              <a:rPr lang="en-US" sz="1800" b="1" dirty="0">
                <a:solidFill>
                  <a:schemeClr val="bg1"/>
                </a:solidFill>
                <a:effectLst/>
                <a:latin typeface="Calibri" panose="020F0502020204030204" pitchFamily="34" charset="0"/>
                <a:ea typeface="Calibri" panose="020F0502020204030204" pitchFamily="34" charset="0"/>
              </a:rPr>
              <a:t>Finding #1</a:t>
            </a:r>
            <a:endParaRPr lang="en-US" sz="1800" dirty="0">
              <a:solidFill>
                <a:schemeClr val="bg1"/>
              </a:solidFill>
              <a:effectLst/>
              <a:latin typeface="Calibri" panose="020F0502020204030204" pitchFamily="34" charset="0"/>
              <a:ea typeface="Calibri" panose="020F0502020204030204" pitchFamily="34" charset="0"/>
            </a:endParaRPr>
          </a:p>
          <a:p>
            <a:pPr marL="0" marR="0" algn="just">
              <a:spcBef>
                <a:spcPts val="0"/>
              </a:spcBef>
              <a:spcAft>
                <a:spcPts val="0"/>
              </a:spcAft>
            </a:pPr>
            <a:r>
              <a:rPr lang="en-US" sz="1800" dirty="0">
                <a:solidFill>
                  <a:schemeClr val="bg1"/>
                </a:solidFill>
                <a:effectLst/>
                <a:latin typeface="Calibri" panose="020F0502020204030204" pitchFamily="34" charset="0"/>
                <a:ea typeface="Calibri" panose="020F0502020204030204" pitchFamily="34" charset="0"/>
              </a:rPr>
              <a:t>There is currently a clear pathway for the end of active missions, however, the fate of shelved missions remains uncertain. Some missions in NASA's PSD portfolio are economical, efficient, and innovative but due to lack of launch opportunities, budgetary pressures, etc., these missions are at higher risk of being delayed or shelved. SBAG suggests that NASA recognize the resources and efforts that have already been spent on the development of the shelved missions (e.g., Janus) and encourages NASA to define a process to be used when putting flight hardware into storage that will establish the criteria for exiting storage. Following a process with clearly documented criteria will increase transparency and enable the community to help find alternative paths forward, including as international or private collaborations or redirecting the missions to other suitable targets.</a:t>
            </a:r>
          </a:p>
          <a:p>
            <a:pPr marL="0" marR="0" indent="0">
              <a:spcBef>
                <a:spcPts val="0"/>
              </a:spcBef>
              <a:spcAft>
                <a:spcPts val="0"/>
              </a:spcAft>
              <a:buNone/>
            </a:pPr>
            <a:r>
              <a:rPr lang="en-US" sz="1800" b="1" dirty="0">
                <a:solidFill>
                  <a:schemeClr val="bg1"/>
                </a:solidFill>
                <a:effectLst/>
                <a:latin typeface="Calibri" panose="020F0502020204030204" pitchFamily="34" charset="0"/>
                <a:ea typeface="Calibri" panose="020F0502020204030204" pitchFamily="34" charset="0"/>
              </a:rPr>
              <a:t> </a:t>
            </a:r>
            <a:endParaRPr lang="en-US" sz="1800" dirty="0">
              <a:solidFill>
                <a:schemeClr val="bg1"/>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b="1" dirty="0">
                <a:solidFill>
                  <a:schemeClr val="bg1"/>
                </a:solidFill>
                <a:effectLst/>
                <a:latin typeface="Calibri" panose="020F0502020204030204" pitchFamily="34" charset="0"/>
                <a:ea typeface="Calibri" panose="020F0502020204030204" pitchFamily="34" charset="0"/>
              </a:rPr>
              <a:t>Finding #3</a:t>
            </a:r>
            <a:r>
              <a:rPr lang="en-US" sz="1800" dirty="0">
                <a:solidFill>
                  <a:schemeClr val="bg1"/>
                </a:solidFill>
                <a:effectLst/>
                <a:latin typeface="Calibri" panose="020F0502020204030204" pitchFamily="34" charset="0"/>
                <a:ea typeface="Calibri" panose="020F0502020204030204" pitchFamily="34" charset="0"/>
              </a:rPr>
              <a:t> </a:t>
            </a:r>
          </a:p>
          <a:p>
            <a:pPr marL="0" marR="0" algn="just">
              <a:spcBef>
                <a:spcPts val="0"/>
              </a:spcBef>
              <a:spcAft>
                <a:spcPts val="0"/>
              </a:spcAft>
            </a:pPr>
            <a:r>
              <a:rPr lang="en-US" sz="1800" dirty="0">
                <a:solidFill>
                  <a:schemeClr val="bg1"/>
                </a:solidFill>
                <a:effectLst/>
                <a:latin typeface="Calibri" panose="020F0502020204030204" pitchFamily="34" charset="0"/>
                <a:ea typeface="Calibri" panose="020F0502020204030204" pitchFamily="34" charset="0"/>
              </a:rPr>
              <a:t>The mission effort should focus on exploring the asteroid Apophis prior to its close flyby of the Earth in 2029, leveraging the natural laboratory experiment afforded by this unique and rare close approach opportunity, to complement the data to be collected by the OSIRIS-APEX spacecraft after Apophis’ close flyby of the Earth. The collected data will provide a complete investigation of this remarkable opportunity to quantify and understand in real time the consequences of planetary tides on the evolution of asteroids and glean important information on Apophis’ interior structure, which is otherwise unobtainable.</a:t>
            </a:r>
          </a:p>
        </p:txBody>
      </p:sp>
      <p:sp>
        <p:nvSpPr>
          <p:cNvPr id="5" name="TextBox 4">
            <a:extLst>
              <a:ext uri="{FF2B5EF4-FFF2-40B4-BE49-F238E27FC236}">
                <a16:creationId xmlns:a16="http://schemas.microsoft.com/office/drawing/2014/main" id="{07D20392-0FFB-E36D-A0C5-FF131BFF679E}"/>
              </a:ext>
            </a:extLst>
          </p:cNvPr>
          <p:cNvSpPr txBox="1"/>
          <p:nvPr/>
        </p:nvSpPr>
        <p:spPr>
          <a:xfrm>
            <a:off x="-213908" y="1299780"/>
            <a:ext cx="12205308" cy="685316"/>
          </a:xfrm>
          <a:prstGeom prst="rect">
            <a:avLst/>
          </a:prstGeom>
          <a:noFill/>
          <a:effectLst>
            <a:outerShdw blurRad="50800" dist="38100" dir="2700000" algn="tl" rotWithShape="0">
              <a:prstClr val="black">
                <a:alpha val="40000"/>
              </a:prstClr>
            </a:outerShdw>
          </a:effectLst>
        </p:spPr>
        <p:txBody>
          <a:bodyPr wrap="square" lIns="457200" tIns="91440" rIns="457200" bIns="91440" rtlCol="0">
            <a:sp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FF00"/>
                </a:solidFill>
                <a:effectLst/>
                <a:uLnTx/>
                <a:uFillTx/>
                <a:latin typeface="Franklin Gothic Medium" panose="020B0603020102020204" pitchFamily="34" charset="0"/>
                <a:ea typeface="+mn-ea"/>
                <a:cs typeface="+mn-cs"/>
              </a:rPr>
              <a:t>Back-up slide: Complete text of Findings 1 &amp; 3</a:t>
            </a:r>
          </a:p>
        </p:txBody>
      </p:sp>
      <p:pic>
        <p:nvPicPr>
          <p:cNvPr id="2" name="Picture 2">
            <a:extLst>
              <a:ext uri="{FF2B5EF4-FFF2-40B4-BE49-F238E27FC236}">
                <a16:creationId xmlns:a16="http://schemas.microsoft.com/office/drawing/2014/main" id="{9DA13098-5DFC-06F9-225D-2E002D15C7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600" y="153298"/>
            <a:ext cx="4679526" cy="1047044"/>
          </a:xfrm>
          <a:prstGeom prst="rect">
            <a:avLst/>
          </a:prstGeom>
          <a:noFill/>
          <a:ln w="76200">
            <a:solidFill>
              <a:schemeClr val="bg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a:extLst>
              <a:ext uri="{FF2B5EF4-FFF2-40B4-BE49-F238E27FC236}">
                <a16:creationId xmlns:a16="http://schemas.microsoft.com/office/drawing/2014/main" id="{FE28017B-45B3-B767-6D7F-4FC573241034}"/>
              </a:ext>
            </a:extLst>
          </p:cNvPr>
          <p:cNvSpPr txBox="1"/>
          <p:nvPr/>
        </p:nvSpPr>
        <p:spPr>
          <a:xfrm>
            <a:off x="5003103" y="56312"/>
            <a:ext cx="4617546" cy="1200329"/>
          </a:xfrm>
          <a:prstGeom prst="rect">
            <a:avLst/>
          </a:prstGeom>
          <a:noFill/>
        </p:spPr>
        <p:txBody>
          <a:bodyPr wrap="none" rtlCol="0">
            <a:spAutoFit/>
          </a:bodyPr>
          <a:lstStyle/>
          <a:p>
            <a:r>
              <a:rPr lang="en-US" sz="1800" dirty="0">
                <a:solidFill>
                  <a:schemeClr val="bg1"/>
                </a:solidFill>
                <a:latin typeface="Franklin Gothic Demi" panose="020B0603020102020204" pitchFamily="34" charset="0"/>
                <a:cs typeface="Arial" panose="020B0604020202020204" pitchFamily="34" charset="0"/>
              </a:rPr>
              <a:t>Lori Feaga, SBAG Steering Committee Chair</a:t>
            </a:r>
          </a:p>
          <a:p>
            <a:r>
              <a:rPr lang="en-US" sz="1800" i="1" dirty="0">
                <a:solidFill>
                  <a:schemeClr val="accent1">
                    <a:lumMod val="40000"/>
                    <a:lumOff val="60000"/>
                  </a:schemeClr>
                </a:solidFill>
                <a:latin typeface="Franklin Gothic Demi" panose="020B0603020102020204" pitchFamily="34" charset="0"/>
                <a:cs typeface="Arial" panose="020B0604020202020204" pitchFamily="34" charset="0"/>
              </a:rPr>
              <a:t>https://</a:t>
            </a:r>
            <a:r>
              <a:rPr lang="en-US" sz="1800" i="1" dirty="0" err="1">
                <a:solidFill>
                  <a:schemeClr val="accent1">
                    <a:lumMod val="40000"/>
                    <a:lumOff val="60000"/>
                  </a:schemeClr>
                </a:solidFill>
                <a:latin typeface="Franklin Gothic Demi" panose="020B0603020102020204" pitchFamily="34" charset="0"/>
                <a:cs typeface="Arial" panose="020B0604020202020204" pitchFamily="34" charset="0"/>
              </a:rPr>
              <a:t>www.lpi.usra.edu</a:t>
            </a:r>
            <a:r>
              <a:rPr lang="en-US" sz="1800" i="1" dirty="0">
                <a:solidFill>
                  <a:schemeClr val="accent1">
                    <a:lumMod val="40000"/>
                    <a:lumOff val="60000"/>
                  </a:schemeClr>
                </a:solidFill>
                <a:latin typeface="Franklin Gothic Demi" panose="020B0603020102020204" pitchFamily="34" charset="0"/>
                <a:cs typeface="Arial" panose="020B0604020202020204" pitchFamily="34" charset="0"/>
              </a:rPr>
              <a:t>/</a:t>
            </a:r>
            <a:r>
              <a:rPr lang="en-US" sz="1800" i="1" dirty="0" err="1">
                <a:solidFill>
                  <a:schemeClr val="accent1">
                    <a:lumMod val="40000"/>
                    <a:lumOff val="60000"/>
                  </a:schemeClr>
                </a:solidFill>
                <a:latin typeface="Franklin Gothic Demi" panose="020B0603020102020204" pitchFamily="34" charset="0"/>
                <a:cs typeface="Arial" panose="020B0604020202020204" pitchFamily="34" charset="0"/>
              </a:rPr>
              <a:t>sbag</a:t>
            </a:r>
            <a:r>
              <a:rPr lang="en-US" sz="1800" i="1" dirty="0">
                <a:solidFill>
                  <a:schemeClr val="accent1">
                    <a:lumMod val="40000"/>
                    <a:lumOff val="60000"/>
                  </a:schemeClr>
                </a:solidFill>
                <a:latin typeface="Franklin Gothic Demi" panose="020B0603020102020204" pitchFamily="34" charset="0"/>
                <a:cs typeface="Arial" panose="020B0604020202020204" pitchFamily="34" charset="0"/>
              </a:rPr>
              <a:t>/</a:t>
            </a:r>
          </a:p>
          <a:p>
            <a:endParaRPr lang="en-US" dirty="0">
              <a:solidFill>
                <a:schemeClr val="bg1"/>
              </a:solidFill>
              <a:latin typeface="Franklin Gothic Demi" panose="020B0603020102020204" pitchFamily="34" charset="0"/>
              <a:cs typeface="Arial" panose="020B0604020202020204" pitchFamily="34" charset="0"/>
            </a:endParaRPr>
          </a:p>
          <a:p>
            <a:r>
              <a:rPr lang="en-US" dirty="0">
                <a:solidFill>
                  <a:schemeClr val="bg1"/>
                </a:solidFill>
                <a:latin typeface="Franklin Gothic Demi" panose="020B0603020102020204" pitchFamily="34" charset="0"/>
                <a:cs typeface="Arial" panose="020B0604020202020204" pitchFamily="34" charset="0"/>
              </a:rPr>
              <a:t>PAC Meeting, November 14, 2023</a:t>
            </a:r>
          </a:p>
        </p:txBody>
      </p:sp>
    </p:spTree>
    <p:extLst>
      <p:ext uri="{BB962C8B-B14F-4D97-AF65-F5344CB8AC3E}">
        <p14:creationId xmlns:p14="http://schemas.microsoft.com/office/powerpoint/2010/main" val="501550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1269</TotalTime>
  <Words>544</Words>
  <Application>Microsoft Macintosh PowerPoint</Application>
  <PresentationFormat>Widescreen</PresentationFormat>
  <Paragraphs>31</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Franklin Gothic Demi</vt:lpstr>
      <vt:lpstr>Franklin Gothic Medium</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SBAG Townhall</dc:title>
  <dc:creator>Lori M. Feaga</dc:creator>
  <cp:lastModifiedBy>Lori M. Feaga</cp:lastModifiedBy>
  <cp:revision>17</cp:revision>
  <dcterms:created xsi:type="dcterms:W3CDTF">2023-09-21T19:53:42Z</dcterms:created>
  <dcterms:modified xsi:type="dcterms:W3CDTF">2023-11-07T15:04:23Z</dcterms:modified>
</cp:coreProperties>
</file>