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9" roundtripDataSignature="AMtx7mjKK4dbcA5NqHf8RQcI86M1SzzeA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6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1" name="Google Shape;21;p6"/>
          <p:cNvSpPr txBox="1"/>
          <p:nvPr>
            <p:ph idx="10" type="dt"/>
          </p:nvPr>
        </p:nvSpPr>
        <p:spPr>
          <a:xfrm>
            <a:off x="228600" y="641826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1" type="ftr"/>
          </p:nvPr>
        </p:nvSpPr>
        <p:spPr>
          <a:xfrm>
            <a:off x="3028950" y="641826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2" type="sldNum"/>
          </p:nvPr>
        </p:nvSpPr>
        <p:spPr>
          <a:xfrm>
            <a:off x="6858000" y="641826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/>
          <p:nvPr>
            <p:ph type="title"/>
          </p:nvPr>
        </p:nvSpPr>
        <p:spPr>
          <a:xfrm>
            <a:off x="226060" y="963379"/>
            <a:ext cx="8686800" cy="4795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7"/>
          <p:cNvSpPr txBox="1"/>
          <p:nvPr>
            <p:ph idx="1" type="body"/>
          </p:nvPr>
        </p:nvSpPr>
        <p:spPr>
          <a:xfrm>
            <a:off x="228600" y="1482762"/>
            <a:ext cx="8686800" cy="49132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indent="-3429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0" type="dt"/>
          </p:nvPr>
        </p:nvSpPr>
        <p:spPr>
          <a:xfrm>
            <a:off x="228600" y="641826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7"/>
          <p:cNvSpPr txBox="1"/>
          <p:nvPr>
            <p:ph idx="11" type="ftr"/>
          </p:nvPr>
        </p:nvSpPr>
        <p:spPr>
          <a:xfrm>
            <a:off x="3028950" y="641826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2" type="sldNum"/>
          </p:nvPr>
        </p:nvSpPr>
        <p:spPr>
          <a:xfrm>
            <a:off x="6858000" y="641826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/>
          <p:nvPr>
            <p:ph type="title"/>
          </p:nvPr>
        </p:nvSpPr>
        <p:spPr>
          <a:xfrm>
            <a:off x="226060" y="963379"/>
            <a:ext cx="8686800" cy="4795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10" type="dt"/>
          </p:nvPr>
        </p:nvSpPr>
        <p:spPr>
          <a:xfrm>
            <a:off x="228600" y="641826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8"/>
          <p:cNvSpPr txBox="1"/>
          <p:nvPr>
            <p:ph idx="11" type="ftr"/>
          </p:nvPr>
        </p:nvSpPr>
        <p:spPr>
          <a:xfrm>
            <a:off x="3028950" y="641826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6858000" y="641826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9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8" name="Google Shape;38;p9"/>
          <p:cNvSpPr txBox="1"/>
          <p:nvPr>
            <p:ph idx="10" type="dt"/>
          </p:nvPr>
        </p:nvSpPr>
        <p:spPr>
          <a:xfrm>
            <a:off x="228600" y="641826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9"/>
          <p:cNvSpPr txBox="1"/>
          <p:nvPr>
            <p:ph idx="11" type="ftr"/>
          </p:nvPr>
        </p:nvSpPr>
        <p:spPr>
          <a:xfrm>
            <a:off x="3028950" y="641826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6858000" y="641826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type="title"/>
          </p:nvPr>
        </p:nvSpPr>
        <p:spPr>
          <a:xfrm>
            <a:off x="226060" y="963379"/>
            <a:ext cx="8686800" cy="4795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1" type="body"/>
          </p:nvPr>
        </p:nvSpPr>
        <p:spPr>
          <a:xfrm>
            <a:off x="228600" y="933450"/>
            <a:ext cx="428625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indent="-3429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2" type="body"/>
          </p:nvPr>
        </p:nvSpPr>
        <p:spPr>
          <a:xfrm>
            <a:off x="4629150" y="933450"/>
            <a:ext cx="428625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indent="-3429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10"/>
          <p:cNvSpPr txBox="1"/>
          <p:nvPr>
            <p:ph idx="10" type="dt"/>
          </p:nvPr>
        </p:nvSpPr>
        <p:spPr>
          <a:xfrm>
            <a:off x="228600" y="641826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0"/>
          <p:cNvSpPr txBox="1"/>
          <p:nvPr>
            <p:ph idx="11" type="ftr"/>
          </p:nvPr>
        </p:nvSpPr>
        <p:spPr>
          <a:xfrm>
            <a:off x="3028950" y="641826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6858000" y="641826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idx="10" type="dt"/>
          </p:nvPr>
        </p:nvSpPr>
        <p:spPr>
          <a:xfrm>
            <a:off x="228600" y="641826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1"/>
          <p:cNvSpPr txBox="1"/>
          <p:nvPr>
            <p:ph idx="11" type="ftr"/>
          </p:nvPr>
        </p:nvSpPr>
        <p:spPr>
          <a:xfrm>
            <a:off x="3028950" y="641826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6858000" y="641826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type="title"/>
          </p:nvPr>
        </p:nvSpPr>
        <p:spPr>
          <a:xfrm>
            <a:off x="226060" y="963379"/>
            <a:ext cx="8686800" cy="4795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5"/>
          <p:cNvSpPr txBox="1"/>
          <p:nvPr>
            <p:ph idx="1" type="body"/>
          </p:nvPr>
        </p:nvSpPr>
        <p:spPr>
          <a:xfrm>
            <a:off x="228600" y="1482762"/>
            <a:ext cx="8686800" cy="49132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-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5"/>
          <p:cNvSpPr txBox="1"/>
          <p:nvPr>
            <p:ph idx="10" type="dt"/>
          </p:nvPr>
        </p:nvSpPr>
        <p:spPr>
          <a:xfrm>
            <a:off x="228600" y="641826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5"/>
          <p:cNvSpPr txBox="1"/>
          <p:nvPr>
            <p:ph idx="11" type="ftr"/>
          </p:nvPr>
        </p:nvSpPr>
        <p:spPr>
          <a:xfrm>
            <a:off x="3028950" y="641826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5"/>
          <p:cNvSpPr txBox="1"/>
          <p:nvPr>
            <p:ph idx="12" type="sldNum"/>
          </p:nvPr>
        </p:nvSpPr>
        <p:spPr>
          <a:xfrm>
            <a:off x="6858000" y="641826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5" name="Google Shape;15;p5"/>
          <p:cNvCxnSpPr/>
          <p:nvPr/>
        </p:nvCxnSpPr>
        <p:spPr>
          <a:xfrm>
            <a:off x="2540" y="923565"/>
            <a:ext cx="9149080" cy="0"/>
          </a:xfrm>
          <a:prstGeom prst="straightConnector1">
            <a:avLst/>
          </a:prstGeom>
          <a:noFill/>
          <a:ln cap="flat" cmpd="sng" w="63500">
            <a:solidFill>
              <a:srgbClr val="2968A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6" name="Google Shape;16;p5"/>
          <p:cNvCxnSpPr/>
          <p:nvPr/>
        </p:nvCxnSpPr>
        <p:spPr>
          <a:xfrm>
            <a:off x="-5080" y="6853482"/>
            <a:ext cx="9149080" cy="0"/>
          </a:xfrm>
          <a:prstGeom prst="straightConnector1">
            <a:avLst/>
          </a:prstGeom>
          <a:noFill/>
          <a:ln cap="flat" cmpd="sng" w="63500">
            <a:solidFill>
              <a:srgbClr val="2968A2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17" name="Google Shape;17;p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2540" y="4762"/>
            <a:ext cx="9144000" cy="9144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lpi.usra.edu/exmag/meetings/exmagapril2023/ExMAG%202023%20Draft%20Findings_v2_Update.pdf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"/>
          <p:cNvSpPr txBox="1"/>
          <p:nvPr>
            <p:ph type="ctrTitle"/>
          </p:nvPr>
        </p:nvSpPr>
        <p:spPr>
          <a:xfrm>
            <a:off x="685800" y="1122363"/>
            <a:ext cx="7772400" cy="347734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4000"/>
              <a:buFont typeface="Arial"/>
              <a:buNone/>
            </a:pPr>
            <a:r>
              <a:rPr lang="en-US" sz="4000"/>
              <a:t>Extraterrestrial Materials Analysis Group (ExMAG)</a:t>
            </a:r>
            <a:br>
              <a:rPr lang="en-US" sz="4000"/>
            </a:br>
            <a:br>
              <a:rPr lang="en-US" sz="4000"/>
            </a:br>
            <a:r>
              <a:rPr lang="en-US" sz="4000"/>
              <a:t>PAC meeting, Nov. 14 2023</a:t>
            </a:r>
            <a:endParaRPr/>
          </a:p>
        </p:txBody>
      </p:sp>
      <p:sp>
        <p:nvSpPr>
          <p:cNvPr id="57" name="Google Shape;57;p1"/>
          <p:cNvSpPr txBox="1"/>
          <p:nvPr>
            <p:ph idx="1" type="subTitle"/>
          </p:nvPr>
        </p:nvSpPr>
        <p:spPr>
          <a:xfrm>
            <a:off x="1094509" y="4793529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Barbara Cohen, Chair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ExMAG.community@gmail.com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"/>
          <p:cNvSpPr txBox="1"/>
          <p:nvPr>
            <p:ph type="title"/>
          </p:nvPr>
        </p:nvSpPr>
        <p:spPr>
          <a:xfrm>
            <a:off x="226060" y="963379"/>
            <a:ext cx="8686800" cy="4795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800"/>
              <a:buFont typeface="Arial"/>
              <a:buNone/>
            </a:pPr>
            <a:r>
              <a:rPr lang="en-US"/>
              <a:t>Recent &amp; Upcoming Activities</a:t>
            </a:r>
            <a:endParaRPr/>
          </a:p>
        </p:txBody>
      </p:sp>
      <p:sp>
        <p:nvSpPr>
          <p:cNvPr id="63" name="Google Shape;63;p2"/>
          <p:cNvSpPr txBox="1"/>
          <p:nvPr>
            <p:ph idx="1" type="body"/>
          </p:nvPr>
        </p:nvSpPr>
        <p:spPr>
          <a:xfrm>
            <a:off x="228600" y="1482762"/>
            <a:ext cx="8686800" cy="49132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/>
              <a:t>ExMAG Annual Meeting August 1–3, 2023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/>
              <a:t>ExMAG opening up some of its committee meetings to public attendance for breaking news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Char char="-"/>
            </a:pPr>
            <a:r>
              <a:rPr lang="en-US"/>
              <a:t>Monday December 18, at 11 am CT. The agenda will include annual reports by the ExMAG subcommittees and a presentation by Dr. Lisa Gaddis of the LPI on their plans for implementing the Support for Planetary Sample Science program.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/>
              <a:t>ExMAG Newsletter now active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/>
              <a:t>LEAG - ExMAG Special Action Team stood up – reports due Q3 2024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Char char="-"/>
            </a:pPr>
            <a:r>
              <a:rPr lang="en-US"/>
              <a:t>Nominal Samples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Char char="-"/>
            </a:pPr>
            <a:r>
              <a:rPr lang="en-US"/>
              <a:t>Volatile Samples and Cold Curation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Char char="-"/>
            </a:pPr>
            <a:r>
              <a:rPr lang="en-US"/>
              <a:t>Sample Data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/>
              <a:t>MEPAG - ExMAG virtual workshop, Connecting community scientific hypotheses to Mars sample science - Feb 13-15 2024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/>
              <a:t>Soliciting new members for 2024 </a:t>
            </a:r>
            <a:endParaRPr/>
          </a:p>
          <a:p>
            <a:pPr indent="-101600" lvl="0" marL="2286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/>
          </a:p>
          <a:p>
            <a:pPr indent="-101600" lvl="0" marL="2286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/>
          </a:p>
          <a:p>
            <a:pPr indent="-101600" lvl="0" marL="2286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/>
          </a:p>
        </p:txBody>
      </p:sp>
      <p:sp>
        <p:nvSpPr>
          <p:cNvPr id="64" name="Google Shape;64;p2"/>
          <p:cNvSpPr txBox="1"/>
          <p:nvPr>
            <p:ph idx="10" type="dt"/>
          </p:nvPr>
        </p:nvSpPr>
        <p:spPr>
          <a:xfrm>
            <a:off x="228600" y="641826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11/13/23</a:t>
            </a:r>
            <a:endParaRPr/>
          </a:p>
        </p:txBody>
      </p:sp>
      <p:sp>
        <p:nvSpPr>
          <p:cNvPr id="65" name="Google Shape;65;p2"/>
          <p:cNvSpPr txBox="1"/>
          <p:nvPr>
            <p:ph idx="12" type="sldNum"/>
          </p:nvPr>
        </p:nvSpPr>
        <p:spPr>
          <a:xfrm>
            <a:off x="6858000" y="641826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"/>
          <p:cNvSpPr txBox="1"/>
          <p:nvPr>
            <p:ph type="title"/>
          </p:nvPr>
        </p:nvSpPr>
        <p:spPr>
          <a:xfrm>
            <a:off x="226060" y="963379"/>
            <a:ext cx="8686800" cy="4795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800"/>
              <a:buFont typeface="Arial"/>
              <a:buNone/>
            </a:pPr>
            <a:r>
              <a:rPr lang="en-US"/>
              <a:t>August Meeting Findings</a:t>
            </a:r>
            <a:endParaRPr/>
          </a:p>
        </p:txBody>
      </p:sp>
      <p:sp>
        <p:nvSpPr>
          <p:cNvPr id="71" name="Google Shape;71;p3"/>
          <p:cNvSpPr txBox="1"/>
          <p:nvPr>
            <p:ph idx="1" type="body"/>
          </p:nvPr>
        </p:nvSpPr>
        <p:spPr>
          <a:xfrm>
            <a:off x="228600" y="1482762"/>
            <a:ext cx="8686800" cy="49132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600" u="sng">
                <a:solidFill>
                  <a:schemeClr val="hlink"/>
                </a:solidFill>
                <a:hlinkClick r:id="rId3"/>
              </a:rPr>
              <a:t>https://www.lpi.usra.edu/exmag/meetings/exmagapril2023/ExMAG%202023%20Draft%20Findings_v2_Update.pdf</a:t>
            </a:r>
            <a:endParaRPr sz="1600"/>
          </a:p>
          <a:p>
            <a:pPr indent="0" lvl="0" marL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600"/>
              <a:t>F1. ExMAG recommends that NASA continue to adopt and use only self-identified demographics in their analyses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600"/>
              <a:t>F2. ExMAG recommends strengthening AstroMat as the extraterrestrial materials repository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600"/>
              <a:t>F3. ExMAG recommends formation of international research teams for Chang’E sample access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600"/>
              <a:t>F4. ExMAG recommends that NASA consider how to enable logistical access to all PSEF-funded facilities for researchers who need to use them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600"/>
              <a:t>F5. ExMAG recommends that NASA prioritizes maintenance and repair for the unique assets housing the facilities and equipment in NASA Curation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600"/>
              <a:t>F6. ExMAG recommends that NASA and the MSR project better define the Sample Safety and  Preliminary Examination activities planned for the SRP and clearly delineate such activities from sample science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600"/>
              <a:t>F7. ExMAG recommends that NASA add a criterion to the SRP site selection process consistent with NASA DEIA principles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1600"/>
          </a:p>
        </p:txBody>
      </p:sp>
      <p:sp>
        <p:nvSpPr>
          <p:cNvPr id="72" name="Google Shape;72;p3"/>
          <p:cNvSpPr txBox="1"/>
          <p:nvPr>
            <p:ph idx="10" type="dt"/>
          </p:nvPr>
        </p:nvSpPr>
        <p:spPr>
          <a:xfrm>
            <a:off x="228600" y="641826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11/13/23</a:t>
            </a:r>
            <a:endParaRPr/>
          </a:p>
        </p:txBody>
      </p:sp>
      <p:sp>
        <p:nvSpPr>
          <p:cNvPr id="73" name="Google Shape;73;p3"/>
          <p:cNvSpPr txBox="1"/>
          <p:nvPr>
            <p:ph idx="12" type="sldNum"/>
          </p:nvPr>
        </p:nvSpPr>
        <p:spPr>
          <a:xfrm>
            <a:off x="6858000" y="641826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"/>
          <p:cNvSpPr txBox="1"/>
          <p:nvPr>
            <p:ph type="title"/>
          </p:nvPr>
        </p:nvSpPr>
        <p:spPr>
          <a:xfrm>
            <a:off x="226060" y="963379"/>
            <a:ext cx="8686800" cy="4795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800"/>
              <a:buFont typeface="Arial"/>
              <a:buNone/>
            </a:pPr>
            <a:r>
              <a:rPr lang="en-US"/>
              <a:t>ExMAG membership</a:t>
            </a:r>
            <a:endParaRPr/>
          </a:p>
        </p:txBody>
      </p:sp>
      <p:sp>
        <p:nvSpPr>
          <p:cNvPr id="79" name="Google Shape;79;p4"/>
          <p:cNvSpPr txBox="1"/>
          <p:nvPr>
            <p:ph idx="10" type="dt"/>
          </p:nvPr>
        </p:nvSpPr>
        <p:spPr>
          <a:xfrm>
            <a:off x="228600" y="641826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11/13/23</a:t>
            </a:r>
            <a:endParaRPr/>
          </a:p>
        </p:txBody>
      </p:sp>
      <p:sp>
        <p:nvSpPr>
          <p:cNvPr id="80" name="Google Shape;80;p4"/>
          <p:cNvSpPr txBox="1"/>
          <p:nvPr>
            <p:ph idx="12" type="sldNum"/>
          </p:nvPr>
        </p:nvSpPr>
        <p:spPr>
          <a:xfrm>
            <a:off x="6858000" y="641826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81" name="Google Shape;81;p4"/>
          <p:cNvGrpSpPr/>
          <p:nvPr/>
        </p:nvGrpSpPr>
        <p:grpSpPr>
          <a:xfrm>
            <a:off x="154501" y="1651263"/>
            <a:ext cx="2785023" cy="2130173"/>
            <a:chOff x="154501" y="1651263"/>
            <a:chExt cx="2785023" cy="2130173"/>
          </a:xfrm>
        </p:grpSpPr>
        <p:cxnSp>
          <p:nvCxnSpPr>
            <p:cNvPr id="82" name="Google Shape;82;p4"/>
            <p:cNvCxnSpPr/>
            <p:nvPr/>
          </p:nvCxnSpPr>
          <p:spPr>
            <a:xfrm rot="10800000">
              <a:off x="2058172" y="2771999"/>
              <a:ext cx="881352" cy="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sp>
          <p:nvSpPr>
            <p:cNvPr id="83" name="Google Shape;83;p4"/>
            <p:cNvSpPr/>
            <p:nvPr/>
          </p:nvSpPr>
          <p:spPr>
            <a:xfrm>
              <a:off x="154501" y="1651263"/>
              <a:ext cx="1921270" cy="2130173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AFAFAF"/>
                </a:gs>
                <a:gs pos="50000">
                  <a:schemeClr val="accent3"/>
                </a:gs>
                <a:gs pos="100000">
                  <a:srgbClr val="919191"/>
                </a:gs>
              </a:gsLst>
              <a:lin ang="5400000" scaled="0"/>
            </a:gradFill>
            <a:ln cap="flat" cmpd="sng" w="38100">
              <a:solidFill>
                <a:schemeClr val="dk1"/>
              </a:solidFill>
              <a:prstDash val="dash"/>
              <a:round/>
              <a:headEnd len="sm" w="sm" type="none"/>
              <a:tailEnd len="sm" w="sm" type="none"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ExMAG STEERING COMMITTEE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ExMAG Chair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Barbara Cohen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Astromaterials Curator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Francis McCubbin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NASA HQ Liaison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Jeff Grossman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Kathleen Vander Kaaden</a:t>
              </a:r>
              <a:endPara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4" name="Google Shape;84;p4"/>
          <p:cNvGrpSpPr/>
          <p:nvPr/>
        </p:nvGrpSpPr>
        <p:grpSpPr>
          <a:xfrm>
            <a:off x="5598718" y="838195"/>
            <a:ext cx="3389989" cy="5915359"/>
            <a:chOff x="5246453" y="838195"/>
            <a:chExt cx="3389989" cy="5915359"/>
          </a:xfrm>
        </p:grpSpPr>
        <p:cxnSp>
          <p:nvCxnSpPr>
            <p:cNvPr id="85" name="Google Shape;85;p4"/>
            <p:cNvCxnSpPr/>
            <p:nvPr/>
          </p:nvCxnSpPr>
          <p:spPr>
            <a:xfrm rot="10800000">
              <a:off x="5724416" y="6292945"/>
              <a:ext cx="592477" cy="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86" name="Google Shape;86;p4"/>
            <p:cNvCxnSpPr/>
            <p:nvPr/>
          </p:nvCxnSpPr>
          <p:spPr>
            <a:xfrm rot="10800000">
              <a:off x="5743250" y="5314747"/>
              <a:ext cx="592477" cy="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87" name="Google Shape;87;p4"/>
            <p:cNvCxnSpPr/>
            <p:nvPr/>
          </p:nvCxnSpPr>
          <p:spPr>
            <a:xfrm rot="10800000">
              <a:off x="5743250" y="4303801"/>
              <a:ext cx="592477" cy="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88" name="Google Shape;88;p4"/>
            <p:cNvCxnSpPr/>
            <p:nvPr/>
          </p:nvCxnSpPr>
          <p:spPr>
            <a:xfrm rot="10800000">
              <a:off x="5743250" y="3301763"/>
              <a:ext cx="592477" cy="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89" name="Google Shape;89;p4"/>
            <p:cNvCxnSpPr/>
            <p:nvPr/>
          </p:nvCxnSpPr>
          <p:spPr>
            <a:xfrm rot="10800000">
              <a:off x="5724417" y="2309116"/>
              <a:ext cx="592477" cy="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90" name="Google Shape;90;p4"/>
            <p:cNvCxnSpPr/>
            <p:nvPr/>
          </p:nvCxnSpPr>
          <p:spPr>
            <a:xfrm rot="10800000">
              <a:off x="5724417" y="1293693"/>
              <a:ext cx="592477" cy="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91" name="Google Shape;91;p4"/>
            <p:cNvSpPr/>
            <p:nvPr/>
          </p:nvSpPr>
          <p:spPr>
            <a:xfrm>
              <a:off x="6232291" y="838195"/>
              <a:ext cx="2393879" cy="914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70A5DA"/>
                </a:gs>
                <a:gs pos="50000">
                  <a:srgbClr val="539BDB"/>
                </a:gs>
                <a:gs pos="100000">
                  <a:srgbClr val="4288C8"/>
                </a:gs>
              </a:gsLst>
              <a:lin ang="5400000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Lunar Sample Subcommittee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rgbClr val="DDEAF6"/>
                  </a:solidFill>
                  <a:latin typeface="Arial"/>
                  <a:ea typeface="Arial"/>
                  <a:cs typeface="Arial"/>
                  <a:sym typeface="Arial"/>
                </a:rPr>
                <a:t>Apollo samples, Artemis sample planning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Jessica Barnes</a:t>
              </a:r>
              <a:endParaRPr/>
            </a:p>
          </p:txBody>
        </p:sp>
        <p:sp>
          <p:nvSpPr>
            <p:cNvPr id="92" name="Google Shape;92;p4"/>
            <p:cNvSpPr/>
            <p:nvPr/>
          </p:nvSpPr>
          <p:spPr>
            <a:xfrm>
              <a:off x="6232291" y="1853622"/>
              <a:ext cx="2393878" cy="914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08B54"/>
                </a:gs>
                <a:gs pos="50000">
                  <a:srgbClr val="F67A26"/>
                </a:gs>
                <a:gs pos="100000">
                  <a:srgbClr val="E36A18"/>
                </a:gs>
              </a:gsLst>
              <a:lin ang="5400000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Mars Sample Subcommittee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rgbClr val="FBE4D4"/>
                  </a:solidFill>
                  <a:latin typeface="Arial"/>
                  <a:ea typeface="Arial"/>
                  <a:cs typeface="Arial"/>
                  <a:sym typeface="Arial"/>
                </a:rPr>
                <a:t>MMX and Mars Sample Return planning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Lydia Hallis and Yang Liu</a:t>
              </a:r>
              <a:endParaRPr/>
            </a:p>
          </p:txBody>
        </p:sp>
        <p:sp>
          <p:nvSpPr>
            <p:cNvPr id="93" name="Google Shape;93;p4"/>
            <p:cNvSpPr/>
            <p:nvPr/>
          </p:nvSpPr>
          <p:spPr>
            <a:xfrm>
              <a:off x="6232292" y="2844563"/>
              <a:ext cx="2393877" cy="914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7FB75F"/>
                </a:gs>
                <a:gs pos="50000">
                  <a:srgbClr val="6EB141"/>
                </a:gs>
                <a:gs pos="100000">
                  <a:srgbClr val="5FA134"/>
                </a:gs>
              </a:gsLst>
              <a:lin ang="5400000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Microparticle Subcommittee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rgbClr val="E1EFD8"/>
                  </a:solidFill>
                  <a:latin typeface="Arial"/>
                  <a:ea typeface="Arial"/>
                  <a:cs typeface="Arial"/>
                  <a:sym typeface="Arial"/>
                </a:rPr>
                <a:t>Cosmic Dust, Stardust mission, microparticle impacts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Philipp Heck</a:t>
              </a:r>
              <a:endParaRPr/>
            </a:p>
          </p:txBody>
        </p:sp>
        <p:sp>
          <p:nvSpPr>
            <p:cNvPr id="94" name="Google Shape;94;p4"/>
            <p:cNvSpPr/>
            <p:nvPr/>
          </p:nvSpPr>
          <p:spPr>
            <a:xfrm>
              <a:off x="6242565" y="3846601"/>
              <a:ext cx="2393877" cy="914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7A81FF"/>
                </a:gs>
                <a:gs pos="100000">
                  <a:srgbClr val="7030A0"/>
                </a:gs>
              </a:gsLst>
              <a:lin ang="5400000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Asteroid Subcommittee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rgbClr val="D8D8D8"/>
                  </a:solidFill>
                  <a:latin typeface="Arial"/>
                  <a:ea typeface="Arial"/>
                  <a:cs typeface="Arial"/>
                  <a:sym typeface="Arial"/>
                </a:rPr>
                <a:t>Hayabusa, Hayabusa-2, OSIRIS-Rex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Larry Nittler</a:t>
              </a:r>
              <a:endPara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4"/>
            <p:cNvSpPr/>
            <p:nvPr/>
          </p:nvSpPr>
          <p:spPr>
            <a:xfrm>
              <a:off x="6242566" y="4837198"/>
              <a:ext cx="2393876" cy="914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FC647"/>
                </a:gs>
                <a:gs pos="50000">
                  <a:srgbClr val="FFC600"/>
                </a:gs>
                <a:gs pos="100000">
                  <a:srgbClr val="E3B400"/>
                </a:gs>
              </a:gsLst>
              <a:lin ang="5400000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Meteorite Subcommittee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Antarctic meteorites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Jon Friedrich</a:t>
              </a:r>
              <a:endParaRPr/>
            </a:p>
          </p:txBody>
        </p:sp>
        <p:sp>
          <p:nvSpPr>
            <p:cNvPr id="96" name="Google Shape;96;p4"/>
            <p:cNvSpPr/>
            <p:nvPr/>
          </p:nvSpPr>
          <p:spPr>
            <a:xfrm>
              <a:off x="6261402" y="5839154"/>
              <a:ext cx="2375040" cy="914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F2600">
                    <a:alpha val="64705"/>
                  </a:srgbClr>
                </a:gs>
                <a:gs pos="100000">
                  <a:srgbClr val="C00000"/>
                </a:gs>
              </a:gsLst>
              <a:lin ang="5400000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Genesis Subcommittee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rgbClr val="F7CAAC"/>
                  </a:solidFill>
                  <a:latin typeface="Arial"/>
                  <a:ea typeface="Arial"/>
                  <a:cs typeface="Arial"/>
                  <a:sym typeface="Arial"/>
                </a:rPr>
                <a:t>Genesis mission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Larry Nittler</a:t>
              </a:r>
              <a:endPara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97" name="Google Shape;97;p4"/>
            <p:cNvCxnSpPr/>
            <p:nvPr/>
          </p:nvCxnSpPr>
          <p:spPr>
            <a:xfrm>
              <a:off x="5743252" y="1293693"/>
              <a:ext cx="0" cy="5011231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98" name="Google Shape;98;p4"/>
            <p:cNvCxnSpPr/>
            <p:nvPr/>
          </p:nvCxnSpPr>
          <p:spPr>
            <a:xfrm rot="10800000">
              <a:off x="5246453" y="3791403"/>
              <a:ext cx="496797" cy="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99" name="Google Shape;99;p4"/>
          <p:cNvSpPr txBox="1"/>
          <p:nvPr/>
        </p:nvSpPr>
        <p:spPr>
          <a:xfrm>
            <a:off x="2939524" y="1651263"/>
            <a:ext cx="2731459" cy="4401205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15888" lvl="0" marL="115888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Barbara Cohen (GSFC), Chair</a:t>
            </a:r>
            <a:endParaRPr/>
          </a:p>
          <a:p>
            <a:pPr indent="-115888" lvl="0" marL="115888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Jemma Davidson (ASU), Vice-Chair </a:t>
            </a:r>
            <a:r>
              <a:rPr b="0" i="1" lang="en-US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and incoming chair</a:t>
            </a:r>
            <a:endParaRPr/>
          </a:p>
          <a:p>
            <a:pPr indent="-115888" lvl="0" marL="115888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Michelle Thompson (Purdue), Secretary</a:t>
            </a:r>
            <a:endParaRPr/>
          </a:p>
          <a:p>
            <a:pPr indent="-115888" lvl="0" marL="115888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Jessica Barnes (U of Arizona)</a:t>
            </a:r>
            <a:endParaRPr/>
          </a:p>
          <a:p>
            <a:pPr indent="-115888" lvl="0" marL="115888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Kate Burgess (NRL)</a:t>
            </a:r>
            <a:endParaRPr/>
          </a:p>
          <a:p>
            <a:pPr indent="-115888" lvl="0" marL="115888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Jon Friedrich (Fordham)</a:t>
            </a:r>
            <a:endParaRPr/>
          </a:p>
          <a:p>
            <a:pPr indent="-115888" lvl="0" marL="115888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Juliane Gross (Rutgers)</a:t>
            </a:r>
            <a:endParaRPr/>
          </a:p>
          <a:p>
            <a:pPr indent="-115888" lvl="0" marL="115888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Pierre Haenecour (UA)</a:t>
            </a:r>
            <a:endParaRPr/>
          </a:p>
          <a:p>
            <a:pPr indent="-115888" lvl="0" marL="115888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Lydia Hallis (U Glasgow)</a:t>
            </a:r>
            <a:endParaRPr/>
          </a:p>
          <a:p>
            <a:pPr indent="-115888" lvl="0" marL="115888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Philipp Heck (Field Museum)</a:t>
            </a:r>
            <a:endParaRPr/>
          </a:p>
          <a:p>
            <a:pPr indent="-115888" lvl="0" marL="115888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Manavi Jadhav (UL)</a:t>
            </a:r>
            <a:endParaRPr/>
          </a:p>
          <a:p>
            <a:pPr indent="-115888" lvl="0" marL="115888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Yang Liu (JPL)</a:t>
            </a:r>
            <a:endParaRPr/>
          </a:p>
          <a:p>
            <a:pPr indent="-115888" lvl="0" marL="115888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Rhiannon Mayne (TCU)</a:t>
            </a:r>
            <a:endParaRPr/>
          </a:p>
          <a:p>
            <a:pPr indent="-115888" lvl="0" marL="115888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Molly McCanta (UT)</a:t>
            </a:r>
            <a:endParaRPr/>
          </a:p>
          <a:p>
            <a:pPr indent="-115888" lvl="0" marL="115888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Larry Nittler (CIW)</a:t>
            </a:r>
            <a:endParaRPr/>
          </a:p>
          <a:p>
            <a:pPr indent="-115888" lvl="0" marL="115888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Laura Chaves (Purdue) – nonvoting EC member, social media coordinator</a:t>
            </a:r>
            <a:endParaRPr/>
          </a:p>
        </p:txBody>
      </p:sp>
      <p:cxnSp>
        <p:nvCxnSpPr>
          <p:cNvPr id="100" name="Google Shape;100;p4"/>
          <p:cNvCxnSpPr/>
          <p:nvPr/>
        </p:nvCxnSpPr>
        <p:spPr>
          <a:xfrm rot="10800000">
            <a:off x="2470119" y="4975795"/>
            <a:ext cx="469405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1" name="Google Shape;101;p4"/>
          <p:cNvSpPr/>
          <p:nvPr/>
        </p:nvSpPr>
        <p:spPr>
          <a:xfrm>
            <a:off x="559074" y="4518595"/>
            <a:ext cx="1911045" cy="9144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  <a:effectLst>
            <a:outerShdw blurRad="57150" rotWithShape="0" algn="ctr" dir="5400000" dist="19050">
              <a:srgbClr val="000000">
                <a:alpha val="6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Facilities and Informatics Subcommittee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rPr>
              <a:t>Sample curation facilities, databases, and catalogs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Pierre Haenecour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Rhiannon Mayne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2020-11-28T14:24:43Z</dcterms:created>
  <dc:creator>Cohen, Barbara A. (GSFC-6980)</dc:creator>
</cp:coreProperties>
</file>