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872" r:id="rId3"/>
    <p:sldId id="2884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aria Pascucci" initials="I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2"/>
    <p:restoredTop sz="94694"/>
  </p:normalViewPr>
  <p:slideViewPr>
    <p:cSldViewPr snapToGrid="0">
      <p:cViewPr varScale="1">
        <p:scale>
          <a:sx n="121" d="100"/>
          <a:sy n="121" d="100"/>
        </p:scale>
        <p:origin x="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9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75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8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609600" y="1435101"/>
            <a:ext cx="401108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389716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2389716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367337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2377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3793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itle 1"/>
          <p:cNvSpPr txBox="1">
            <a:spLocks noGrp="1"/>
          </p:cNvSpPr>
          <p:nvPr>
            <p:ph type="ctrTitle"/>
          </p:nvPr>
        </p:nvSpPr>
        <p:spPr>
          <a:xfrm>
            <a:off x="504497" y="323584"/>
            <a:ext cx="11619634" cy="621083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defRPr sz="2700" b="1">
                <a:solidFill>
                  <a:srgbClr val="FFFB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sz="3200" dirty="0">
                <a:solidFill>
                  <a:schemeClr val="bg1"/>
                </a:solidFill>
              </a:rPr>
              <a:t>Exoplanet Program Analysis Group (</a:t>
            </a:r>
            <a:r>
              <a:rPr sz="3200" dirty="0" err="1">
                <a:solidFill>
                  <a:schemeClr val="bg1"/>
                </a:solidFill>
              </a:rPr>
              <a:t>ExoPAG</a:t>
            </a:r>
            <a:r>
              <a:rPr lang="en-US" sz="3200" dirty="0">
                <a:solidFill>
                  <a:schemeClr val="bg1"/>
                </a:solidFill>
              </a:rPr>
              <a:t>)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Report to PAC </a:t>
            </a:r>
            <a:br>
              <a:rPr sz="3200" dirty="0"/>
            </a:br>
            <a:br>
              <a:rPr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dirty="0"/>
            </a:br>
            <a:r>
              <a:rPr lang="en-US" sz="2100" b="0" dirty="0">
                <a:solidFill>
                  <a:schemeClr val="bg1"/>
                </a:solidFill>
              </a:rPr>
              <a:t>Natalie Hinkel </a:t>
            </a:r>
            <a:r>
              <a:rPr sz="2100" b="0" dirty="0">
                <a:solidFill>
                  <a:schemeClr val="bg1"/>
                </a:solidFill>
              </a:rPr>
              <a:t>(</a:t>
            </a:r>
            <a:r>
              <a:rPr lang="en-US" sz="2100" b="0" dirty="0">
                <a:solidFill>
                  <a:schemeClr val="bg1"/>
                </a:solidFill>
              </a:rPr>
              <a:t>LSU</a:t>
            </a:r>
            <a:r>
              <a:rPr sz="2100" b="0" dirty="0">
                <a:solidFill>
                  <a:schemeClr val="bg1"/>
                </a:solidFill>
              </a:rPr>
              <a:t>)</a:t>
            </a:r>
            <a:br>
              <a:rPr sz="2100" b="0" dirty="0">
                <a:solidFill>
                  <a:schemeClr val="bg1"/>
                </a:solidFill>
              </a:rPr>
            </a:br>
            <a:r>
              <a:rPr lang="en-US" sz="2100" b="0" dirty="0">
                <a:solidFill>
                  <a:schemeClr val="bg1"/>
                </a:solidFill>
              </a:rPr>
              <a:t>Representative for the </a:t>
            </a:r>
            <a:r>
              <a:rPr sz="2100" b="0" dirty="0" err="1">
                <a:solidFill>
                  <a:schemeClr val="bg1"/>
                </a:solidFill>
              </a:rPr>
              <a:t>ExoPAG</a:t>
            </a:r>
            <a:r>
              <a:rPr sz="2100" b="0" dirty="0">
                <a:solidFill>
                  <a:schemeClr val="bg1"/>
                </a:solidFill>
              </a:rPr>
              <a:t> </a:t>
            </a:r>
            <a:br>
              <a:rPr lang="en-US" sz="2100" b="0" dirty="0">
                <a:solidFill>
                  <a:schemeClr val="bg1"/>
                </a:solidFill>
              </a:rPr>
            </a:br>
            <a:r>
              <a:rPr sz="2100" b="0" dirty="0">
                <a:solidFill>
                  <a:schemeClr val="bg1"/>
                </a:solidFill>
              </a:rPr>
              <a:t>Executive Committee</a:t>
            </a:r>
            <a:br>
              <a:rPr sz="2100" b="0" dirty="0"/>
            </a:br>
            <a:br>
              <a:rPr sz="2100" b="0" dirty="0"/>
            </a:br>
            <a:r>
              <a:rPr sz="2100" b="0" dirty="0"/>
              <a:t> </a:t>
            </a:r>
            <a:br>
              <a:rPr sz="2100" b="0" dirty="0"/>
            </a:br>
            <a:br>
              <a:rPr sz="2100" b="0" dirty="0"/>
            </a:br>
            <a:br>
              <a:rPr sz="2100" b="0" dirty="0"/>
            </a:br>
            <a:r>
              <a:rPr lang="en-US" sz="2100" b="0" dirty="0">
                <a:solidFill>
                  <a:schemeClr val="bg1"/>
                </a:solidFill>
              </a:rPr>
              <a:t>Nov 2023</a:t>
            </a:r>
            <a:endParaRPr sz="2100" b="0" dirty="0">
              <a:solidFill>
                <a:schemeClr val="bg1"/>
              </a:solidFill>
            </a:endParaRPr>
          </a:p>
        </p:txBody>
      </p:sp>
      <p:sp>
        <p:nvSpPr>
          <p:cNvPr id="106" name="TextBox 4"/>
          <p:cNvSpPr txBox="1"/>
          <p:nvPr/>
        </p:nvSpPr>
        <p:spPr>
          <a:xfrm>
            <a:off x="9973863" y="6398514"/>
            <a:ext cx="1029517" cy="28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dirty="0"/>
              <a:t>Credit: NASA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1018" y="6414761"/>
            <a:ext cx="18138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1018" y="6414761"/>
            <a:ext cx="18138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7749946" y="-99306"/>
            <a:ext cx="3832454" cy="181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>
              <a:defRPr sz="3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defRPr sz="3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u="sng" dirty="0"/>
              <a:t>ExoPAG2</a:t>
            </a:r>
            <a:r>
              <a:rPr lang="en-US" u="sng" dirty="0"/>
              <a:t>8 Ahead of DPS</a:t>
            </a:r>
            <a:endParaRPr u="sng" dirty="0"/>
          </a:p>
        </p:txBody>
      </p:sp>
      <p:sp>
        <p:nvSpPr>
          <p:cNvPr id="2" name="Science Interest Groups (SIGs) and Study Analysis Groups (SAGs):…">
            <a:extLst>
              <a:ext uri="{FF2B5EF4-FFF2-40B4-BE49-F238E27FC236}">
                <a16:creationId xmlns:a16="http://schemas.microsoft.com/office/drawing/2014/main" id="{6025C67A-F795-8F7C-8A1D-D50E832384D5}"/>
              </a:ext>
            </a:extLst>
          </p:cNvPr>
          <p:cNvSpPr txBox="1"/>
          <p:nvPr/>
        </p:nvSpPr>
        <p:spPr>
          <a:xfrm>
            <a:off x="7472855" y="2255850"/>
            <a:ext cx="4109545" cy="3241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01600" algn="ctr">
              <a:lnSpc>
                <a:spcPct val="130000"/>
              </a:lnSpc>
              <a:buSzPct val="100000"/>
              <a:defRPr sz="2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2200" dirty="0">
                <a:solidFill>
                  <a:srgbClr val="FFFF00"/>
                </a:solidFill>
              </a:rPr>
              <a:t>Goal</a:t>
            </a:r>
            <a:r>
              <a:rPr lang="en-US" sz="2200" dirty="0"/>
              <a:t>: </a:t>
            </a:r>
            <a:r>
              <a:rPr lang="en-US" sz="2000" dirty="0"/>
              <a:t>strengthen the connections/collaborations between the astrophysics and planetary science communities in exoplanet science. </a:t>
            </a:r>
          </a:p>
          <a:p>
            <a:pPr marL="101600" algn="ctr">
              <a:lnSpc>
                <a:spcPct val="130000"/>
              </a:lnSpc>
              <a:buSzPct val="100000"/>
              <a:defRPr sz="2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n-US" sz="1600" dirty="0"/>
          </a:p>
          <a:p>
            <a:pPr marL="101600" algn="ctr">
              <a:lnSpc>
                <a:spcPct val="130000"/>
              </a:lnSpc>
              <a:buSzPct val="100000"/>
              <a:defRPr sz="25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2200" dirty="0">
                <a:solidFill>
                  <a:srgbClr val="FFFF00"/>
                </a:solidFill>
              </a:rPr>
              <a:t>Excellent presentations!</a:t>
            </a:r>
            <a:endParaRPr sz="2200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2C770-790E-F569-479B-150DA9550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31" y="0"/>
            <a:ext cx="6123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303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01018" y="6414761"/>
            <a:ext cx="181382" cy="24830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7453745" y="-180612"/>
            <a:ext cx="3832454" cy="1812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>
              <a:defRPr sz="3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defRPr sz="3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u="sng" dirty="0"/>
              <a:t>In The Future</a:t>
            </a:r>
            <a:endParaRPr u="sng" dirty="0"/>
          </a:p>
        </p:txBody>
      </p:sp>
      <p:sp>
        <p:nvSpPr>
          <p:cNvPr id="2" name="Science Interest Groups (SIGs) and Study Analysis Groups (SAGs):…">
            <a:extLst>
              <a:ext uri="{FF2B5EF4-FFF2-40B4-BE49-F238E27FC236}">
                <a16:creationId xmlns:a16="http://schemas.microsoft.com/office/drawing/2014/main" id="{6025C67A-F795-8F7C-8A1D-D50E832384D5}"/>
              </a:ext>
            </a:extLst>
          </p:cNvPr>
          <p:cNvSpPr txBox="1"/>
          <p:nvPr/>
        </p:nvSpPr>
        <p:spPr>
          <a:xfrm>
            <a:off x="7157545" y="1839310"/>
            <a:ext cx="4424855" cy="4616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34356" indent="-232756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1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 in having one of the semi-annual </a:t>
            </a:r>
            <a:r>
              <a:rPr lang="en-US" sz="19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ExoPAG</a:t>
            </a:r>
            <a:r>
              <a:rPr lang="en-US" sz="19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meetings in connection with a large planetary science meeting </a:t>
            </a:r>
            <a:r>
              <a:rPr lang="en-US" sz="1900" dirty="0">
                <a:solidFill>
                  <a:schemeClr val="bg1"/>
                </a:solidFill>
              </a:rPr>
              <a:t>(e.g., DPS, </a:t>
            </a:r>
            <a:r>
              <a:rPr lang="en-US" sz="1900" dirty="0" err="1">
                <a:solidFill>
                  <a:schemeClr val="bg1"/>
                </a:solidFill>
              </a:rPr>
              <a:t>AbSciCon</a:t>
            </a:r>
            <a:r>
              <a:rPr lang="en-US" sz="1900" dirty="0">
                <a:solidFill>
                  <a:schemeClr val="bg1"/>
                </a:solidFill>
              </a:rPr>
              <a:t>…)</a:t>
            </a:r>
            <a:r>
              <a:rPr lang="en-US" sz="1900" dirty="0"/>
              <a:t> Integrate the </a:t>
            </a:r>
            <a:r>
              <a:rPr lang="en-US" sz="1900" dirty="0" err="1"/>
              <a:t>ExoPAG</a:t>
            </a:r>
            <a:r>
              <a:rPr lang="en-US" sz="1900" dirty="0"/>
              <a:t> meeting within the conference program</a:t>
            </a:r>
          </a:p>
          <a:p>
            <a:pPr marL="334356" indent="-232756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n-US" sz="1900" dirty="0"/>
          </a:p>
          <a:p>
            <a:pPr marL="334356" indent="-232756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1900" dirty="0"/>
              <a:t>Advertise meetings earlier, more broadly, acquire travel </a:t>
            </a:r>
            <a:r>
              <a:rPr lang="en-US" sz="1900" dirty="0" err="1"/>
              <a:t>fundin.g</a:t>
            </a:r>
            <a:endParaRPr lang="en-US" sz="1900" dirty="0"/>
          </a:p>
          <a:p>
            <a:pPr marL="334356" indent="-232756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n-US" sz="1900" dirty="0"/>
          </a:p>
          <a:p>
            <a:pPr marL="334356" indent="-232756"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1900" dirty="0"/>
              <a:t>Targeted funding for cross-disciplinary exoplanet science.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2C770-790E-F569-479B-150DA9550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31" y="0"/>
            <a:ext cx="6123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632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126</Words>
  <Application>Microsoft Macintosh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Exoplanet Program Analysis Group (ExoPAG)  Report to PAC       Natalie Hinkel (LSU) Representative for the ExoPAG  Executive Committee      Nov 2023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Exoplanet Program Analysis Group (ExoPAG) 27         Ilaria Pascucci (U. Arizona) Chair, ExoPAG Executive Committee      January 7-8, 2023</dc:title>
  <cp:lastModifiedBy>Natalie R Hinkel</cp:lastModifiedBy>
  <cp:revision>106</cp:revision>
  <dcterms:modified xsi:type="dcterms:W3CDTF">2023-11-06T23:13:35Z</dcterms:modified>
</cp:coreProperties>
</file>