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9" r:id="rId5"/>
    <p:sldId id="257" r:id="rId6"/>
    <p:sldId id="305" r:id="rId7"/>
    <p:sldId id="373" r:id="rId8"/>
    <p:sldId id="419" r:id="rId9"/>
    <p:sldId id="420" r:id="rId10"/>
    <p:sldId id="306" r:id="rId11"/>
    <p:sldId id="382" r:id="rId12"/>
    <p:sldId id="383" r:id="rId13"/>
    <p:sldId id="417" r:id="rId14"/>
    <p:sldId id="260" r:id="rId15"/>
    <p:sldId id="275" r:id="rId16"/>
    <p:sldId id="424"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E7446D-A120-4016-91C4-44036FD0B907}">
          <p14:sldIdLst>
            <p14:sldId id="259"/>
            <p14:sldId id="257"/>
          </p14:sldIdLst>
        </p14:section>
        <p14:section name="1.2.3" id="{8F25F737-7F67-47EF-83C1-D2CABC6CBD27}">
          <p14:sldIdLst>
            <p14:sldId id="305"/>
            <p14:sldId id="373"/>
            <p14:sldId id="419"/>
            <p14:sldId id="420"/>
          </p14:sldIdLst>
        </p14:section>
        <p14:section name="1.2.5" id="{BC8C7221-0657-4D95-8901-BCBB3F700503}">
          <p14:sldIdLst>
            <p14:sldId id="306"/>
            <p14:sldId id="382"/>
            <p14:sldId id="383"/>
            <p14:sldId id="417"/>
          </p14:sldIdLst>
        </p14:section>
        <p14:section name="1.2.7" id="{D1C17A11-2EC4-4105-A776-95082D92579E}">
          <p14:sldIdLst>
            <p14:sldId id="260"/>
            <p14:sldId id="275"/>
            <p14:sldId id="424"/>
            <p14:sldId id="29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59E229-2AFF-958F-7554-B7D98E4E8C6B}" name="Williams, Curtis D. (HQ-DG000)[Agile Decision Sciences]" initials="WCD(DDS" userId="S::cdwill17@ndc.nasa.gov::c6828cb8-cc42-4661-97f2-6eff6b3de450" providerId="AD"/>
  <p188:author id="{FB770A89-5C92-8D22-5538-04152FFD0308}" name="Lang, Nicholas P. (HQ-DG000)[NASA IPA]" initials="LNP(DI" userId="S::nplang@ndc.nasa.gov::7d56193d-5099-4d5f-855f-9946fcbabcb2" providerId="AD"/>
  <p188:author id="{78D10BCC-0F68-E133-9328-F224C249D265}" name="Kearns, Jennifer L. (HQ-DL000)" initials="KJL(D" userId="S::jkearns@ndc.nasa.gov::020fe05f-ca03-4bf2-b041-6c01ad554b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ris, Haris (HQ-6140)" initials="R(" lastIdx="22" clrIdx="0">
    <p:extLst>
      <p:ext uri="{19B8F6BF-5375-455C-9EA6-DF929625EA0E}">
        <p15:presenceInfo xmlns:p15="http://schemas.microsoft.com/office/powerpoint/2012/main" userId="S::hriris@ndc.nasa.gov::6eaba50b-d74b-40a3-bd6b-4fa0162e808b" providerId="AD"/>
      </p:ext>
    </p:extLst>
  </p:cmAuthor>
  <p:cmAuthor id="2" name="Smith, David J. (ARC-SCR)" initials="S(" lastIdx="3" clrIdx="1">
    <p:extLst>
      <p:ext uri="{19B8F6BF-5375-455C-9EA6-DF929625EA0E}">
        <p15:presenceInfo xmlns:p15="http://schemas.microsoft.com/office/powerpoint/2012/main" userId="S::dsmith8@ndc.nasa.gov::706b75cf-6229-4734-8911-c10c01a2ecc3" providerId="AD"/>
      </p:ext>
    </p:extLst>
  </p:cmAuthor>
  <p:cmAuthor id="3" name="Wagner, Thomas P. (HQ-DG000)" initials="WTP(" lastIdx="8" clrIdx="2">
    <p:extLst>
      <p:ext uri="{19B8F6BF-5375-455C-9EA6-DF929625EA0E}">
        <p15:presenceInfo xmlns:p15="http://schemas.microsoft.com/office/powerpoint/2012/main" userId="S::tpwagner@ndc.nasa.gov::9536fe15-f3e3-4437-9380-3eb8180ed84f" providerId="AD"/>
      </p:ext>
    </p:extLst>
  </p:cmAuthor>
  <p:cmAuthor id="4" name="Daou, Doris (HQ-DG000)" initials="DD(D" lastIdx="1" clrIdx="3">
    <p:extLst>
      <p:ext uri="{19B8F6BF-5375-455C-9EA6-DF929625EA0E}">
        <p15:presenceInfo xmlns:p15="http://schemas.microsoft.com/office/powerpoint/2012/main" userId="S::ddaou@ndc.nasa.gov::979a92d2-cb19-4edb-9be9-3e8d67efb4ff" providerId="AD"/>
      </p:ext>
    </p:extLst>
  </p:cmAuthor>
  <p:cmAuthor id="5" name="Hays, Lindsay E. (HQ-DG000)" initials="HLE(D" lastIdx="1" clrIdx="4">
    <p:extLst>
      <p:ext uri="{19B8F6BF-5375-455C-9EA6-DF929625EA0E}">
        <p15:presenceInfo xmlns:p15="http://schemas.microsoft.com/office/powerpoint/2012/main" userId="S::lhays@ndc.nasa.gov::afff2582-b1aa-4306-9bff-07ca04bdc3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8" autoAdjust="0"/>
    <p:restoredTop sz="91429"/>
  </p:normalViewPr>
  <p:slideViewPr>
    <p:cSldViewPr snapToGrid="0">
      <p:cViewPr varScale="1">
        <p:scale>
          <a:sx n="78" d="100"/>
          <a:sy n="78" d="100"/>
        </p:scale>
        <p:origin x="132" y="1680"/>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0DB27-463C-D84F-AD5B-8941C7FC96FE}" type="datetimeFigureOut">
              <a:rPr lang="en-US" smtClean="0"/>
              <a:t>11/13/2023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2CDFC4-AE65-1648-97AF-D23607286087}" type="slidenum">
              <a:rPr lang="en-US" smtClean="0"/>
              <a:t>‹#›</a:t>
            </a:fld>
            <a:endParaRPr lang="en-US"/>
          </a:p>
        </p:txBody>
      </p:sp>
    </p:spTree>
    <p:extLst>
      <p:ext uri="{BB962C8B-B14F-4D97-AF65-F5344CB8AC3E}">
        <p14:creationId xmlns:p14="http://schemas.microsoft.com/office/powerpoint/2010/main" val="75259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8D349-E242-475B-8A15-5C02806908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1216D-4CF8-48BB-BACE-D46CBFFD0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073784-827A-4E4A-A516-5E337F7EDEA4}"/>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EE6DB3E0-885C-4241-9519-94BFB2DC9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08FE0-3F78-4A17-8AE4-FA66C9C694BE}"/>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384025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A4C2-ED45-4109-94E7-1C1BF81369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F2508-9144-4684-831A-D3F950E0C0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CD5594-ABB9-4AF0-95F2-4E2CE7C37DA1}"/>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FDDA6F90-6487-40EC-ABB4-9170C2C35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7943A-7861-4E7E-8C4C-36B133B31905}"/>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227609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ADEB7-17F1-4DF3-ADD4-E666F9582D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EFA49E-81EB-4C61-9EBD-BCA4F58332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55092-5155-4DB0-8AC1-D3F52DA79AC9}"/>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0632CA68-6670-4410-9620-382B1BA7E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BC8C1B-0635-42E1-95EB-BB3EA4F94977}"/>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89324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51690-D8E7-4D78-AA98-1919FFA9F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9C87B2-3D5F-4345-B197-199DC2C47B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5A3DE-B340-41A5-B4E8-40A54BE72E4B}"/>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C1B2E0B8-00B3-465A-B09A-6EF91DA1E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83554-3AE7-4D89-9F9F-7A8B267664E6}"/>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131180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251D-CEE2-43C6-B496-82A5565C3B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2C2289-2C17-43D0-A6B2-83573343F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B42C09-EB53-456B-A465-C79781DF2642}"/>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EACF9E94-6FA4-44B6-A164-31D862462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01DB1-8B61-4456-B3F8-7BFB1B6A7651}"/>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923604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BE7C7-16D3-46FC-B58E-86FB9B3E0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A7E929-A3BD-4F9E-86D8-F29CF5797A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6F4787-BF90-4E83-84D9-B84EF783A4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C4BD90-86A4-49D4-B2D1-4B2101D44D2A}"/>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6" name="Footer Placeholder 5">
            <a:extLst>
              <a:ext uri="{FF2B5EF4-FFF2-40B4-BE49-F238E27FC236}">
                <a16:creationId xmlns:a16="http://schemas.microsoft.com/office/drawing/2014/main" id="{07B9AEF6-BE8C-47A6-B1F6-9A29D3668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D3B4FB-EDCA-401E-8C77-DA0D4C59750D}"/>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293246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8B462-7AA7-4FE6-91DF-9CAF75331D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5E69B8-EFE3-495E-B1E2-BBA03CC525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8A91F0-6621-4D59-B579-EE79E0D094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4E8276-A0A7-437F-B2A4-88B8164304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FA2E7E-6CF6-4721-859D-0B9EC37BAD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C5B876-6F5B-4332-813B-5AC43923B84E}"/>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8" name="Footer Placeholder 7">
            <a:extLst>
              <a:ext uri="{FF2B5EF4-FFF2-40B4-BE49-F238E27FC236}">
                <a16:creationId xmlns:a16="http://schemas.microsoft.com/office/drawing/2014/main" id="{0DF27A82-17B8-4755-9D65-5CC0C1EC1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69D780-6BB9-4CB6-AB67-32AF7D49F33A}"/>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100980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BEAD4-1497-47A2-83DF-9D11C8D5E2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DB597-82AD-4369-A53A-FBA94D22C96E}"/>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4" name="Footer Placeholder 3">
            <a:extLst>
              <a:ext uri="{FF2B5EF4-FFF2-40B4-BE49-F238E27FC236}">
                <a16:creationId xmlns:a16="http://schemas.microsoft.com/office/drawing/2014/main" id="{1A182D0D-EAC8-4C0D-B25D-FE8D2A79A2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C9D9EF-D30C-4CDF-AC04-141BF734BD1A}"/>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221770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944200-D325-447C-8308-764EA98962BF}"/>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3" name="Footer Placeholder 2">
            <a:extLst>
              <a:ext uri="{FF2B5EF4-FFF2-40B4-BE49-F238E27FC236}">
                <a16:creationId xmlns:a16="http://schemas.microsoft.com/office/drawing/2014/main" id="{EE720A05-6081-4A0A-B8AB-CBD9BA9AAC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783DC6-3500-4D2D-867D-E2C5C52DA60A}"/>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165224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7800-27EC-42CA-8300-39CBF68D3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08815F-C2B8-4901-ABDA-5A1D4863D6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BD0D69-F9AF-4DED-82A9-9BB1F23069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AF72E-8696-4531-995E-08B0EBF51F1D}"/>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6" name="Footer Placeholder 5">
            <a:extLst>
              <a:ext uri="{FF2B5EF4-FFF2-40B4-BE49-F238E27FC236}">
                <a16:creationId xmlns:a16="http://schemas.microsoft.com/office/drawing/2014/main" id="{416FA2EA-FC85-4A8E-B2FF-B5339BD539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A26A1-B5DD-4CC1-A100-ED77E372DBE8}"/>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115029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5494F-233B-44F2-8B73-0C5C1C4E2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7E759D-A6E5-47CB-9C1B-6C6C76990D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03F47A-61D6-4C1D-966B-9396B3693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F5CE99-0F1A-41B0-B08B-CB42A5DF6C3E}"/>
              </a:ext>
            </a:extLst>
          </p:cNvPr>
          <p:cNvSpPr>
            <a:spLocks noGrp="1"/>
          </p:cNvSpPr>
          <p:nvPr>
            <p:ph type="dt" sz="half" idx="10"/>
          </p:nvPr>
        </p:nvSpPr>
        <p:spPr/>
        <p:txBody>
          <a:bodyPr/>
          <a:lstStyle/>
          <a:p>
            <a:fld id="{67C80596-C8BA-429E-90D0-E88993672EAD}" type="datetimeFigureOut">
              <a:rPr lang="en-US" smtClean="0"/>
              <a:t>11/13/2023</a:t>
            </a:fld>
            <a:endParaRPr lang="en-US"/>
          </a:p>
        </p:txBody>
      </p:sp>
      <p:sp>
        <p:nvSpPr>
          <p:cNvPr id="6" name="Footer Placeholder 5">
            <a:extLst>
              <a:ext uri="{FF2B5EF4-FFF2-40B4-BE49-F238E27FC236}">
                <a16:creationId xmlns:a16="http://schemas.microsoft.com/office/drawing/2014/main" id="{BCB4376B-F396-4162-AE69-284FA3C5B7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97617B-F3E1-4730-92A5-C39E1C3DE062}"/>
              </a:ext>
            </a:extLst>
          </p:cNvPr>
          <p:cNvSpPr>
            <a:spLocks noGrp="1"/>
          </p:cNvSpPr>
          <p:nvPr>
            <p:ph type="sldNum" sz="quarter" idx="12"/>
          </p:nvPr>
        </p:nvSpPr>
        <p:spPr/>
        <p:txBody>
          <a:bodyPr/>
          <a:lstStyle/>
          <a:p>
            <a:fld id="{BC71BEF8-CAA2-4AEB-A9E8-22B8BF4530BA}" type="slidenum">
              <a:rPr lang="en-US" smtClean="0"/>
              <a:t>‹#›</a:t>
            </a:fld>
            <a:endParaRPr lang="en-US"/>
          </a:p>
        </p:txBody>
      </p:sp>
    </p:spTree>
    <p:extLst>
      <p:ext uri="{BB962C8B-B14F-4D97-AF65-F5344CB8AC3E}">
        <p14:creationId xmlns:p14="http://schemas.microsoft.com/office/powerpoint/2010/main" val="257127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A73C26-0AEA-41C8-AA5F-E54ACC1A38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95615B-D58B-4B47-A023-8863047008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F74FC-EBEA-4DEB-A957-AF6ABB963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80596-C8BA-429E-90D0-E88993672EAD}" type="datetimeFigureOut">
              <a:rPr lang="en-US" smtClean="0"/>
              <a:t>11/13/2023</a:t>
            </a:fld>
            <a:endParaRPr lang="en-US"/>
          </a:p>
        </p:txBody>
      </p:sp>
      <p:sp>
        <p:nvSpPr>
          <p:cNvPr id="5" name="Footer Placeholder 4">
            <a:extLst>
              <a:ext uri="{FF2B5EF4-FFF2-40B4-BE49-F238E27FC236}">
                <a16:creationId xmlns:a16="http://schemas.microsoft.com/office/drawing/2014/main" id="{4CF3EB8B-30ED-41C2-BD58-8E0486EC70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A75842-BA11-45E3-96EF-A0AF2BED53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1BEF8-CAA2-4AEB-A9E8-22B8BF4530BA}" type="slidenum">
              <a:rPr lang="en-US" smtClean="0"/>
              <a:t>‹#›</a:t>
            </a:fld>
            <a:endParaRPr lang="en-US"/>
          </a:p>
        </p:txBody>
      </p:sp>
    </p:spTree>
    <p:extLst>
      <p:ext uri="{BB962C8B-B14F-4D97-AF65-F5344CB8AC3E}">
        <p14:creationId xmlns:p14="http://schemas.microsoft.com/office/powerpoint/2010/main" val="300719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ebbtelescope.org/glossary.html#h3-CK-d1c4524f-1efa-42cc-917b-7d4475239383" TargetMode="External"/><Relationship Id="rId2" Type="http://schemas.openxmlformats.org/officeDocument/2006/relationships/hyperlink" Target="https://doi.org/10.1038/s41586-023-06317-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sa.gov/feature/nasa-releases-agency-strategy-for-planetary-defense-to-safeguard-earth" TargetMode="External"/><Relationship Id="rId2" Type="http://schemas.openxmlformats.org/officeDocument/2006/relationships/hyperlink" Target="https://cneos.jpl.nasa.gov/stats/total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1038/s41586-023-05878-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neos.jpl.nasa.gov/news/news209.html" TargetMode="External"/><Relationship Id="rId2" Type="http://schemas.openxmlformats.org/officeDocument/2006/relationships/hyperlink" Target="https://www.jpl.nasa.gov/news/nasa-system-predicts-small-asteroid-to-pass-close-by-earth-this-wee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doi.org/10.1073/pnas.22170901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opscience.iop.org/article/10.3847/PSJ/acea7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i.org/10.3847/1538-4357/acb15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1038/s41550-022-01882-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126/sciadv.ade964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98B8FF0-D24E-C94C-AD6D-F23FEC969B92}"/>
              </a:ext>
            </a:extLst>
          </p:cNvPr>
          <p:cNvGraphicFramePr>
            <a:graphicFrameLocks noGrp="1"/>
          </p:cNvGraphicFramePr>
          <p:nvPr/>
        </p:nvGraphicFramePr>
        <p:xfrm>
          <a:off x="1898326" y="693906"/>
          <a:ext cx="8415675" cy="5352764"/>
        </p:xfrm>
        <a:graphic>
          <a:graphicData uri="http://schemas.openxmlformats.org/drawingml/2006/table">
            <a:tbl>
              <a:tblPr firstRow="1" firstCol="1" bandRow="1">
                <a:tableStyleId>{5C22544A-7EE6-4342-B048-85BDC9FD1C3A}</a:tableStyleId>
              </a:tblPr>
              <a:tblGrid>
                <a:gridCol w="5756823">
                  <a:extLst>
                    <a:ext uri="{9D8B030D-6E8A-4147-A177-3AD203B41FA5}">
                      <a16:colId xmlns:a16="http://schemas.microsoft.com/office/drawing/2014/main" val="3999220931"/>
                    </a:ext>
                  </a:extLst>
                </a:gridCol>
                <a:gridCol w="497699">
                  <a:extLst>
                    <a:ext uri="{9D8B030D-6E8A-4147-A177-3AD203B41FA5}">
                      <a16:colId xmlns:a16="http://schemas.microsoft.com/office/drawing/2014/main" val="2118259622"/>
                    </a:ext>
                  </a:extLst>
                </a:gridCol>
                <a:gridCol w="517291">
                  <a:extLst>
                    <a:ext uri="{9D8B030D-6E8A-4147-A177-3AD203B41FA5}">
                      <a16:colId xmlns:a16="http://schemas.microsoft.com/office/drawing/2014/main" val="1315050904"/>
                    </a:ext>
                  </a:extLst>
                </a:gridCol>
                <a:gridCol w="545507">
                  <a:extLst>
                    <a:ext uri="{9D8B030D-6E8A-4147-A177-3AD203B41FA5}">
                      <a16:colId xmlns:a16="http://schemas.microsoft.com/office/drawing/2014/main" val="730942405"/>
                    </a:ext>
                  </a:extLst>
                </a:gridCol>
                <a:gridCol w="498481">
                  <a:extLst>
                    <a:ext uri="{9D8B030D-6E8A-4147-A177-3AD203B41FA5}">
                      <a16:colId xmlns:a16="http://schemas.microsoft.com/office/drawing/2014/main" val="442655413"/>
                    </a:ext>
                  </a:extLst>
                </a:gridCol>
                <a:gridCol w="599874">
                  <a:extLst>
                    <a:ext uri="{9D8B030D-6E8A-4147-A177-3AD203B41FA5}">
                      <a16:colId xmlns:a16="http://schemas.microsoft.com/office/drawing/2014/main" val="1362105508"/>
                    </a:ext>
                  </a:extLst>
                </a:gridCol>
              </a:tblGrid>
              <a:tr h="385900">
                <a:tc>
                  <a:txBody>
                    <a:bodyPr/>
                    <a:lstStyle/>
                    <a:p>
                      <a:pPr marL="0" marR="0" algn="ctr">
                        <a:spcBef>
                          <a:spcPts val="0"/>
                        </a:spcBef>
                        <a:spcAft>
                          <a:spcPts val="0"/>
                        </a:spcAft>
                      </a:pPr>
                      <a:r>
                        <a:rPr lang="en-US" sz="1500" dirty="0">
                          <a:effectLst/>
                        </a:rPr>
                        <a:t>PERFORMANCE</a:t>
                      </a:r>
                      <a:r>
                        <a:rPr lang="en-US" sz="1500" baseline="0" dirty="0">
                          <a:effectLst/>
                        </a:rPr>
                        <a:t> </a:t>
                      </a:r>
                      <a:r>
                        <a:rPr lang="en-US" sz="1500" dirty="0">
                          <a:effectLst/>
                        </a:rPr>
                        <a:t>GOALS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400" dirty="0">
                          <a:effectLst/>
                        </a:rPr>
                        <a:t>APD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400" dirty="0">
                          <a:effectLst/>
                        </a:rPr>
                        <a:t>ESD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400" dirty="0">
                          <a:effectLst/>
                        </a:rPr>
                        <a:t>HPD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400" dirty="0">
                          <a:effectLst/>
                        </a:rPr>
                        <a:t>PSD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BPSD</a:t>
                      </a:r>
                    </a:p>
                  </a:txBody>
                  <a:tcPr marL="51435" marR="51435" marT="0" marB="0"/>
                </a:tc>
                <a:extLst>
                  <a:ext uri="{0D108BD9-81ED-4DB2-BD59-A6C34878D82A}">
                    <a16:rowId xmlns:a16="http://schemas.microsoft.com/office/drawing/2014/main" val="1163267586"/>
                  </a:ext>
                </a:extLst>
              </a:tr>
              <a:tr h="4941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solidFill>
                          <a:effectLst/>
                          <a:uLnTx/>
                          <a:uFillTx/>
                          <a:latin typeface="+mn-lt"/>
                          <a:ea typeface="+mn-ea"/>
                          <a:cs typeface="+mn-cs"/>
                        </a:rPr>
                        <a:t>1.1.1  NASA shall demonstrate progress in characterizing the behavior of the Earth system, including its various components and the naturally-occurring and human-induced </a:t>
                      </a:r>
                      <a:r>
                        <a:rPr kumimoji="0" lang="en-US" sz="1100" b="1" i="0" u="none" strike="noStrike" kern="1200" cap="none" spc="0" normalizeH="0" baseline="0" noProof="0" dirty="0" err="1">
                          <a:ln>
                            <a:noFill/>
                          </a:ln>
                          <a:solidFill>
                            <a:schemeClr val="tx1"/>
                          </a:solidFill>
                          <a:effectLst/>
                          <a:uLnTx/>
                          <a:uFillTx/>
                          <a:latin typeface="+mn-lt"/>
                          <a:ea typeface="+mn-ea"/>
                          <a:cs typeface="+mn-cs"/>
                        </a:rPr>
                        <a:t>forcings</a:t>
                      </a:r>
                      <a:r>
                        <a:rPr kumimoji="0" lang="en-US" sz="1100" b="1" i="0" u="none" strike="noStrike" kern="1200" cap="none" spc="0" normalizeH="0" baseline="0" noProof="0" dirty="0">
                          <a:ln>
                            <a:noFill/>
                          </a:ln>
                          <a:solidFill>
                            <a:schemeClr val="tx1"/>
                          </a:solidFill>
                          <a:effectLst/>
                          <a:uLnTx/>
                          <a:uFillTx/>
                          <a:latin typeface="+mn-lt"/>
                          <a:ea typeface="+mn-ea"/>
                          <a:cs typeface="+mn-cs"/>
                        </a:rPr>
                        <a:t> that act upon it.</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lgn="ctr">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82060697"/>
                  </a:ext>
                </a:extLst>
              </a:tr>
              <a:tr h="506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solidFill>
                          <a:effectLst/>
                          <a:uLnTx/>
                          <a:uFillTx/>
                          <a:latin typeface="+mn-lt"/>
                          <a:ea typeface="+mn-ea"/>
                          <a:cs typeface="+mn-cs"/>
                        </a:rPr>
                        <a:t>1.1.2  NASA shall demonstrate progress in enhancing understanding of the interacting processes that control the behavior of the Earth system, and in utilizing the enhanced knowledge to improve predictive capability.</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627673723"/>
                  </a:ext>
                </a:extLst>
              </a:tr>
              <a:tr h="506977">
                <a:tc>
                  <a:txBody>
                    <a:bodyPr/>
                    <a:lstStyle/>
                    <a:p>
                      <a:pPr marL="0" marR="0">
                        <a:spcBef>
                          <a:spcPts val="0"/>
                        </a:spcBef>
                        <a:spcAft>
                          <a:spcPts val="0"/>
                        </a:spcAft>
                      </a:pPr>
                      <a:r>
                        <a:rPr lang="en-US" sz="1100" dirty="0">
                          <a:solidFill>
                            <a:schemeClr val="tx1"/>
                          </a:solidFill>
                          <a:effectLst/>
                        </a:rPr>
                        <a:t>1.2.1  NASA shall demonstrate progress in exploring and advancing understanding of the physical processes and connections of the Sun, space, and planetary environments throughout the Solar System.</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787772955"/>
                  </a:ext>
                </a:extLst>
              </a:tr>
              <a:tr h="459804">
                <a:tc>
                  <a:txBody>
                    <a:bodyPr/>
                    <a:lstStyle/>
                    <a:p>
                      <a:pPr marL="0" marR="0">
                        <a:spcBef>
                          <a:spcPts val="0"/>
                        </a:spcBef>
                        <a:spcAft>
                          <a:spcPts val="0"/>
                        </a:spcAft>
                      </a:pPr>
                      <a:r>
                        <a:rPr lang="en-US" sz="1100" dirty="0">
                          <a:solidFill>
                            <a:schemeClr val="tx1"/>
                          </a:solidFill>
                          <a:effectLst/>
                        </a:rPr>
                        <a:t>1.2.2  NASA shall demonstrate progress in exploring and probing the origin, evolution, and destiny of the galaxies, stars, and planets that make up the Universe.</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102264780"/>
                  </a:ext>
                </a:extLst>
              </a:tr>
              <a:tr h="482375">
                <a:tc>
                  <a:txBody>
                    <a:bodyPr/>
                    <a:lstStyle/>
                    <a:p>
                      <a:pPr marL="0" marR="0">
                        <a:spcBef>
                          <a:spcPts val="0"/>
                        </a:spcBef>
                        <a:spcAft>
                          <a:spcPts val="0"/>
                        </a:spcAft>
                      </a:pPr>
                      <a:r>
                        <a:rPr lang="en-US" sz="1100" dirty="0">
                          <a:solidFill>
                            <a:schemeClr val="tx1"/>
                          </a:solidFill>
                          <a:effectLst/>
                        </a:rPr>
                        <a:t>1.2.3  NASA shall demonstrate progress in exploring, observing, and understanding objects in the Solar System in order to understand how they formed, operate, interact, and evolve.</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643425605"/>
                  </a:ext>
                </a:extLst>
              </a:tr>
              <a:tr h="321583">
                <a:tc>
                  <a:txBody>
                    <a:bodyPr/>
                    <a:lstStyle/>
                    <a:p>
                      <a:pPr marL="0" marR="0">
                        <a:spcBef>
                          <a:spcPts val="0"/>
                        </a:spcBef>
                        <a:spcAft>
                          <a:spcPts val="0"/>
                        </a:spcAft>
                      </a:pPr>
                      <a:r>
                        <a:rPr lang="en-US" sz="1100" dirty="0">
                          <a:solidFill>
                            <a:schemeClr val="tx1"/>
                          </a:solidFill>
                          <a:effectLst/>
                        </a:rPr>
                        <a:t>1.2.4  NASA shall demonstrate progress in discovering and studying planets around other stars.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055538690"/>
                  </a:ext>
                </a:extLst>
              </a:tr>
              <a:tr h="675969">
                <a:tc>
                  <a:txBody>
                    <a:bodyPr/>
                    <a:lstStyle/>
                    <a:p>
                      <a:pPr marL="0" marR="0">
                        <a:spcBef>
                          <a:spcPts val="0"/>
                        </a:spcBef>
                        <a:spcAft>
                          <a:spcPts val="0"/>
                        </a:spcAft>
                      </a:pPr>
                      <a:r>
                        <a:rPr lang="en-US" sz="1100" dirty="0">
                          <a:solidFill>
                            <a:schemeClr val="tx1"/>
                          </a:solidFill>
                          <a:effectLst/>
                        </a:rPr>
                        <a:t>1.2.5  NASA shall demonstrate progress in improving understanding of the origin and evolution of life on Earth to guide the search for life elsewhere, exploring and finding locations where life could have existed or could exist today, and exploring whether planets around other stars could harbor life.</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519342690"/>
                  </a:ext>
                </a:extLst>
              </a:tr>
              <a:tr h="541888">
                <a:tc>
                  <a:txBody>
                    <a:bodyPr/>
                    <a:lstStyle/>
                    <a:p>
                      <a:pPr marL="0" marR="0">
                        <a:spcBef>
                          <a:spcPts val="0"/>
                        </a:spcBef>
                        <a:spcAft>
                          <a:spcPts val="0"/>
                        </a:spcAft>
                      </a:pPr>
                      <a:r>
                        <a:rPr lang="en-US" sz="1100" dirty="0">
                          <a:solidFill>
                            <a:schemeClr val="tx1"/>
                          </a:solidFill>
                          <a:effectLst/>
                        </a:rPr>
                        <a:t>1.2.6  NASA shall demonstrate progress in developing the capability to detect and knowledge to predict extreme conditions in space to protect life and society and to safeguard human and robotic explorers beyond Earth.</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266106338"/>
                  </a:ext>
                </a:extLst>
              </a:tr>
              <a:tr h="465451">
                <a:tc>
                  <a:txBody>
                    <a:bodyPr/>
                    <a:lstStyle/>
                    <a:p>
                      <a:pPr marL="0" marR="0">
                        <a:spcBef>
                          <a:spcPts val="0"/>
                        </a:spcBef>
                        <a:spcAft>
                          <a:spcPts val="0"/>
                        </a:spcAft>
                      </a:pPr>
                      <a:r>
                        <a:rPr lang="en-US" sz="1100" dirty="0">
                          <a:solidFill>
                            <a:schemeClr val="tx1"/>
                          </a:solidFill>
                          <a:effectLst/>
                        </a:rPr>
                        <a:t>1.2.7  NASA shall demonstrate progress in identifying, characterizing, and predicting objects in the Solar System that pose threats to Earth or offer resources for human exploration.</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47930148"/>
                  </a:ext>
                </a:extLst>
              </a:tr>
              <a:tr h="494186">
                <a:tc>
                  <a:txBody>
                    <a:bodyPr/>
                    <a:lstStyle/>
                    <a:p>
                      <a:pPr marL="0" marR="0">
                        <a:spcBef>
                          <a:spcPts val="0"/>
                        </a:spcBef>
                        <a:spcAft>
                          <a:spcPts val="0"/>
                        </a:spcAft>
                      </a:pPr>
                      <a:r>
                        <a:rPr kumimoji="0" lang="en-US" sz="1100" b="1" i="0" u="none" strike="noStrike" kern="1200" cap="none" spc="0" normalizeH="0" baseline="0" noProof="0" dirty="0">
                          <a:ln>
                            <a:noFill/>
                          </a:ln>
                          <a:solidFill>
                            <a:schemeClr val="tx1"/>
                          </a:solidFill>
                          <a:effectLst/>
                          <a:uLnTx/>
                          <a:uFillTx/>
                          <a:latin typeface="+mn-lt"/>
                          <a:ea typeface="+mn-ea"/>
                          <a:cs typeface="+mn-cs"/>
                        </a:rPr>
                        <a:t>1.2.8  NASA shall demonstrate progress in understanding the properties of physical and </a:t>
                      </a:r>
                    </a:p>
                    <a:p>
                      <a:pPr marL="0" marR="0">
                        <a:spcBef>
                          <a:spcPts val="0"/>
                        </a:spcBef>
                        <a:spcAft>
                          <a:spcPts val="0"/>
                        </a:spcAft>
                      </a:pPr>
                      <a:r>
                        <a:rPr kumimoji="0" lang="en-US" sz="1100" b="1" i="0" u="none" strike="noStrike" kern="1200" cap="none" spc="0" normalizeH="0" baseline="0" noProof="0" dirty="0">
                          <a:ln>
                            <a:noFill/>
                          </a:ln>
                          <a:solidFill>
                            <a:schemeClr val="tx1"/>
                          </a:solidFill>
                          <a:effectLst/>
                          <a:uLnTx/>
                          <a:uFillTx/>
                          <a:latin typeface="+mn-lt"/>
                          <a:ea typeface="+mn-ea"/>
                          <a:cs typeface="+mn-cs"/>
                        </a:rPr>
                        <a:t>biological systems in spaceflight environments to advance scientific knowledge, enable space exploration, and benefit life on Earth.  </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5">
                        <a:lumMod val="20000"/>
                        <a:lumOff val="80000"/>
                      </a:schemeClr>
                    </a:solidFill>
                  </a:tcPr>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950271822"/>
                  </a:ext>
                </a:extLst>
              </a:tr>
            </a:tbl>
          </a:graphicData>
        </a:graphic>
      </p:graphicFrame>
      <p:sp>
        <p:nvSpPr>
          <p:cNvPr id="20" name="Oval 19">
            <a:extLst>
              <a:ext uri="{FF2B5EF4-FFF2-40B4-BE49-F238E27FC236}">
                <a16:creationId xmlns:a16="http://schemas.microsoft.com/office/drawing/2014/main" id="{1A121089-1926-4744-BCCB-FCCD3072B0A3}"/>
              </a:ext>
            </a:extLst>
          </p:cNvPr>
          <p:cNvSpPr/>
          <p:nvPr/>
        </p:nvSpPr>
        <p:spPr>
          <a:xfrm>
            <a:off x="8819207" y="2191624"/>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1" name="Oval 20">
            <a:extLst>
              <a:ext uri="{FF2B5EF4-FFF2-40B4-BE49-F238E27FC236}">
                <a16:creationId xmlns:a16="http://schemas.microsoft.com/office/drawing/2014/main" id="{B6123057-ACD0-D04B-A890-CE49F94E33A5}"/>
              </a:ext>
            </a:extLst>
          </p:cNvPr>
          <p:cNvSpPr/>
          <p:nvPr/>
        </p:nvSpPr>
        <p:spPr>
          <a:xfrm>
            <a:off x="9347368" y="2191624"/>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2" name="Oval 21">
            <a:extLst>
              <a:ext uri="{FF2B5EF4-FFF2-40B4-BE49-F238E27FC236}">
                <a16:creationId xmlns:a16="http://schemas.microsoft.com/office/drawing/2014/main" id="{6235F883-EB8E-C347-8A57-C51D2B93E09B}"/>
              </a:ext>
            </a:extLst>
          </p:cNvPr>
          <p:cNvSpPr/>
          <p:nvPr/>
        </p:nvSpPr>
        <p:spPr>
          <a:xfrm>
            <a:off x="7787819" y="2663014"/>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3" name="Oval 22">
            <a:extLst>
              <a:ext uri="{FF2B5EF4-FFF2-40B4-BE49-F238E27FC236}">
                <a16:creationId xmlns:a16="http://schemas.microsoft.com/office/drawing/2014/main" id="{4B27064C-D411-094B-BA55-446D5D254909}"/>
              </a:ext>
            </a:extLst>
          </p:cNvPr>
          <p:cNvSpPr/>
          <p:nvPr/>
        </p:nvSpPr>
        <p:spPr>
          <a:xfrm>
            <a:off x="9348541" y="2663014"/>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4" name="Oval 23">
            <a:extLst>
              <a:ext uri="{FF2B5EF4-FFF2-40B4-BE49-F238E27FC236}">
                <a16:creationId xmlns:a16="http://schemas.microsoft.com/office/drawing/2014/main" id="{0CDF64A4-15A0-4F40-944D-15C1D7B87972}"/>
              </a:ext>
            </a:extLst>
          </p:cNvPr>
          <p:cNvSpPr/>
          <p:nvPr/>
        </p:nvSpPr>
        <p:spPr>
          <a:xfrm>
            <a:off x="9347368" y="315468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5" name="Oval 24">
            <a:extLst>
              <a:ext uri="{FF2B5EF4-FFF2-40B4-BE49-F238E27FC236}">
                <a16:creationId xmlns:a16="http://schemas.microsoft.com/office/drawing/2014/main" id="{78B98E2A-2D6F-FD42-AC55-CD64F7AD2DB3}"/>
              </a:ext>
            </a:extLst>
          </p:cNvPr>
          <p:cNvSpPr/>
          <p:nvPr/>
        </p:nvSpPr>
        <p:spPr>
          <a:xfrm>
            <a:off x="7787819" y="3555191"/>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6" name="Oval 25">
            <a:extLst>
              <a:ext uri="{FF2B5EF4-FFF2-40B4-BE49-F238E27FC236}">
                <a16:creationId xmlns:a16="http://schemas.microsoft.com/office/drawing/2014/main" id="{914AC1E5-220F-1B4B-A4D2-1C0B53253A07}"/>
              </a:ext>
            </a:extLst>
          </p:cNvPr>
          <p:cNvSpPr/>
          <p:nvPr/>
        </p:nvSpPr>
        <p:spPr>
          <a:xfrm>
            <a:off x="9347368" y="3555191"/>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7" name="Oval 26">
            <a:extLst>
              <a:ext uri="{FF2B5EF4-FFF2-40B4-BE49-F238E27FC236}">
                <a16:creationId xmlns:a16="http://schemas.microsoft.com/office/drawing/2014/main" id="{6B435CA3-5A48-5B43-AC13-8C183CBAF50B}"/>
              </a:ext>
            </a:extLst>
          </p:cNvPr>
          <p:cNvSpPr/>
          <p:nvPr/>
        </p:nvSpPr>
        <p:spPr>
          <a:xfrm>
            <a:off x="7787819" y="4049666"/>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28" name="Oval 27">
            <a:extLst>
              <a:ext uri="{FF2B5EF4-FFF2-40B4-BE49-F238E27FC236}">
                <a16:creationId xmlns:a16="http://schemas.microsoft.com/office/drawing/2014/main" id="{483333B6-810D-8445-8565-94F9C834BA49}"/>
              </a:ext>
            </a:extLst>
          </p:cNvPr>
          <p:cNvSpPr/>
          <p:nvPr/>
        </p:nvSpPr>
        <p:spPr>
          <a:xfrm>
            <a:off x="9347368" y="4049666"/>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9" name="Oval 28">
            <a:extLst>
              <a:ext uri="{FF2B5EF4-FFF2-40B4-BE49-F238E27FC236}">
                <a16:creationId xmlns:a16="http://schemas.microsoft.com/office/drawing/2014/main" id="{C25B8E03-7B9F-9A45-87F9-5291ACC216AD}"/>
              </a:ext>
            </a:extLst>
          </p:cNvPr>
          <p:cNvSpPr/>
          <p:nvPr/>
        </p:nvSpPr>
        <p:spPr>
          <a:xfrm>
            <a:off x="8819207" y="4049666"/>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1" name="Oval 30">
            <a:extLst>
              <a:ext uri="{FF2B5EF4-FFF2-40B4-BE49-F238E27FC236}">
                <a16:creationId xmlns:a16="http://schemas.microsoft.com/office/drawing/2014/main" id="{9A9FF63D-6493-DD45-9B31-4AFCEC817E20}"/>
              </a:ext>
            </a:extLst>
          </p:cNvPr>
          <p:cNvSpPr/>
          <p:nvPr/>
        </p:nvSpPr>
        <p:spPr>
          <a:xfrm>
            <a:off x="8836270" y="4614613"/>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2" name="Oval 31">
            <a:extLst>
              <a:ext uri="{FF2B5EF4-FFF2-40B4-BE49-F238E27FC236}">
                <a16:creationId xmlns:a16="http://schemas.microsoft.com/office/drawing/2014/main" id="{FC7EDD13-50B2-C444-93BB-DE5982CDABC4}"/>
              </a:ext>
            </a:extLst>
          </p:cNvPr>
          <p:cNvSpPr/>
          <p:nvPr/>
        </p:nvSpPr>
        <p:spPr>
          <a:xfrm>
            <a:off x="9349761" y="5166975"/>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3" name="Oval 32">
            <a:extLst>
              <a:ext uri="{FF2B5EF4-FFF2-40B4-BE49-F238E27FC236}">
                <a16:creationId xmlns:a16="http://schemas.microsoft.com/office/drawing/2014/main" id="{87A7562A-338C-8F4D-98CF-76891D8A925D}"/>
              </a:ext>
            </a:extLst>
          </p:cNvPr>
          <p:cNvSpPr/>
          <p:nvPr/>
        </p:nvSpPr>
        <p:spPr>
          <a:xfrm>
            <a:off x="8288653" y="1125205"/>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4" name="Oval 33">
            <a:extLst>
              <a:ext uri="{FF2B5EF4-FFF2-40B4-BE49-F238E27FC236}">
                <a16:creationId xmlns:a16="http://schemas.microsoft.com/office/drawing/2014/main" id="{AAB8540B-4120-B84C-BFC0-A1977DCA67E7}"/>
              </a:ext>
            </a:extLst>
          </p:cNvPr>
          <p:cNvSpPr/>
          <p:nvPr/>
        </p:nvSpPr>
        <p:spPr>
          <a:xfrm>
            <a:off x="8288653" y="1687837"/>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40" name="Oval 39">
            <a:extLst>
              <a:ext uri="{FF2B5EF4-FFF2-40B4-BE49-F238E27FC236}">
                <a16:creationId xmlns:a16="http://schemas.microsoft.com/office/drawing/2014/main" id="{5FE041CA-FC59-4643-ABE4-F5EA82EEE3AF}"/>
              </a:ext>
            </a:extLst>
          </p:cNvPr>
          <p:cNvSpPr/>
          <p:nvPr/>
        </p:nvSpPr>
        <p:spPr>
          <a:xfrm>
            <a:off x="2246548" y="6266825"/>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41" name="Oval 40">
            <a:extLst>
              <a:ext uri="{FF2B5EF4-FFF2-40B4-BE49-F238E27FC236}">
                <a16:creationId xmlns:a16="http://schemas.microsoft.com/office/drawing/2014/main" id="{C03D7A7A-CCE0-394A-9596-D84CE1D50744}"/>
              </a:ext>
            </a:extLst>
          </p:cNvPr>
          <p:cNvSpPr/>
          <p:nvPr/>
        </p:nvSpPr>
        <p:spPr>
          <a:xfrm>
            <a:off x="4392507" y="6266825"/>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42" name="TextBox 41">
            <a:extLst>
              <a:ext uri="{FF2B5EF4-FFF2-40B4-BE49-F238E27FC236}">
                <a16:creationId xmlns:a16="http://schemas.microsoft.com/office/drawing/2014/main" id="{5B9E56E4-8C9B-8442-87CD-5E79BEF0834D}"/>
              </a:ext>
            </a:extLst>
          </p:cNvPr>
          <p:cNvSpPr txBox="1"/>
          <p:nvPr/>
        </p:nvSpPr>
        <p:spPr>
          <a:xfrm>
            <a:off x="2520869" y="6241063"/>
            <a:ext cx="1597319" cy="300082"/>
          </a:xfrm>
          <a:prstGeom prst="rect">
            <a:avLst/>
          </a:prstGeom>
          <a:noFill/>
        </p:spPr>
        <p:txBody>
          <a:bodyPr wrap="square" rtlCol="0">
            <a:spAutoFit/>
          </a:bodyPr>
          <a:lstStyle/>
          <a:p>
            <a:r>
              <a:rPr lang="en-US" sz="1350" dirty="0">
                <a:solidFill>
                  <a:prstClr val="black"/>
                </a:solidFill>
              </a:rPr>
              <a:t>Leading contributor</a:t>
            </a:r>
          </a:p>
        </p:txBody>
      </p:sp>
      <p:sp>
        <p:nvSpPr>
          <p:cNvPr id="43" name="TextBox 42">
            <a:extLst>
              <a:ext uri="{FF2B5EF4-FFF2-40B4-BE49-F238E27FC236}">
                <a16:creationId xmlns:a16="http://schemas.microsoft.com/office/drawing/2014/main" id="{9AFB65D5-A08B-294F-B99B-CEE675C26695}"/>
              </a:ext>
            </a:extLst>
          </p:cNvPr>
          <p:cNvSpPr txBox="1"/>
          <p:nvPr/>
        </p:nvSpPr>
        <p:spPr>
          <a:xfrm>
            <a:off x="4666828" y="6241063"/>
            <a:ext cx="1877149" cy="300082"/>
          </a:xfrm>
          <a:prstGeom prst="rect">
            <a:avLst/>
          </a:prstGeom>
          <a:noFill/>
        </p:spPr>
        <p:txBody>
          <a:bodyPr wrap="square" rtlCol="0">
            <a:spAutoFit/>
          </a:bodyPr>
          <a:lstStyle/>
          <a:p>
            <a:r>
              <a:rPr lang="en-US" sz="1350" dirty="0">
                <a:solidFill>
                  <a:prstClr val="black"/>
                </a:solidFill>
              </a:rPr>
              <a:t>Supporting contributor</a:t>
            </a:r>
          </a:p>
        </p:txBody>
      </p:sp>
      <p:sp>
        <p:nvSpPr>
          <p:cNvPr id="35" name="Title 1"/>
          <p:cNvSpPr txBox="1">
            <a:spLocks/>
          </p:cNvSpPr>
          <p:nvPr/>
        </p:nvSpPr>
        <p:spPr>
          <a:xfrm>
            <a:off x="2162813" y="109486"/>
            <a:ext cx="7886700" cy="3642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u="sng" dirty="0">
                <a:latin typeface="Arial" panose="020B0604020202020204" pitchFamily="34" charset="0"/>
                <a:cs typeface="Arial" panose="020B0604020202020204" pitchFamily="34" charset="0"/>
              </a:rPr>
              <a:t>FY23 GPRAMA Science Performance Goals</a:t>
            </a:r>
            <a:br>
              <a:rPr lang="en-US" sz="1800" b="1" u="sng"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id="{B6123057-ACD0-D04B-A890-CE49F94E33A5}"/>
              </a:ext>
            </a:extLst>
          </p:cNvPr>
          <p:cNvSpPr/>
          <p:nvPr/>
        </p:nvSpPr>
        <p:spPr>
          <a:xfrm>
            <a:off x="8288653" y="2191624"/>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0" name="Oval 29">
            <a:extLst>
              <a:ext uri="{FF2B5EF4-FFF2-40B4-BE49-F238E27FC236}">
                <a16:creationId xmlns:a16="http://schemas.microsoft.com/office/drawing/2014/main" id="{3B87B578-D182-4B06-B9CC-1801D831EBB8}"/>
              </a:ext>
            </a:extLst>
          </p:cNvPr>
          <p:cNvSpPr/>
          <p:nvPr/>
        </p:nvSpPr>
        <p:spPr>
          <a:xfrm>
            <a:off x="8819207" y="2663014"/>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7" name="Oval 36">
            <a:extLst>
              <a:ext uri="{FF2B5EF4-FFF2-40B4-BE49-F238E27FC236}">
                <a16:creationId xmlns:a16="http://schemas.microsoft.com/office/drawing/2014/main" id="{2A3526BB-16EA-4588-A3EE-963AD2AD7C92}"/>
              </a:ext>
            </a:extLst>
          </p:cNvPr>
          <p:cNvSpPr/>
          <p:nvPr/>
        </p:nvSpPr>
        <p:spPr>
          <a:xfrm>
            <a:off x="8821553" y="3154680"/>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38" name="Oval 37">
            <a:extLst>
              <a:ext uri="{FF2B5EF4-FFF2-40B4-BE49-F238E27FC236}">
                <a16:creationId xmlns:a16="http://schemas.microsoft.com/office/drawing/2014/main" id="{18F504F8-E068-4125-B8E0-88770B5797DA}"/>
              </a:ext>
            </a:extLst>
          </p:cNvPr>
          <p:cNvSpPr/>
          <p:nvPr/>
        </p:nvSpPr>
        <p:spPr>
          <a:xfrm>
            <a:off x="8814454" y="3555191"/>
            <a:ext cx="274320" cy="2743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2" name="Oval 1">
            <a:extLst>
              <a:ext uri="{FF2B5EF4-FFF2-40B4-BE49-F238E27FC236}">
                <a16:creationId xmlns:a16="http://schemas.microsoft.com/office/drawing/2014/main" id="{500EA262-0277-404F-903F-085E3204CF03}"/>
              </a:ext>
            </a:extLst>
          </p:cNvPr>
          <p:cNvSpPr/>
          <p:nvPr/>
        </p:nvSpPr>
        <p:spPr>
          <a:xfrm>
            <a:off x="9923138" y="5629893"/>
            <a:ext cx="25275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9A74115-1E50-720F-DF9C-029D3D773046}"/>
              </a:ext>
            </a:extLst>
          </p:cNvPr>
          <p:cNvSpPr/>
          <p:nvPr/>
        </p:nvSpPr>
        <p:spPr>
          <a:xfrm>
            <a:off x="1846469" y="5052241"/>
            <a:ext cx="7907132" cy="50378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BE76392-C25A-9E68-02A7-FB57CB95ED6A}"/>
              </a:ext>
            </a:extLst>
          </p:cNvPr>
          <p:cNvSpPr/>
          <p:nvPr/>
        </p:nvSpPr>
        <p:spPr>
          <a:xfrm>
            <a:off x="1846469" y="3822989"/>
            <a:ext cx="7907132" cy="73477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45E82ED-2FBD-065F-BB3D-91149E882836}"/>
              </a:ext>
            </a:extLst>
          </p:cNvPr>
          <p:cNvSpPr/>
          <p:nvPr/>
        </p:nvSpPr>
        <p:spPr>
          <a:xfrm>
            <a:off x="1846469" y="3026003"/>
            <a:ext cx="7907132" cy="50378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58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A14E61-743C-B38B-0D3D-35FFD8D3C9E0}"/>
              </a:ext>
            </a:extLst>
          </p:cNvPr>
          <p:cNvSpPr txBox="1"/>
          <p:nvPr/>
        </p:nvSpPr>
        <p:spPr>
          <a:xfrm>
            <a:off x="104775" y="315635"/>
            <a:ext cx="11814323" cy="5329664"/>
          </a:xfrm>
          <a:prstGeom prst="rect">
            <a:avLst/>
          </a:prstGeom>
          <a:noFill/>
        </p:spPr>
        <p:txBody>
          <a:bodyPr wrap="square">
            <a:spAutoFit/>
          </a:bodyPr>
          <a:lstStyle/>
          <a:p>
            <a:pPr marR="0" lvl="0">
              <a:spcBef>
                <a:spcPts val="0"/>
              </a:spcBef>
              <a:spcAft>
                <a:spcPts val="0"/>
              </a:spcAft>
            </a:pPr>
            <a:r>
              <a:rPr lang="en-US" sz="1800" b="1" kern="1600" dirty="0">
                <a:solidFill>
                  <a:srgbClr val="333333"/>
                </a:solidFill>
                <a:effectLst/>
                <a:latin typeface="Times New Roman" panose="02020603050405020304" pitchFamily="18" charset="0"/>
                <a:ea typeface="Cambria" panose="02040503050406030204" pitchFamily="18" charset="0"/>
                <a:cs typeface="Times New Roman" panose="02020603050405020304" pitchFamily="18" charset="0"/>
              </a:rPr>
              <a:t>Webb Detects Water Vapor in Rocky Planet-Forming Zone</a:t>
            </a:r>
          </a:p>
          <a:p>
            <a:r>
              <a:rPr lang="en-US" b="1" i="1" dirty="0" err="1">
                <a:solidFill>
                  <a:srgbClr val="222222"/>
                </a:solidFill>
              </a:rPr>
              <a:t>Perotti</a:t>
            </a:r>
            <a:r>
              <a:rPr lang="en-US" b="1" i="1" dirty="0">
                <a:solidFill>
                  <a:srgbClr val="222222"/>
                </a:solidFill>
              </a:rPr>
              <a:t> et al.; </a:t>
            </a:r>
            <a:r>
              <a:rPr lang="en-US" b="1" i="1" dirty="0" err="1">
                <a:solidFill>
                  <a:srgbClr val="222222"/>
                </a:solidFill>
              </a:rPr>
              <a:t>Bioverse</a:t>
            </a:r>
            <a:r>
              <a:rPr lang="en-US" b="1" i="1" dirty="0">
                <a:solidFill>
                  <a:srgbClr val="222222"/>
                </a:solidFill>
              </a:rPr>
              <a:t>: Water in the terrestrial planet-forming zone of the PDS 70 disk; Nature</a:t>
            </a:r>
            <a:endParaRPr lang="en-US" dirty="0">
              <a:cs typeface="Calibri" panose="020F0502020204030204"/>
            </a:endParaRPr>
          </a:p>
          <a:p>
            <a:r>
              <a:rPr lang="en-US" dirty="0"/>
              <a:t>DOI:</a:t>
            </a:r>
            <a:r>
              <a:rPr lang="en-US" dirty="0">
                <a:solidFill>
                  <a:srgbClr val="0070C0"/>
                </a:solidFill>
              </a:rPr>
              <a:t> </a:t>
            </a:r>
            <a:r>
              <a:rPr lang="en-US" b="0" i="0" dirty="0">
                <a:solidFill>
                  <a:srgbClr val="222222"/>
                </a:solidFill>
                <a:effectLst/>
                <a:latin typeface="-apple-system"/>
                <a:hlinkClick r:id="rId2"/>
              </a:rPr>
              <a:t>https://doi.org/10.1038/s41586-023-06317-9</a:t>
            </a:r>
            <a:endParaRPr lang="en-US" b="0" i="0" dirty="0">
              <a:solidFill>
                <a:srgbClr val="222222"/>
              </a:solidFill>
              <a:effectLst/>
              <a:latin typeface="-apple-system"/>
            </a:endParaRPr>
          </a:p>
          <a:p>
            <a:pPr marL="0" marR="0">
              <a:spcBef>
                <a:spcPts val="0"/>
              </a:spcBef>
              <a:spcAft>
                <a:spcPts val="1125"/>
              </a:spcAft>
            </a:pP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1125"/>
              </a:spcAft>
            </a:pPr>
            <a:r>
              <a:rPr lang="en-US" sz="1600" dirty="0">
                <a:solidFill>
                  <a:srgbClr val="000000"/>
                </a:solidFill>
                <a:effectLst/>
                <a:latin typeface="Times New Roman" panose="02020603050405020304" pitchFamily="18" charset="0"/>
                <a:ea typeface="Times New Roman" panose="02020603050405020304" pitchFamily="18" charset="0"/>
              </a:rPr>
              <a:t>Water is essential for life as we know it. However, scientists debate how it reached the Earth and whether the same processes could seed rocky exoplanets orbiting distant stars. New insights may come from the planetary system PDS 70, located 370 light-years away. The star hosts both an inner disk and outer disk of gas and dust, separated by a 5 billion-mile-wide (8 billion kilometer) gap, and within that gap are two known gas-giant planets.  New measurements by NASA’s James Webb Space Telescope’s MIRI (Mid-Infrared Instrument) have detected water vapor in the system’s inner disk, at distances of less than 100 million miles (160 million kilometers) from the star – the region where rocky, terrestrial planets may be forming. This is the first detection of water in the terrestrial region of a disk already known to host two or more </a:t>
            </a:r>
            <a:r>
              <a:rPr lang="en-US" sz="1600" u="sng" dirty="0">
                <a:solidFill>
                  <a:srgbClr val="317AB9"/>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protoplanets</a:t>
            </a:r>
            <a:r>
              <a:rPr lang="en-US" sz="1600" dirty="0">
                <a:solidFill>
                  <a:srgbClr val="000000"/>
                </a:solidFill>
                <a:effectLst/>
                <a:latin typeface="Times New Roman" panose="02020603050405020304" pitchFamily="18" charset="0"/>
                <a:ea typeface="Times New Roman" panose="02020603050405020304" pitchFamily="18" charset="0"/>
              </a:rPr>
              <a:t>.  PDS 70 is a K-type star, cooler than our Sun, and is estimated to be 5.4 million years old. This is relatively old in terms of stars with planet-forming disks, which made the discovery of water vapor surprising.</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1125"/>
              </a:spcAft>
            </a:pPr>
            <a:r>
              <a:rPr lang="en-US" sz="1600" dirty="0">
                <a:solidFill>
                  <a:srgbClr val="000000"/>
                </a:solidFill>
                <a:effectLst/>
                <a:latin typeface="Times New Roman" panose="02020603050405020304" pitchFamily="18" charset="0"/>
                <a:ea typeface="Times New Roman" panose="02020603050405020304" pitchFamily="18" charset="0"/>
              </a:rPr>
              <a:t>Over time, the gas and dust content of planet-forming disks declines. Either the central star’s radiation and winds blow out such material, or the dust grows into larger objects that eventually form planets. As previous studies failed to detect water in the central regions of similarly aged disks, astronomers suspected it might not survive the harsh stellar radiation, leading to a dry environment for the formation of any rocky planets.  Astronomers haven’t yet detected any planets forming within the inner disk of PDS 70. However, they do see the raw materials for building rocky worlds in the form of silicates. The detection of water vapor implies that if rocky planets are forming there, they will have water available to them from the beginning. The discovery raises questions of where the water came from, and how it could survive so close to the star. Further research to answer these questions would provide insight into planet formation.</a:t>
            </a:r>
            <a:endParaRPr lang="en-US" sz="16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31BA11B-62B5-FE39-32FE-BE5710490E9A}"/>
              </a:ext>
            </a:extLst>
          </p:cNvPr>
          <p:cNvSpPr txBox="1"/>
          <p:nvPr/>
        </p:nvSpPr>
        <p:spPr>
          <a:xfrm>
            <a:off x="104775" y="6444901"/>
            <a:ext cx="6096000" cy="369332"/>
          </a:xfrm>
          <a:prstGeom prst="rect">
            <a:avLst/>
          </a:prstGeom>
          <a:noFill/>
        </p:spPr>
        <p:txBody>
          <a:bodyPr wrap="square">
            <a:spAutoFit/>
          </a:bodyPr>
          <a:lstStyle/>
          <a:p>
            <a:pPr marL="0" marR="0">
              <a:spcBef>
                <a:spcPts val="0"/>
              </a:spcBef>
              <a:spcAft>
                <a:spcPts val="0"/>
              </a:spcAft>
            </a:pPr>
            <a:r>
              <a:rPr lang="en-US" sz="1800" b="1" dirty="0">
                <a:solidFill>
                  <a:srgbClr val="FF0000"/>
                </a:solidFill>
                <a:effectLst/>
                <a:latin typeface="Cambria" panose="02040503050406030204" pitchFamily="18" charset="0"/>
                <a:ea typeface="Cambria" panose="02040503050406030204" pitchFamily="18" charset="0"/>
                <a:cs typeface="Cambria" panose="02040503050406030204" pitchFamily="18" charset="0"/>
              </a:rPr>
              <a:t>APD contribution to PSD goal 1.2.5</a:t>
            </a:r>
          </a:p>
        </p:txBody>
      </p:sp>
    </p:spTree>
    <p:extLst>
      <p:ext uri="{BB962C8B-B14F-4D97-AF65-F5344CB8AC3E}">
        <p14:creationId xmlns:p14="http://schemas.microsoft.com/office/powerpoint/2010/main" val="233408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8A45-1C1B-4358-B80C-C9FBC12B1B17}"/>
              </a:ext>
            </a:extLst>
          </p:cNvPr>
          <p:cNvSpPr>
            <a:spLocks noGrp="1"/>
          </p:cNvSpPr>
          <p:nvPr>
            <p:ph type="title"/>
          </p:nvPr>
        </p:nvSpPr>
        <p:spPr>
          <a:xfrm>
            <a:off x="274674" y="2737861"/>
            <a:ext cx="4176085" cy="1133475"/>
          </a:xfrm>
        </p:spPr>
        <p:txBody>
          <a:bodyPr>
            <a:normAutofit/>
          </a:bodyPr>
          <a:lstStyle/>
          <a:p>
            <a:r>
              <a:rPr lang="en-US"/>
              <a:t>PSD 1.2.7</a:t>
            </a:r>
            <a:endParaRPr lang="en-US" dirty="0"/>
          </a:p>
        </p:txBody>
      </p:sp>
      <p:sp>
        <p:nvSpPr>
          <p:cNvPr id="3" name="Text Placeholder 2">
            <a:extLst>
              <a:ext uri="{FF2B5EF4-FFF2-40B4-BE49-F238E27FC236}">
                <a16:creationId xmlns:a16="http://schemas.microsoft.com/office/drawing/2014/main" id="{472F3E9D-1497-44FF-9DB7-55C0E86079B7}"/>
              </a:ext>
            </a:extLst>
          </p:cNvPr>
          <p:cNvSpPr>
            <a:spLocks noGrp="1"/>
          </p:cNvSpPr>
          <p:nvPr>
            <p:ph type="body" idx="1"/>
          </p:nvPr>
        </p:nvSpPr>
        <p:spPr>
          <a:xfrm>
            <a:off x="3657600" y="2924201"/>
            <a:ext cx="8259726" cy="1222247"/>
          </a:xfrm>
        </p:spPr>
        <p:txBody>
          <a:bodyPr>
            <a:normAutofit/>
          </a:bodyPr>
          <a:lstStyle/>
          <a:p>
            <a:r>
              <a:rPr lang="en-US" dirty="0"/>
              <a:t>NASA shall demonstrate progress in identifying, characterizing, and predicting objects in the Solar System that pose threats to Earth or offer resources for human exploration.</a:t>
            </a:r>
          </a:p>
        </p:txBody>
      </p:sp>
    </p:spTree>
    <p:extLst>
      <p:ext uri="{BB962C8B-B14F-4D97-AF65-F5344CB8AC3E}">
        <p14:creationId xmlns:p14="http://schemas.microsoft.com/office/powerpoint/2010/main" val="271952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64B2E-40FE-4F88-A387-FEA4F9E46516}"/>
              </a:ext>
            </a:extLst>
          </p:cNvPr>
          <p:cNvSpPr>
            <a:spLocks noGrp="1"/>
          </p:cNvSpPr>
          <p:nvPr>
            <p:ph idx="1"/>
          </p:nvPr>
        </p:nvSpPr>
        <p:spPr>
          <a:xfrm>
            <a:off x="457200" y="435934"/>
            <a:ext cx="11487752" cy="6422065"/>
          </a:xfrm>
        </p:spPr>
        <p:txBody>
          <a:bodyPr vert="horz" lIns="91440" tIns="45720" rIns="91440" bIns="45720" rtlCol="0" anchor="t">
            <a:normAutofit fontScale="70000" lnSpcReduction="20000"/>
          </a:bodyPr>
          <a:lstStyle/>
          <a:p>
            <a:pPr marL="0" indent="0">
              <a:lnSpc>
                <a:spcPct val="120000"/>
              </a:lnSpc>
              <a:buNone/>
            </a:pPr>
            <a:r>
              <a:rPr lang="en-US" sz="2100" b="1" dirty="0"/>
              <a:t>NASA certified sources of preparation and critical information for planetary defense</a:t>
            </a:r>
          </a:p>
          <a:p>
            <a:pPr marL="0" indent="0">
              <a:lnSpc>
                <a:spcPct val="120000"/>
              </a:lnSpc>
              <a:buNone/>
            </a:pPr>
            <a:r>
              <a:rPr lang="en-US" sz="1800" b="1" dirty="0"/>
              <a:t>(1) Status of Near-Earth Object Discovery</a:t>
            </a:r>
          </a:p>
          <a:p>
            <a:pPr marL="0" indent="0">
              <a:lnSpc>
                <a:spcPct val="120000"/>
              </a:lnSpc>
              <a:buNone/>
            </a:pPr>
            <a:r>
              <a:rPr lang="en-US" sz="1800" u="sng" dirty="0">
                <a:hlinkClick r:id="rId2"/>
              </a:rPr>
              <a:t>https://cneos.jpl.nasa.gov/stats/totals.html</a:t>
            </a:r>
            <a:endParaRPr lang="en-US" sz="1800" dirty="0"/>
          </a:p>
          <a:p>
            <a:pPr marL="0" indent="0">
              <a:lnSpc>
                <a:spcPct val="120000"/>
              </a:lnSpc>
              <a:buNone/>
            </a:pPr>
            <a:r>
              <a:rPr lang="en-US" sz="1800" dirty="0"/>
              <a:t>As of August 15, 2023, asteroid search teams funded by NASA’s Near-Earth Object Observations (NEOO) Program found another 2 asteroids larger than one kilometer in size with orbits that can come within Earth’s vicinity. Asteroid search teams also found 2,383 smaller asteroids less than one kilometer in size. This brings the total known population of near-Earth asteroids to 32,418, along with 121 Near Earth Comets, as of August 15, 2023. The high-precision orbit predictions computed by the Center for Near-Earth Object Studies at NASA’s Jet Propulsion Laboratory (JPL) show that none of these objects is likely to strike the Earth in the next century. However, 2,354 small bodies (of which 152 are larger than one km in size) are in orbits that could become a hazard in the more distant future and warrant continued monitoring.</a:t>
            </a:r>
            <a:endParaRPr lang="en-US" sz="1800" dirty="0">
              <a:cs typeface="Calibri"/>
            </a:endParaRPr>
          </a:p>
          <a:p>
            <a:pPr marL="0" indent="0">
              <a:lnSpc>
                <a:spcPct val="120000"/>
              </a:lnSpc>
              <a:buNone/>
            </a:pPr>
            <a:r>
              <a:rPr lang="en-US" sz="1800" dirty="0"/>
              <a:t>Congress, in the NASA Authorization Act of 2005, directed NASA to find 90 percent of the near-Earth objects down to 140 meters in size. As of August 15, 2023, 10,541 near-Earth asteroids with sizes greater than 140 meters have been discovered and catalogued, 336 in this last year. Models estimate that there are ~25,000 near-Earth asteroids larger than 140 meters in size, which leaves ~58% of the population yet to be discovered after over 25 years of NEO search efforts.</a:t>
            </a:r>
          </a:p>
          <a:p>
            <a:pPr marL="0" indent="0">
              <a:lnSpc>
                <a:spcPct val="120000"/>
              </a:lnSpc>
              <a:buNone/>
            </a:pPr>
            <a:endParaRPr lang="en-US" sz="1800" b="1" dirty="0"/>
          </a:p>
          <a:p>
            <a:pPr marL="0" indent="0">
              <a:lnSpc>
                <a:spcPct val="120000"/>
              </a:lnSpc>
              <a:buNone/>
            </a:pPr>
            <a:r>
              <a:rPr lang="en-US" sz="1800" b="1" dirty="0"/>
              <a:t>(2) NASA Releases Agency Strategy for Planetary Defense to Safeguard Earth from Asteroid and Comet Impacts</a:t>
            </a:r>
          </a:p>
          <a:p>
            <a:pPr marL="0" indent="0">
              <a:lnSpc>
                <a:spcPct val="120000"/>
              </a:lnSpc>
              <a:buNone/>
            </a:pPr>
            <a:r>
              <a:rPr lang="en-US" sz="1800" dirty="0">
                <a:hlinkClick r:id="rId3"/>
              </a:rPr>
              <a:t>https://www.nasa.gov/feature/nasa-releases-agency-strategy-for-planetary-defense-to-safeguard-earth</a:t>
            </a:r>
            <a:endParaRPr lang="en-US" sz="1800" dirty="0"/>
          </a:p>
          <a:p>
            <a:pPr marL="0" indent="0">
              <a:lnSpc>
                <a:spcPct val="120000"/>
              </a:lnSpc>
              <a:buNone/>
            </a:pPr>
            <a:r>
              <a:rPr lang="en-US" sz="1800" dirty="0"/>
              <a:t>Earlier this year, NASA released its Planetary Defense Strategy and Action Plan to guide the agency’s efforts to find, track, and better understand asteroids and comets that could pose an impact hazard to Earth.  The release of NASA’s planetary defense plan coincides and complements the separate national planetary defense plan released by the White House Office of Science and Technology Policy. NASA’s Planetary Defense Coordination Office was actively involved in the plan’s creation alongside several other federal agencies and offices. Together, the NASA- and national- level plans aim to further humanity’s ability to safeguard Earth from asteroid and comet impacts over the next decade. </a:t>
            </a:r>
            <a:endParaRPr lang="en-US" sz="1800" dirty="0">
              <a:cs typeface="Calibri"/>
            </a:endParaRPr>
          </a:p>
          <a:p>
            <a:pPr marL="0" indent="0">
              <a:lnSpc>
                <a:spcPct val="120000"/>
              </a:lnSpc>
              <a:buNone/>
            </a:pPr>
            <a:r>
              <a:rPr lang="en-US" sz="1800" dirty="0"/>
              <a:t>The national plan was presented at this year’s 8th IAA Planetary Defense Conference (PDC) in Vienna, Austria in April. The PDC, hosted by the United Nations Office of Outer Space Affairs, brought together scientists, engineers, global thought leaders, policymakers, government officials, and other planetary defense experts to discuss what their respective stakeholders were doing to address the near-Earth object (NEO) impact hazard. Preventing a NEO impact with Earth and avoiding a catastrophic natural disaster poses a complex problem that requires a multidisciplinary approach. Conferences like the PDC provide an invaluable opportunity for experts around the world to come together and share their knowledge, which is essential for maintaining and active and engaged global planetary defense team working to safeguard Earth from NEO impacts.</a:t>
            </a:r>
          </a:p>
          <a:p>
            <a:pPr marL="0" indent="0">
              <a:lnSpc>
                <a:spcPct val="120000"/>
              </a:lnSpc>
              <a:buNone/>
            </a:pPr>
            <a:endParaRPr lang="en-US" sz="1600" dirty="0"/>
          </a:p>
        </p:txBody>
      </p:sp>
    </p:spTree>
    <p:extLst>
      <p:ext uri="{BB962C8B-B14F-4D97-AF65-F5344CB8AC3E}">
        <p14:creationId xmlns:p14="http://schemas.microsoft.com/office/powerpoint/2010/main" val="97024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286578" y="482933"/>
            <a:ext cx="11618843"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333332"/>
                </a:solidFill>
                <a:latin typeface="Arial" panose="020B0604020202020204" pitchFamily="34" charset="0"/>
                <a:ea typeface="+mn-lt"/>
                <a:cs typeface="Arial" panose="020B0604020202020204" pitchFamily="34" charset="0"/>
              </a:rPr>
              <a:t>DART characterized momentum of small bodies and quantified effect of the first hypervelocity impact experiment </a:t>
            </a:r>
            <a:endParaRPr lang="en-US" sz="1600" dirty="0">
              <a:solidFill>
                <a:srgbClr val="000000"/>
              </a:solidFill>
              <a:latin typeface="Arial" panose="020B0604020202020204" pitchFamily="34" charset="0"/>
              <a:cs typeface="Arial" panose="020B0604020202020204" pitchFamily="34" charset="0"/>
            </a:endParaRPr>
          </a:p>
          <a:p>
            <a:r>
              <a:rPr lang="en-US" sz="1400" b="1" dirty="0">
                <a:solidFill>
                  <a:srgbClr val="222222"/>
                </a:solidFill>
              </a:rPr>
              <a:t>(1) </a:t>
            </a:r>
            <a:r>
              <a:rPr lang="en-US" sz="1400" b="1" i="1" dirty="0">
                <a:solidFill>
                  <a:srgbClr val="222222"/>
                </a:solidFill>
              </a:rPr>
              <a:t>Cheng et al.; Orbit-to-ground framework to decode and predict biosignature patterns in terrestrial analogues; Nature Astronomy</a:t>
            </a:r>
            <a:endParaRPr lang="en-US" sz="1400" dirty="0">
              <a:solidFill>
                <a:srgbClr val="222222"/>
              </a:solidFill>
              <a:latin typeface="Calibri" panose="020F0502020204030204" pitchFamily="34" charset="0"/>
              <a:cs typeface="Calibri" panose="020F0502020204030204" pitchFamily="34" charset="0"/>
            </a:endParaRPr>
          </a:p>
          <a:p>
            <a:r>
              <a:rPr lang="en-US" sz="1400" dirty="0">
                <a:solidFill>
                  <a:srgbClr val="000000"/>
                </a:solidFill>
                <a:ea typeface="+mn-lt"/>
                <a:cs typeface="+mn-lt"/>
              </a:rPr>
              <a:t>DOI</a:t>
            </a:r>
            <a:r>
              <a:rPr lang="en-US" sz="1400" dirty="0"/>
              <a:t>:</a:t>
            </a:r>
            <a:r>
              <a:rPr lang="en-US" sz="1400" dirty="0">
                <a:solidFill>
                  <a:srgbClr val="0070C0"/>
                </a:solidFill>
              </a:rPr>
              <a:t> </a:t>
            </a:r>
            <a:r>
              <a:rPr lang="en-US" sz="1400" dirty="0">
                <a:hlinkClick r:id="rId2"/>
              </a:rPr>
              <a:t>https://doi.org/10.1038/s41586-023-05878-z</a:t>
            </a:r>
            <a:endParaRPr lang="en-US" sz="1400" dirty="0"/>
          </a:p>
          <a:p>
            <a:endParaRPr lang="en-US" sz="1400" dirty="0"/>
          </a:p>
          <a:p>
            <a:r>
              <a:rPr lang="en-US" sz="1600" dirty="0">
                <a:latin typeface="Times New Roman" panose="02020603050405020304" pitchFamily="18" charset="0"/>
                <a:cs typeface="Times New Roman" panose="02020603050405020304" pitchFamily="18" charset="0"/>
              </a:rPr>
              <a:t>The NASA Double Asteroid Redirection Test (DART) mission performed a kinetic impact on asteroid </a:t>
            </a:r>
            <a:r>
              <a:rPr lang="en-US" sz="1600" dirty="0" err="1">
                <a:latin typeface="Times New Roman" panose="02020603050405020304" pitchFamily="18" charset="0"/>
                <a:cs typeface="Times New Roman" panose="02020603050405020304" pitchFamily="18" charset="0"/>
              </a:rPr>
              <a:t>Dimorphos</a:t>
            </a:r>
            <a:r>
              <a:rPr lang="en-US" sz="1600" dirty="0">
                <a:latin typeface="Times New Roman" panose="02020603050405020304" pitchFamily="18" charset="0"/>
                <a:cs typeface="Times New Roman" panose="02020603050405020304" pitchFamily="18" charset="0"/>
              </a:rPr>
              <a:t>, the satellite (moon) of the binary asteroid (65803) </a:t>
            </a:r>
            <a:r>
              <a:rPr lang="en-US" sz="1600" dirty="0" err="1">
                <a:latin typeface="Times New Roman" panose="02020603050405020304" pitchFamily="18" charset="0"/>
                <a:cs typeface="Times New Roman" panose="02020603050405020304" pitchFamily="18" charset="0"/>
              </a:rPr>
              <a:t>Didymos</a:t>
            </a:r>
            <a:r>
              <a:rPr lang="en-US" sz="1600" dirty="0">
                <a:latin typeface="Times New Roman" panose="02020603050405020304" pitchFamily="18" charset="0"/>
                <a:cs typeface="Times New Roman" panose="02020603050405020304" pitchFamily="18" charset="0"/>
              </a:rPr>
              <a:t> on 26 September 2022. DART, a project of the agency’s Planetary Defense Coordination Office (PDCO) and the Johns Hopkins Applied Physics Laboratory, was a test of the proposed kinetic impactor technique for deflecting Earth-impacting asteroids (or comets), whereby a spacecraft rams into the asteroid at high speed to change its momentum and, therefore, its orbit. The high-speed impact transfers momentum from the spacecraft to the asteroid and potentially creates a stream of debris from the asteroid that can further change the asteroid's momentum and enhance the deflection. The DART mission was intended to test and demonstrate this asteroid deflection technique, and, in particular, characterize the additional change in asteroid momentum due to any debris coming off the asteroid due to the spacecraft impact. The momentum enhancement factor (due to debris coming off the asteroid) is referred to as "beta.“ DART, which was about the size of a vending machine, navigated to 7 million miles away from Earth and autonomously collided with its target pyramid-sized asteroid at an approximate speed of 14,000 mph.</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Following DART’s asteroid collision, an international team of astronomers utilized observatories around the world – including ones funded by NASA’s Near-Earth Object Observations (NEOO) Program – to better understand the effects imparted to the asteroid from DART’s hypervelocity impact, in tandem with data returned from the Italian Space Agency’s </a:t>
            </a:r>
            <a:r>
              <a:rPr lang="en-US" sz="1600" dirty="0" err="1">
                <a:latin typeface="Times New Roman" panose="02020603050405020304" pitchFamily="18" charset="0"/>
                <a:cs typeface="Times New Roman" panose="02020603050405020304" pitchFamily="18" charset="0"/>
              </a:rPr>
              <a:t>LICIACube</a:t>
            </a:r>
            <a:r>
              <a:rPr lang="en-US" sz="1600" dirty="0">
                <a:latin typeface="Times New Roman" panose="02020603050405020304" pitchFamily="18" charset="0"/>
                <a:cs typeface="Times New Roman" panose="02020603050405020304" pitchFamily="18" charset="0"/>
              </a:rPr>
              <a:t> (Light Italian CubeSat for Imaging of Asteroids) spacecraft. The data indicate that the momentum enhancement factor, beta, was between 2.2 and 4.9, with a nominal value of 3.6. This result shows that the change in asteroid momentum due to debris coming off the asteroid substantially exceeded the momentum of the spacecraft itself and demonstrates that kinetic impact was highly effective in deflecting </a:t>
            </a:r>
            <a:r>
              <a:rPr lang="en-US" sz="1600" dirty="0" err="1">
                <a:latin typeface="Times New Roman" panose="02020603050405020304" pitchFamily="18" charset="0"/>
                <a:cs typeface="Times New Roman" panose="02020603050405020304" pitchFamily="18" charset="0"/>
              </a:rPr>
              <a:t>Dimorphos</a:t>
            </a:r>
            <a:r>
              <a:rPr lang="en-US" sz="1600" dirty="0">
                <a:latin typeface="Times New Roman" panose="02020603050405020304" pitchFamily="18" charset="0"/>
                <a:cs typeface="Times New Roman" panose="02020603050405020304" pitchFamily="18" charset="0"/>
              </a:rPr>
              <a:t>. DART’s success marked humanity’s first-ever demonstration of asteroid deflection, and it solidified NASA’s standing as the world’s premiere space agency and leader in the global field of planetary defense. However, there is still more work to be done since a method like DART could only be used with enough warning time to first identify an asteroid collision hazard prior to mounting a response. As a result, continuing to search for and track NEOs to confirm they aren’t an impact hazard to Earth remains a key element of the PDCO.</a:t>
            </a:r>
          </a:p>
        </p:txBody>
      </p:sp>
      <p:sp>
        <p:nvSpPr>
          <p:cNvPr id="4" name="TextBox 3">
            <a:extLst>
              <a:ext uri="{FF2B5EF4-FFF2-40B4-BE49-F238E27FC236}">
                <a16:creationId xmlns:a16="http://schemas.microsoft.com/office/drawing/2014/main" id="{2E216295-454F-8FBA-0585-4CBEFFF7C0FA}"/>
              </a:ext>
            </a:extLst>
          </p:cNvPr>
          <p:cNvSpPr txBox="1"/>
          <p:nvPr/>
        </p:nvSpPr>
        <p:spPr>
          <a:xfrm>
            <a:off x="11683527" y="0"/>
            <a:ext cx="508473" cy="369332"/>
          </a:xfrm>
          <a:prstGeom prst="rect">
            <a:avLst/>
          </a:prstGeom>
          <a:noFill/>
        </p:spPr>
        <p:txBody>
          <a:bodyPr wrap="none" rtlCol="0">
            <a:spAutoFit/>
          </a:bodyPr>
          <a:lstStyle/>
          <a:p>
            <a:r>
              <a:rPr lang="en-US" dirty="0"/>
              <a:t>6/8</a:t>
            </a:r>
          </a:p>
        </p:txBody>
      </p:sp>
    </p:spTree>
    <p:extLst>
      <p:ext uri="{BB962C8B-B14F-4D97-AF65-F5344CB8AC3E}">
        <p14:creationId xmlns:p14="http://schemas.microsoft.com/office/powerpoint/2010/main" val="191201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64B2E-40FE-4F88-A387-FEA4F9E46516}"/>
              </a:ext>
            </a:extLst>
          </p:cNvPr>
          <p:cNvSpPr>
            <a:spLocks noGrp="1"/>
          </p:cNvSpPr>
          <p:nvPr>
            <p:ph idx="1"/>
          </p:nvPr>
        </p:nvSpPr>
        <p:spPr>
          <a:xfrm>
            <a:off x="231006" y="398721"/>
            <a:ext cx="11783785" cy="6060558"/>
          </a:xfrm>
        </p:spPr>
        <p:txBody>
          <a:bodyPr vert="horz" lIns="91440" tIns="45720" rIns="91440" bIns="45720" rtlCol="0" anchor="t">
            <a:noAutofit/>
          </a:bodyPr>
          <a:lstStyle/>
          <a:p>
            <a:pPr marL="0" indent="0">
              <a:lnSpc>
                <a:spcPct val="120000"/>
              </a:lnSpc>
              <a:spcBef>
                <a:spcPts val="600"/>
              </a:spcBef>
              <a:buNone/>
            </a:pPr>
            <a:r>
              <a:rPr lang="en-US" sz="1600" b="1" dirty="0"/>
              <a:t>Demonstrating ability to predict close approaches and impacts</a:t>
            </a:r>
          </a:p>
          <a:p>
            <a:pPr marL="0" indent="0">
              <a:lnSpc>
                <a:spcPct val="120000"/>
              </a:lnSpc>
              <a:spcBef>
                <a:spcPts val="600"/>
              </a:spcBef>
              <a:buNone/>
            </a:pPr>
            <a:r>
              <a:rPr lang="en-US" sz="1200" b="1" dirty="0"/>
              <a:t>(1) NASA System Proactively Predicts Historically Close Approach of Asteroid 2023 BU</a:t>
            </a:r>
          </a:p>
          <a:p>
            <a:pPr marL="0" indent="0">
              <a:lnSpc>
                <a:spcPct val="120000"/>
              </a:lnSpc>
              <a:spcBef>
                <a:spcPts val="600"/>
              </a:spcBef>
              <a:buNone/>
            </a:pPr>
            <a:r>
              <a:rPr lang="en-US" sz="1200" dirty="0">
                <a:hlinkClick r:id="rId2"/>
              </a:rPr>
              <a:t>https://www.jpl.nasa.gov/news/nasa-system-predicts-small-asteroid-to-pass-close-by-earth-this-week</a:t>
            </a:r>
            <a:endParaRPr lang="en-US" sz="1200" dirty="0"/>
          </a:p>
          <a:p>
            <a:pPr marL="0" indent="0">
              <a:lnSpc>
                <a:spcPct val="120000"/>
              </a:lnSpc>
              <a:spcBef>
                <a:spcPts val="600"/>
              </a:spcBef>
              <a:buNone/>
            </a:pPr>
            <a:r>
              <a:rPr lang="en-US" sz="1200" dirty="0"/>
              <a:t>On January 26, a small near-Earth asteroid designated 2023 BU made a very close encounter with Earth, passing over the southern tip of South America about 2,200 miles (3,600 kilometers) above the planet’s surface and well within the orbit of geosynchronous satellites. In advance of the event, NASA’s Scout impact hazard assessment system, maintained by the Center for Near Earth Object Studies (CNEOS) at NASA’s Jet Propulsion Laboratory in Southern California, predicted the close approach and proactively notified the planetary defense community of the forthcoming event.</a:t>
            </a:r>
            <a:endParaRPr lang="en-US" sz="1200" dirty="0">
              <a:cs typeface="Calibri"/>
            </a:endParaRPr>
          </a:p>
          <a:p>
            <a:pPr marL="0" indent="0">
              <a:lnSpc>
                <a:spcPct val="120000"/>
              </a:lnSpc>
              <a:spcBef>
                <a:spcPts val="600"/>
              </a:spcBef>
              <a:buNone/>
            </a:pPr>
            <a:r>
              <a:rPr lang="en-US" sz="1200" dirty="0"/>
              <a:t>Asteroid 2023 BU was discovered on January 21, just five days ahead of its approach to Earth, by amateur astronomer </a:t>
            </a:r>
            <a:r>
              <a:rPr lang="en-US" sz="1200" dirty="0" err="1"/>
              <a:t>Gennadiy</a:t>
            </a:r>
            <a:r>
              <a:rPr lang="en-US" sz="1200" dirty="0"/>
              <a:t> Borisov, also the discoverer of the interstellar comet 2I/Borisov, from his MARGO observatory in </a:t>
            </a:r>
            <a:r>
              <a:rPr lang="en-US" sz="1200" dirty="0" err="1"/>
              <a:t>Nauchnyi</a:t>
            </a:r>
            <a:r>
              <a:rPr lang="en-US" sz="1200" dirty="0"/>
              <a:t>, Crimea. Additional observations were reported to the Minor Planet Center (MPC) – the internationally recognized clearinghouse for the position measurements of small celestial bodies – and the data was then automatically posted to the MPC’s publicly-available Near-Earth Object Confirmation Page. After sufficient observations were collected by astronomers, the MPC announced 2023 BU as an official discovery of a new asteroid. As more positional observations of 2023 BU were submitted to the MPC, astronomers better refined the asteroid’s orbit, enabling NASA’s Scout to autonomously predict the close approach and notify the planetary defense community of the event. This is significant as this very close approach of 2023 BU to Earth demonstrated that NASA’s systems for predicting NEO impacts are properly working and providing benefit to the international planetary defense community.</a:t>
            </a:r>
            <a:endParaRPr lang="en-US" sz="1200" dirty="0">
              <a:cs typeface="Calibri"/>
            </a:endParaRPr>
          </a:p>
          <a:p>
            <a:pPr marL="0" indent="0">
              <a:lnSpc>
                <a:spcPct val="120000"/>
              </a:lnSpc>
              <a:spcBef>
                <a:spcPts val="600"/>
              </a:spcBef>
              <a:buNone/>
            </a:pPr>
            <a:r>
              <a:rPr lang="en-US" sz="1200" b="1" dirty="0"/>
              <a:t>(2) NASA Predicts Small Asteroid 2023 CX1 Impact Over Northwestern France</a:t>
            </a:r>
          </a:p>
          <a:p>
            <a:pPr marL="0" indent="0">
              <a:lnSpc>
                <a:spcPct val="120000"/>
              </a:lnSpc>
              <a:spcBef>
                <a:spcPts val="600"/>
              </a:spcBef>
              <a:buNone/>
            </a:pPr>
            <a:r>
              <a:rPr lang="en-US" sz="1200" dirty="0">
                <a:hlinkClick r:id="rId3"/>
              </a:rPr>
              <a:t>https://cneos.jpl.nasa.gov/news/news209.html</a:t>
            </a:r>
            <a:endParaRPr lang="en-US" sz="1200" dirty="0"/>
          </a:p>
          <a:p>
            <a:pPr marL="0" indent="0">
              <a:lnSpc>
                <a:spcPct val="120000"/>
              </a:lnSpc>
              <a:spcBef>
                <a:spcPts val="600"/>
              </a:spcBef>
              <a:buNone/>
            </a:pPr>
            <a:r>
              <a:rPr lang="en-US" sz="1200" dirty="0"/>
              <a:t>A small, approximately 1-meter sized asteroid entered the Earth’s atmosphere over northwestern France on February 13 at about 02:59 UTC. The asteroid, designated 2023 CX1, exploded upon impact with Earth’s denser atmosphere and produced a bright fireball that was witnessed from regions of England, France, Belgium, Germany, and the Netherlands. NASA’s Scout system, maintained by the Center for Near-Earth Object Studies (CNEOS) at NASA’s Jet Propulsion Laboratory in Southern California, provided advance notification of the event, marking the seventh asteroid discovery and accurate prediction prior to impact. This information was publicly-shared on the agency’s official social media channels along with European Space Agency colleagues, resulting in notable public engagement.</a:t>
            </a:r>
            <a:endParaRPr lang="en-US" sz="1200" dirty="0">
              <a:cs typeface="Calibri"/>
            </a:endParaRPr>
          </a:p>
          <a:p>
            <a:pPr marL="0" indent="0">
              <a:lnSpc>
                <a:spcPct val="120000"/>
              </a:lnSpc>
              <a:spcBef>
                <a:spcPts val="600"/>
              </a:spcBef>
              <a:buNone/>
            </a:pPr>
            <a:r>
              <a:rPr lang="en-US" sz="1200" dirty="0"/>
              <a:t>Asteroid 2023 CX1 was discovered on February 12 at 20:18 UTC, almost 7 hours prior to impact, by Krisztián </a:t>
            </a:r>
            <a:r>
              <a:rPr lang="en-US" sz="1200" dirty="0" err="1"/>
              <a:t>Sarneczky</a:t>
            </a:r>
            <a:r>
              <a:rPr lang="en-US" sz="1200" dirty="0"/>
              <a:t> at the GINOP KHK observatory in Hungary. As more observations of the asteroid were reported, NASA’s Scout system autonomously calculated the impact probability as 100% certain and notified the planetary defense community. Due to this accurate and advanced impact prediction shared on social media, the 2023 CX1 fireball was widely seen by the members of the public, resulting in numerous photos and videos being shared online. This is significant as the prediction of 2023 CX1’s event demonstrated to the public that NASA is leader in factual and timely reporting of near-Earth object news.</a:t>
            </a:r>
            <a:endParaRPr lang="en-US" sz="1200" dirty="0">
              <a:cs typeface="Calibri"/>
            </a:endParaRPr>
          </a:p>
        </p:txBody>
      </p:sp>
    </p:spTree>
    <p:extLst>
      <p:ext uri="{BB962C8B-B14F-4D97-AF65-F5344CB8AC3E}">
        <p14:creationId xmlns:p14="http://schemas.microsoft.com/office/powerpoint/2010/main" val="29098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14693A-8003-4A4F-9D0A-F7A01E04AC9D}"/>
              </a:ext>
            </a:extLst>
          </p:cNvPr>
          <p:cNvSpPr>
            <a:spLocks noGrp="1"/>
          </p:cNvSpPr>
          <p:nvPr>
            <p:ph type="ctrTitle"/>
          </p:nvPr>
        </p:nvSpPr>
        <p:spPr>
          <a:xfrm>
            <a:off x="795342" y="637953"/>
            <a:ext cx="8272458" cy="3189507"/>
          </a:xfrm>
        </p:spPr>
        <p:txBody>
          <a:bodyPr>
            <a:normAutofit/>
          </a:bodyPr>
          <a:lstStyle/>
          <a:p>
            <a:pPr algn="l"/>
            <a:r>
              <a:rPr lang="en-US" sz="8000" dirty="0">
                <a:solidFill>
                  <a:srgbClr val="FFFFFF"/>
                </a:solidFill>
              </a:rPr>
              <a:t>GPRAMA Inputs 2023</a:t>
            </a:r>
          </a:p>
        </p:txBody>
      </p:sp>
      <p:sp>
        <p:nvSpPr>
          <p:cNvPr id="12"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41BDB9C2-BCB5-4598-A2E2-BCA80BB635B1}"/>
              </a:ext>
            </a:extLst>
          </p:cNvPr>
          <p:cNvSpPr>
            <a:spLocks noGrp="1"/>
          </p:cNvSpPr>
          <p:nvPr>
            <p:ph type="subTitle" idx="1"/>
          </p:nvPr>
        </p:nvSpPr>
        <p:spPr>
          <a:xfrm>
            <a:off x="795342" y="4377268"/>
            <a:ext cx="7970903" cy="1280582"/>
          </a:xfrm>
        </p:spPr>
        <p:txBody>
          <a:bodyPr anchor="t">
            <a:normAutofit/>
          </a:bodyPr>
          <a:lstStyle/>
          <a:p>
            <a:pPr algn="l"/>
            <a:r>
              <a:rPr lang="en-US" sz="3200" dirty="0">
                <a:solidFill>
                  <a:srgbClr val="FEFFFF"/>
                </a:solidFill>
              </a:rPr>
              <a:t>PSD</a:t>
            </a: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1340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8A45-1C1B-4358-B80C-C9FBC12B1B17}"/>
              </a:ext>
            </a:extLst>
          </p:cNvPr>
          <p:cNvSpPr>
            <a:spLocks noGrp="1"/>
          </p:cNvSpPr>
          <p:nvPr>
            <p:ph type="title"/>
          </p:nvPr>
        </p:nvSpPr>
        <p:spPr>
          <a:xfrm>
            <a:off x="274674" y="2737861"/>
            <a:ext cx="4176085" cy="1133475"/>
          </a:xfrm>
        </p:spPr>
        <p:txBody>
          <a:bodyPr>
            <a:normAutofit/>
          </a:bodyPr>
          <a:lstStyle/>
          <a:p>
            <a:r>
              <a:rPr lang="en-US" dirty="0"/>
              <a:t>PSD 1.2.3</a:t>
            </a:r>
          </a:p>
        </p:txBody>
      </p:sp>
      <p:sp>
        <p:nvSpPr>
          <p:cNvPr id="3" name="Text Placeholder 2">
            <a:extLst>
              <a:ext uri="{FF2B5EF4-FFF2-40B4-BE49-F238E27FC236}">
                <a16:creationId xmlns:a16="http://schemas.microsoft.com/office/drawing/2014/main" id="{472F3E9D-1497-44FF-9DB7-55C0E86079B7}"/>
              </a:ext>
            </a:extLst>
          </p:cNvPr>
          <p:cNvSpPr>
            <a:spLocks noGrp="1"/>
          </p:cNvSpPr>
          <p:nvPr>
            <p:ph type="body" idx="1"/>
          </p:nvPr>
        </p:nvSpPr>
        <p:spPr>
          <a:xfrm>
            <a:off x="3657600" y="2817876"/>
            <a:ext cx="8259726" cy="1222247"/>
          </a:xfrm>
        </p:spPr>
        <p:txBody>
          <a:bodyPr vert="horz" lIns="91440" tIns="45720" rIns="91440" bIns="45720" rtlCol="0" anchor="t">
            <a:normAutofit/>
          </a:bodyPr>
          <a:lstStyle/>
          <a:p>
            <a:pPr>
              <a:lnSpc>
                <a:spcPct val="100000"/>
              </a:lnSpc>
            </a:pPr>
            <a:r>
              <a:rPr lang="en-US" dirty="0">
                <a:ea typeface="+mn-lt"/>
                <a:cs typeface="+mn-lt"/>
              </a:rPr>
              <a:t>NASA shall demonstrate progress in exploring, observing, and understanding objects in the Solar System in order to understand how they formed, operate, interact, and evolve.</a:t>
            </a:r>
            <a:endParaRPr lang="en-US" dirty="0"/>
          </a:p>
        </p:txBody>
      </p:sp>
    </p:spTree>
    <p:extLst>
      <p:ext uri="{BB962C8B-B14F-4D97-AF65-F5344CB8AC3E}">
        <p14:creationId xmlns:p14="http://schemas.microsoft.com/office/powerpoint/2010/main" val="38227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530088" y="410816"/>
            <a:ext cx="11153440"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333332"/>
                </a:solidFill>
                <a:latin typeface="Arial"/>
                <a:cs typeface="Arial"/>
              </a:rPr>
              <a:t>First observation of seismic waves passing through the core of Mars</a:t>
            </a:r>
            <a:endParaRPr lang="en-US" dirty="0"/>
          </a:p>
          <a:p>
            <a:pPr>
              <a:buFont typeface="Arial" panose="020B0604020202020204" pitchFamily="34" charset="0"/>
            </a:pPr>
            <a:r>
              <a:rPr lang="en-US" sz="2000" b="1" i="1" dirty="0">
                <a:solidFill>
                  <a:srgbClr val="222222"/>
                </a:solidFill>
                <a:latin typeface="Calibri"/>
                <a:cs typeface="Calibri"/>
              </a:rPr>
              <a:t>Irving et</a:t>
            </a:r>
            <a:r>
              <a:rPr lang="en-US" sz="2000" b="1" i="1" dirty="0">
                <a:solidFill>
                  <a:srgbClr val="222222"/>
                </a:solidFill>
                <a:effectLst/>
                <a:latin typeface="Calibri"/>
                <a:cs typeface="Calibri"/>
              </a:rPr>
              <a:t> al.; </a:t>
            </a:r>
            <a:r>
              <a:rPr lang="en-US" sz="2000" b="1" dirty="0">
                <a:solidFill>
                  <a:srgbClr val="222222"/>
                </a:solidFill>
              </a:rPr>
              <a:t>First observations of core-transiting seismic phases on Mars</a:t>
            </a:r>
            <a:r>
              <a:rPr lang="en-US" sz="2000" b="1" dirty="0">
                <a:solidFill>
                  <a:srgbClr val="222222"/>
                </a:solidFill>
                <a:effectLst/>
                <a:latin typeface="Calibri"/>
                <a:cs typeface="Calibri"/>
              </a:rPr>
              <a:t>;</a:t>
            </a:r>
            <a:r>
              <a:rPr lang="en-US" sz="2000" b="1" i="1" dirty="0">
                <a:solidFill>
                  <a:srgbClr val="222222"/>
                </a:solidFill>
                <a:effectLst/>
                <a:latin typeface="Calibri"/>
                <a:cs typeface="Calibri"/>
              </a:rPr>
              <a:t> </a:t>
            </a:r>
            <a:r>
              <a:rPr lang="en-US" sz="2000" b="1" i="1" dirty="0">
                <a:solidFill>
                  <a:srgbClr val="222222"/>
                </a:solidFill>
                <a:latin typeface="Calibri"/>
                <a:cs typeface="Calibri"/>
              </a:rPr>
              <a:t>Proceedings of the National Academy of Sciences</a:t>
            </a:r>
            <a:endParaRPr lang="en-US" dirty="0">
              <a:cs typeface="Calibri"/>
            </a:endParaRPr>
          </a:p>
          <a:p>
            <a:r>
              <a:rPr lang="en-US" sz="2000" dirty="0"/>
              <a:t>DOI:</a:t>
            </a:r>
            <a:r>
              <a:rPr lang="en-US" sz="2000" dirty="0">
                <a:solidFill>
                  <a:srgbClr val="0070C0"/>
                </a:solidFill>
              </a:rPr>
              <a:t> </a:t>
            </a:r>
            <a:r>
              <a:rPr lang="en-US" sz="2000" b="0" i="0" dirty="0">
                <a:solidFill>
                  <a:srgbClr val="222222"/>
                </a:solidFill>
                <a:effectLst/>
                <a:ea typeface="+mn-lt"/>
                <a:cs typeface="+mn-lt"/>
                <a:hlinkClick r:id="rId2"/>
              </a:rPr>
              <a:t>https://</a:t>
            </a:r>
            <a:r>
              <a:rPr lang="en-US" sz="2000" dirty="0">
                <a:solidFill>
                  <a:srgbClr val="222222"/>
                </a:solidFill>
                <a:ea typeface="+mn-lt"/>
                <a:cs typeface="+mn-lt"/>
                <a:hlinkClick r:id="rId2"/>
              </a:rPr>
              <a:t>doi.org/10.1073</a:t>
            </a:r>
            <a:r>
              <a:rPr lang="en-US" sz="2000" b="0" i="0" dirty="0">
                <a:solidFill>
                  <a:srgbClr val="222222"/>
                </a:solidFill>
                <a:effectLst/>
                <a:ea typeface="+mn-lt"/>
                <a:cs typeface="+mn-lt"/>
                <a:hlinkClick r:id="rId2"/>
              </a:rPr>
              <a:t>/</a:t>
            </a:r>
            <a:r>
              <a:rPr lang="en-US" sz="2000" dirty="0">
                <a:solidFill>
                  <a:srgbClr val="222222"/>
                </a:solidFill>
                <a:ea typeface="+mn-lt"/>
                <a:cs typeface="+mn-lt"/>
                <a:hlinkClick r:id="rId2"/>
              </a:rPr>
              <a:t>pnas.2217090120</a:t>
            </a:r>
            <a:endParaRPr lang="en-US" sz="2000" b="0" i="0" dirty="0">
              <a:solidFill>
                <a:srgbClr val="222222"/>
              </a:solidFill>
              <a:effectLst/>
              <a:latin typeface="Calibri" panose="020F0502020204030204" pitchFamily="34" charset="0"/>
              <a:cs typeface="Calibri" panose="020F0502020204030204" pitchFamily="34" charset="0"/>
            </a:endParaRPr>
          </a:p>
          <a:p>
            <a:pPr marL="0" indent="0">
              <a:lnSpc>
                <a:spcPct val="100000"/>
              </a:lnSpc>
              <a:spcBef>
                <a:spcPts val="0"/>
              </a:spcBef>
              <a:buFont typeface="Arial" panose="020B0604020202020204" pitchFamily="34" charset="0"/>
              <a:buNone/>
            </a:pPr>
            <a:endParaRPr lang="en-US" sz="2000" dirty="0"/>
          </a:p>
          <a:p>
            <a:pPr algn="just"/>
            <a:r>
              <a:rPr lang="en-US" sz="2000" dirty="0">
                <a:solidFill>
                  <a:srgbClr val="000000"/>
                </a:solidFill>
                <a:latin typeface="Calibri"/>
                <a:cs typeface="Calibri"/>
              </a:rPr>
              <a:t>Researchers set out to answer the question: “What is the size and composition of </a:t>
            </a:r>
            <a:r>
              <a:rPr lang="en-US" sz="2000" i="0" u="none" strike="noStrike" dirty="0">
                <a:solidFill>
                  <a:srgbClr val="000000"/>
                </a:solidFill>
                <a:effectLst/>
                <a:latin typeface="Calibri"/>
                <a:cs typeface="Calibri"/>
              </a:rPr>
              <a:t>the </a:t>
            </a:r>
            <a:r>
              <a:rPr lang="en-US" sz="2000" dirty="0" err="1">
                <a:solidFill>
                  <a:srgbClr val="000000"/>
                </a:solidFill>
                <a:latin typeface="Calibri"/>
                <a:cs typeface="Calibri"/>
              </a:rPr>
              <a:t>martian</a:t>
            </a:r>
            <a:r>
              <a:rPr lang="en-US" sz="2000" dirty="0">
                <a:solidFill>
                  <a:srgbClr val="000000"/>
                </a:solidFill>
                <a:latin typeface="Calibri"/>
                <a:cs typeface="Calibri"/>
              </a:rPr>
              <a:t> core?” The team analyzed seismic signals from two </a:t>
            </a:r>
            <a:r>
              <a:rPr lang="en-US" sz="2000" dirty="0" err="1">
                <a:solidFill>
                  <a:srgbClr val="000000"/>
                </a:solidFill>
                <a:latin typeface="Calibri"/>
                <a:cs typeface="Calibri"/>
              </a:rPr>
              <a:t>marsquakes</a:t>
            </a:r>
            <a:r>
              <a:rPr lang="en-US" sz="2000" dirty="0">
                <a:solidFill>
                  <a:srgbClr val="000000"/>
                </a:solidFill>
                <a:latin typeface="Calibri"/>
                <a:cs typeface="Calibri"/>
              </a:rPr>
              <a:t> on the side of Mars opposite the </a:t>
            </a:r>
            <a:r>
              <a:rPr lang="en-US" sz="2000" dirty="0" err="1">
                <a:solidFill>
                  <a:srgbClr val="000000"/>
                </a:solidFill>
                <a:latin typeface="Calibri"/>
                <a:cs typeface="Calibri"/>
              </a:rPr>
              <a:t>InSight</a:t>
            </a:r>
            <a:r>
              <a:rPr lang="en-US" sz="2000" dirty="0">
                <a:solidFill>
                  <a:srgbClr val="000000"/>
                </a:solidFill>
                <a:latin typeface="Calibri"/>
                <a:cs typeface="Calibri"/>
              </a:rPr>
              <a:t> lander to identify waves that passed through the core. They then compared the travel times of these waves (i.e., the time required to travel from the </a:t>
            </a:r>
            <a:r>
              <a:rPr lang="en-US" sz="2000" dirty="0" err="1">
                <a:solidFill>
                  <a:srgbClr val="000000"/>
                </a:solidFill>
                <a:latin typeface="Calibri"/>
                <a:cs typeface="Calibri"/>
              </a:rPr>
              <a:t>marsquake</a:t>
            </a:r>
            <a:r>
              <a:rPr lang="en-US" sz="2000" dirty="0">
                <a:solidFill>
                  <a:srgbClr val="000000"/>
                </a:solidFill>
                <a:latin typeface="Calibri"/>
                <a:cs typeface="Calibri"/>
              </a:rPr>
              <a:t> epicenter to the seismometer) with those of waves taking different paths through the planet’s mantle to determine the seismic wave velocity in the core. These results indicate a somewhat smaller and denser core compared to previous estimates, leaving the researchers to infer that Mars’ core contains 20–22 </a:t>
            </a:r>
            <a:r>
              <a:rPr lang="en-US" sz="2000" dirty="0" err="1">
                <a:solidFill>
                  <a:srgbClr val="000000"/>
                </a:solidFill>
                <a:latin typeface="Calibri"/>
                <a:cs typeface="Calibri"/>
              </a:rPr>
              <a:t>wt</a:t>
            </a:r>
            <a:r>
              <a:rPr lang="en-US" sz="2000" dirty="0">
                <a:solidFill>
                  <a:srgbClr val="000000"/>
                </a:solidFill>
                <a:latin typeface="Calibri"/>
                <a:cs typeface="Calibri"/>
              </a:rPr>
              <a:t>% of light elements like sulfur, oxygen, carbon, and hydrogen. A precise determination of the light element budget of Mars’ core is vital in comparing the processes </a:t>
            </a:r>
            <a:r>
              <a:rPr lang="en-US" sz="2000" dirty="0">
                <a:solidFill>
                  <a:srgbClr val="000000"/>
                </a:solidFill>
                <a:latin typeface="Calibri"/>
                <a:ea typeface="+mn-lt"/>
                <a:cs typeface="Calibri"/>
              </a:rPr>
              <a:t>at play during the formation of the Earth and Mars. Such a comparison could reveal the extent to which differences between Earth and Mars are a consequence of the material which accreted to form the two planets, and which are due to the physical conditions (e.g., pressure and temperature) present during planetary differentiation.</a:t>
            </a:r>
            <a:endParaRPr lang="en-US" dirty="0"/>
          </a:p>
          <a:p>
            <a:pPr algn="just"/>
            <a:endParaRPr lang="en-US" sz="2000" dirty="0">
              <a:solidFill>
                <a:srgbClr val="000000"/>
              </a:solidFill>
              <a:ea typeface="+mn-lt"/>
              <a:cs typeface="+mn-lt"/>
            </a:endParaRPr>
          </a:p>
          <a:p>
            <a:pPr algn="just"/>
            <a:endParaRPr lang="en-US" sz="2000" dirty="0">
              <a:cs typeface="Calibri"/>
            </a:endParaRPr>
          </a:p>
          <a:p>
            <a:pPr algn="just"/>
            <a:endParaRPr lang="en-US" sz="2000" dirty="0">
              <a:cs typeface="Calibri"/>
            </a:endParaRPr>
          </a:p>
          <a:p>
            <a:pPr marL="0" indent="0">
              <a:buNone/>
            </a:pPr>
            <a:br>
              <a:rPr lang="en-US" sz="2000" dirty="0"/>
            </a:br>
            <a:endParaRPr lang="en-US" sz="2000" dirty="0"/>
          </a:p>
        </p:txBody>
      </p:sp>
    </p:spTree>
    <p:extLst>
      <p:ext uri="{BB962C8B-B14F-4D97-AF65-F5344CB8AC3E}">
        <p14:creationId xmlns:p14="http://schemas.microsoft.com/office/powerpoint/2010/main" val="380669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377686" y="299545"/>
            <a:ext cx="11618843"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Liquid water may be at shallow depths on Europa</a:t>
            </a:r>
          </a:p>
          <a:p>
            <a:r>
              <a:rPr lang="en-US" sz="2000" b="1" i="1" dirty="0" err="1">
                <a:solidFill>
                  <a:srgbClr val="222222"/>
                </a:solidFill>
                <a:latin typeface="Calibri"/>
                <a:cs typeface="Calibri"/>
              </a:rPr>
              <a:t>Chivers</a:t>
            </a:r>
            <a:r>
              <a:rPr lang="en-US" sz="2000" b="1" i="1" dirty="0">
                <a:solidFill>
                  <a:srgbClr val="222222"/>
                </a:solidFill>
                <a:latin typeface="Calibri"/>
                <a:cs typeface="Calibri"/>
              </a:rPr>
              <a:t> et</a:t>
            </a:r>
            <a:r>
              <a:rPr lang="en-US" sz="2000" b="1" i="1" dirty="0">
                <a:solidFill>
                  <a:srgbClr val="222222"/>
                </a:solidFill>
                <a:effectLst/>
                <a:latin typeface="Calibri"/>
                <a:cs typeface="Calibri"/>
              </a:rPr>
              <a:t> al.; </a:t>
            </a:r>
            <a:r>
              <a:rPr lang="en-US" b="1" i="0" dirty="0">
                <a:solidFill>
                  <a:srgbClr val="1F1F1F"/>
                </a:solidFill>
                <a:effectLst/>
              </a:rPr>
              <a:t>Stable brine layers beneath Europa’s chaos</a:t>
            </a:r>
            <a:r>
              <a:rPr lang="en-US" b="1" i="1" dirty="0">
                <a:solidFill>
                  <a:srgbClr val="1F1F1F"/>
                </a:solidFill>
                <a:effectLst/>
              </a:rPr>
              <a:t>; </a:t>
            </a:r>
            <a:r>
              <a:rPr lang="en-US" sz="2000" b="1" i="1" dirty="0"/>
              <a:t>The Planetary Science Journal</a:t>
            </a:r>
          </a:p>
          <a:p>
            <a:pPr marL="0" indent="0">
              <a:lnSpc>
                <a:spcPct val="100000"/>
              </a:lnSpc>
              <a:spcBef>
                <a:spcPts val="0"/>
              </a:spcBef>
              <a:buFont typeface="Arial" panose="020B0604020202020204" pitchFamily="34" charset="0"/>
              <a:buNone/>
            </a:pPr>
            <a:r>
              <a:rPr lang="en-US" sz="2000" dirty="0"/>
              <a:t>DOI:</a:t>
            </a:r>
            <a:r>
              <a:rPr lang="en-US" sz="2000" dirty="0">
                <a:solidFill>
                  <a:srgbClr val="0070C0"/>
                </a:solidFill>
              </a:rPr>
              <a:t> </a:t>
            </a:r>
            <a:r>
              <a:rPr lang="en-US" sz="2000" b="0" i="0" u="none" strike="noStrike" dirty="0">
                <a:solidFill>
                  <a:srgbClr val="0272B1"/>
                </a:solidFill>
                <a:effectLst/>
                <a:latin typeface="ElsevierSans"/>
                <a:hlinkClick r:id="rId2"/>
              </a:rPr>
              <a:t>https://iopscience.iop.org/article/10.3847/PSJ/acea75</a:t>
            </a:r>
            <a:r>
              <a:rPr lang="en-US" sz="2000" b="0" i="0" u="none" strike="noStrike" dirty="0">
                <a:solidFill>
                  <a:srgbClr val="0272B1"/>
                </a:solidFill>
                <a:effectLst/>
                <a:latin typeface="ElsevierSans"/>
              </a:rPr>
              <a:t> </a:t>
            </a:r>
            <a:endParaRPr lang="en-US" sz="2000" b="0" i="0" dirty="0">
              <a:solidFill>
                <a:srgbClr val="333333"/>
              </a:solidFill>
              <a:effectLst/>
              <a:latin typeface="-apple-system"/>
            </a:endParaRPr>
          </a:p>
          <a:p>
            <a:pPr marL="0" indent="0">
              <a:lnSpc>
                <a:spcPct val="100000"/>
              </a:lnSpc>
              <a:spcBef>
                <a:spcPts val="0"/>
              </a:spcBef>
              <a:buFont typeface="Arial" panose="020B0604020202020204" pitchFamily="34" charset="0"/>
              <a:buNone/>
            </a:pPr>
            <a:endParaRPr lang="en-US" sz="2000" b="0" i="0" dirty="0">
              <a:solidFill>
                <a:srgbClr val="333333"/>
              </a:solidFill>
              <a:effectLst/>
              <a:latin typeface="-apple-system"/>
            </a:endParaRPr>
          </a:p>
          <a:p>
            <a:pPr marL="0" indent="0">
              <a:lnSpc>
                <a:spcPct val="100000"/>
              </a:lnSpc>
              <a:spcBef>
                <a:spcPts val="0"/>
              </a:spcBef>
              <a:buFont typeface="Arial" panose="020B0604020202020204" pitchFamily="34" charset="0"/>
              <a:buNone/>
            </a:pPr>
            <a:endParaRPr lang="en-US" sz="2000" dirty="0">
              <a:solidFill>
                <a:srgbClr val="333333"/>
              </a:solidFill>
              <a:latin typeface="-apple-system"/>
            </a:endParaRPr>
          </a:p>
          <a:p>
            <a:pPr marL="0" indent="0">
              <a:lnSpc>
                <a:spcPct val="100000"/>
              </a:lnSpc>
              <a:spcBef>
                <a:spcPts val="0"/>
              </a:spcBef>
              <a:buFont typeface="Arial" panose="020B0604020202020204" pitchFamily="34" charset="0"/>
              <a:buNone/>
            </a:pPr>
            <a:endParaRPr lang="en-US" sz="2000" dirty="0"/>
          </a:p>
        </p:txBody>
      </p:sp>
      <p:sp>
        <p:nvSpPr>
          <p:cNvPr id="4" name="TextBox 3">
            <a:extLst>
              <a:ext uri="{FF2B5EF4-FFF2-40B4-BE49-F238E27FC236}">
                <a16:creationId xmlns:a16="http://schemas.microsoft.com/office/drawing/2014/main" id="{CBE8F9FB-7AF3-1034-F803-25E8E0BE6689}"/>
              </a:ext>
            </a:extLst>
          </p:cNvPr>
          <p:cNvSpPr txBox="1"/>
          <p:nvPr/>
        </p:nvSpPr>
        <p:spPr>
          <a:xfrm>
            <a:off x="377687" y="1831176"/>
            <a:ext cx="11436626" cy="4247317"/>
          </a:xfrm>
          <a:prstGeom prst="rect">
            <a:avLst/>
          </a:prstGeom>
          <a:noFill/>
        </p:spPr>
        <p:txBody>
          <a:bodyPr wrap="square">
            <a:spAutoFit/>
          </a:bodyPr>
          <a:lstStyle/>
          <a:p>
            <a:r>
              <a:rPr lang="en-US" b="0" i="0" dirty="0">
                <a:solidFill>
                  <a:srgbClr val="333333"/>
                </a:solidFill>
                <a:effectLst/>
                <a:latin typeface="-apple-system"/>
              </a:rPr>
              <a:t>The formation mechanism of Europa's large chaos terrain (&gt;∼100 km diameter) and associated lenticulae (&lt;∼10 km diameter) has been debated since their observations by the Galileo spacecraft. Their geomorphology and distribution suggest there may be reservoirs of saline liquid water 1–3 km beneath the surface—the "shallow water" model—generated by injection of ocean water or melting of the ice shell. Recent investigations on the evolution of small shallow-water bodies (≤10</a:t>
            </a:r>
            <a:r>
              <a:rPr lang="en-US" b="0" i="0" baseline="30000" dirty="0">
                <a:solidFill>
                  <a:srgbClr val="333333"/>
                </a:solidFill>
                <a:effectLst/>
                <a:latin typeface="-apple-system"/>
              </a:rPr>
              <a:t>3</a:t>
            </a:r>
            <a:r>
              <a:rPr lang="en-US" b="0" i="0" dirty="0">
                <a:solidFill>
                  <a:srgbClr val="333333"/>
                </a:solidFill>
                <a:effectLst/>
                <a:latin typeface="-apple-system"/>
              </a:rPr>
              <a:t> km</a:t>
            </a:r>
            <a:r>
              <a:rPr lang="en-US" b="0" i="0" baseline="30000" dirty="0">
                <a:solidFill>
                  <a:srgbClr val="333333"/>
                </a:solidFill>
                <a:effectLst/>
                <a:latin typeface="-apple-system"/>
              </a:rPr>
              <a:t>3</a:t>
            </a:r>
            <a:r>
              <a:rPr lang="en-US" b="0" i="0" dirty="0">
                <a:solidFill>
                  <a:srgbClr val="333333"/>
                </a:solidFill>
                <a:effectLst/>
                <a:latin typeface="-apple-system"/>
              </a:rPr>
              <a:t>) suggests that salts with a small effect on melting point (MgSO</a:t>
            </a:r>
            <a:r>
              <a:rPr lang="en-US" b="0" i="0" baseline="-25000" dirty="0">
                <a:solidFill>
                  <a:srgbClr val="333333"/>
                </a:solidFill>
                <a:effectLst/>
                <a:latin typeface="-apple-system"/>
              </a:rPr>
              <a:t>4</a:t>
            </a:r>
            <a:r>
              <a:rPr lang="en-US" b="0" i="0" dirty="0">
                <a:solidFill>
                  <a:srgbClr val="333333"/>
                </a:solidFill>
                <a:effectLst/>
                <a:latin typeface="-apple-system"/>
              </a:rPr>
              <a:t>) can extend the lifetime of saline bodies by ∼5% compared to freshwater reservoirs. However, sodium chloride, identified as a potential oceanic salt, has a significantly stronger impact on the freezing point, suggesting a further extension of liquid lifetimes. Moreover, the substantial volumes of liquid water (∼10</a:t>
            </a:r>
            <a:r>
              <a:rPr lang="en-US" b="0" i="0" baseline="30000" dirty="0">
                <a:solidFill>
                  <a:srgbClr val="333333"/>
                </a:solidFill>
                <a:effectLst/>
                <a:latin typeface="-apple-system"/>
              </a:rPr>
              <a:t>4</a:t>
            </a:r>
            <a:r>
              <a:rPr lang="en-US" b="0" i="0" dirty="0">
                <a:solidFill>
                  <a:srgbClr val="333333"/>
                </a:solidFill>
                <a:effectLst/>
                <a:latin typeface="-apple-system"/>
              </a:rPr>
              <a:t> km</a:t>
            </a:r>
            <a:r>
              <a:rPr lang="en-US" b="0" i="0" baseline="30000" dirty="0">
                <a:solidFill>
                  <a:srgbClr val="333333"/>
                </a:solidFill>
                <a:effectLst/>
                <a:latin typeface="-apple-system"/>
              </a:rPr>
              <a:t>3</a:t>
            </a:r>
            <a:r>
              <a:rPr lang="en-US" b="0" i="0" dirty="0">
                <a:solidFill>
                  <a:srgbClr val="333333"/>
                </a:solidFill>
                <a:effectLst/>
                <a:latin typeface="-apple-system"/>
              </a:rPr>
              <a:t>) beneath large chaos could be melted in situ rather than injected through a fracture, implying a distinct chemistry and formation environment. Here, numerical models wer</a:t>
            </a:r>
            <a:r>
              <a:rPr lang="en-US" dirty="0">
                <a:solidFill>
                  <a:srgbClr val="333333"/>
                </a:solidFill>
                <a:latin typeface="-apple-system"/>
              </a:rPr>
              <a:t>e used </a:t>
            </a:r>
            <a:r>
              <a:rPr lang="en-US" b="0" i="0" dirty="0">
                <a:solidFill>
                  <a:srgbClr val="333333"/>
                </a:solidFill>
                <a:effectLst/>
                <a:latin typeface="-apple-system"/>
              </a:rPr>
              <a:t>to explore how the chemistry and disparate origins of shallow water control its evolution and lifetime. For small, injected sills, it was found that NaCl can extend their liquid lifetime to ∼140 </a:t>
            </a:r>
            <a:r>
              <a:rPr lang="en-US" b="0" i="0" dirty="0" err="1">
                <a:solidFill>
                  <a:srgbClr val="333333"/>
                </a:solidFill>
                <a:effectLst/>
                <a:latin typeface="-apple-system"/>
              </a:rPr>
              <a:t>kyr</a:t>
            </a:r>
            <a:r>
              <a:rPr lang="en-US" b="0" i="0" dirty="0">
                <a:solidFill>
                  <a:srgbClr val="333333"/>
                </a:solidFill>
                <a:effectLst/>
                <a:latin typeface="-apple-system"/>
              </a:rPr>
              <a:t>—up to a ∼60% increase over freshwater sills. Saline melt lenses will last at least 175 </a:t>
            </a:r>
            <a:r>
              <a:rPr lang="en-US" b="0" i="0" dirty="0" err="1">
                <a:solidFill>
                  <a:srgbClr val="333333"/>
                </a:solidFill>
                <a:effectLst/>
                <a:latin typeface="-apple-system"/>
              </a:rPr>
              <a:t>kyr</a:t>
            </a:r>
            <a:r>
              <a:rPr lang="en-US" b="0" i="0" dirty="0">
                <a:solidFill>
                  <a:srgbClr val="333333"/>
                </a:solidFill>
                <a:effectLst/>
                <a:latin typeface="-apple-system"/>
              </a:rPr>
              <a:t> but, in contrast to sills, may persist as a stable layer of brine beneath the surface for over 500 </a:t>
            </a:r>
            <a:r>
              <a:rPr lang="en-US" b="0" i="0" dirty="0" err="1">
                <a:solidFill>
                  <a:srgbClr val="333333"/>
                </a:solidFill>
                <a:effectLst/>
                <a:latin typeface="-apple-system"/>
              </a:rPr>
              <a:t>kyr</a:t>
            </a:r>
            <a:r>
              <a:rPr lang="en-US" b="0" i="0" dirty="0">
                <a:solidFill>
                  <a:srgbClr val="333333"/>
                </a:solidFill>
                <a:effectLst/>
                <a:latin typeface="-apple-system"/>
              </a:rPr>
              <a:t>. These results provide further support for the presence of liquid water at shallow depths within Europa's ice shell today.</a:t>
            </a:r>
          </a:p>
          <a:p>
            <a:endParaRPr lang="en-US" dirty="0">
              <a:solidFill>
                <a:srgbClr val="333333"/>
              </a:solidFill>
              <a:latin typeface="-apple-system"/>
            </a:endParaRPr>
          </a:p>
        </p:txBody>
      </p:sp>
      <p:sp>
        <p:nvSpPr>
          <p:cNvPr id="2" name="TextBox 1">
            <a:extLst>
              <a:ext uri="{FF2B5EF4-FFF2-40B4-BE49-F238E27FC236}">
                <a16:creationId xmlns:a16="http://schemas.microsoft.com/office/drawing/2014/main" id="{BEB6C481-E929-5F1B-9E89-36790331012A}"/>
              </a:ext>
            </a:extLst>
          </p:cNvPr>
          <p:cNvSpPr txBox="1"/>
          <p:nvPr/>
        </p:nvSpPr>
        <p:spPr>
          <a:xfrm>
            <a:off x="486544" y="5994382"/>
            <a:ext cx="4627292" cy="646331"/>
          </a:xfrm>
          <a:prstGeom prst="rect">
            <a:avLst/>
          </a:prstGeom>
          <a:noFill/>
        </p:spPr>
        <p:txBody>
          <a:bodyPr wrap="none" rtlCol="0">
            <a:spAutoFit/>
          </a:bodyPr>
          <a:lstStyle/>
          <a:p>
            <a:r>
              <a:rPr lang="en-US" i="1" dirty="0"/>
              <a:t>Can note relevance for upcoming NASA mission</a:t>
            </a:r>
          </a:p>
          <a:p>
            <a:r>
              <a:rPr lang="en-US" i="1" dirty="0"/>
              <a:t>Potentially good for visuals</a:t>
            </a:r>
          </a:p>
        </p:txBody>
      </p:sp>
    </p:spTree>
    <p:extLst>
      <p:ext uri="{BB962C8B-B14F-4D97-AF65-F5344CB8AC3E}">
        <p14:creationId xmlns:p14="http://schemas.microsoft.com/office/powerpoint/2010/main" val="317715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377687" y="447792"/>
            <a:ext cx="11618843"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Chondritic parent bodies formed later than early-formed planetary embryos and after the primary heat decayed away</a:t>
            </a:r>
          </a:p>
          <a:p>
            <a:r>
              <a:rPr lang="en-US" sz="2000" b="1" i="1" dirty="0">
                <a:solidFill>
                  <a:srgbClr val="222222"/>
                </a:solidFill>
                <a:latin typeface="Calibri"/>
                <a:cs typeface="Calibri"/>
              </a:rPr>
              <a:t>Mane et</a:t>
            </a:r>
            <a:r>
              <a:rPr lang="en-US" sz="2000" b="1" i="1" dirty="0">
                <a:solidFill>
                  <a:srgbClr val="222222"/>
                </a:solidFill>
                <a:effectLst/>
                <a:latin typeface="Calibri"/>
                <a:cs typeface="Calibri"/>
              </a:rPr>
              <a:t> al.; </a:t>
            </a:r>
            <a:r>
              <a:rPr lang="en-US" sz="2000" b="1" i="1" dirty="0">
                <a:solidFill>
                  <a:srgbClr val="222222"/>
                </a:solidFill>
              </a:rPr>
              <a:t>Protracted timescales for nebular processing of first-formed solids in the Solar System</a:t>
            </a:r>
            <a:endParaRPr lang="en-US" sz="2000" b="1" i="1" dirty="0">
              <a:solidFill>
                <a:srgbClr val="222222"/>
              </a:solidFill>
              <a:cs typeface="Calibri"/>
            </a:endParaRPr>
          </a:p>
          <a:p>
            <a:pPr marL="0" indent="0">
              <a:lnSpc>
                <a:spcPct val="100000"/>
              </a:lnSpc>
              <a:spcBef>
                <a:spcPts val="0"/>
              </a:spcBef>
              <a:buFont typeface="Arial" panose="020B0604020202020204" pitchFamily="34" charset="0"/>
              <a:buNone/>
            </a:pPr>
            <a:r>
              <a:rPr lang="en-US" sz="2000" dirty="0"/>
              <a:t>DOI:</a:t>
            </a:r>
            <a:r>
              <a:rPr lang="en-US" sz="2000" dirty="0">
                <a:solidFill>
                  <a:srgbClr val="0070C0"/>
                </a:solidFill>
              </a:rPr>
              <a:t> </a:t>
            </a:r>
            <a:r>
              <a:rPr lang="en-US" sz="2000" dirty="0">
                <a:solidFill>
                  <a:srgbClr val="0070C0"/>
                </a:solidFill>
                <a:hlinkClick r:id="rId2"/>
              </a:rPr>
              <a:t>https://doi.org/</a:t>
            </a:r>
            <a:r>
              <a:rPr lang="en-US" sz="2000" b="0" i="0" dirty="0">
                <a:solidFill>
                  <a:srgbClr val="333333"/>
                </a:solidFill>
                <a:effectLst/>
                <a:latin typeface="-apple-system"/>
                <a:hlinkClick r:id="rId2"/>
              </a:rPr>
              <a:t>10.3847/1538-4357/acb156</a:t>
            </a:r>
            <a:endParaRPr lang="en-US" sz="2000" b="0" i="0" dirty="0">
              <a:solidFill>
                <a:srgbClr val="333333"/>
              </a:solidFill>
              <a:effectLst/>
              <a:latin typeface="-apple-system"/>
            </a:endParaRPr>
          </a:p>
          <a:p>
            <a:pPr marL="0" indent="0">
              <a:lnSpc>
                <a:spcPct val="100000"/>
              </a:lnSpc>
              <a:spcBef>
                <a:spcPts val="0"/>
              </a:spcBef>
              <a:buFont typeface="Arial" panose="020B0604020202020204" pitchFamily="34" charset="0"/>
              <a:buNone/>
            </a:pPr>
            <a:endParaRPr lang="en-US" sz="2000" dirty="0"/>
          </a:p>
          <a:p>
            <a:pPr marL="0" indent="0">
              <a:lnSpc>
                <a:spcPct val="100000"/>
              </a:lnSpc>
              <a:spcBef>
                <a:spcPts val="0"/>
              </a:spcBef>
              <a:buFont typeface="Arial" panose="020B0604020202020204" pitchFamily="34" charset="0"/>
              <a:buNone/>
            </a:pPr>
            <a:endParaRPr lang="en-US" sz="2000" dirty="0"/>
          </a:p>
          <a:p>
            <a:pPr marL="0" indent="0">
              <a:lnSpc>
                <a:spcPct val="100000"/>
              </a:lnSpc>
              <a:spcBef>
                <a:spcPts val="0"/>
              </a:spcBef>
              <a:buFont typeface="Arial" panose="020B0604020202020204" pitchFamily="34" charset="0"/>
              <a:buNone/>
            </a:pPr>
            <a:endParaRPr lang="en-US" sz="2000" dirty="0"/>
          </a:p>
        </p:txBody>
      </p:sp>
      <p:sp>
        <p:nvSpPr>
          <p:cNvPr id="4" name="TextBox 3">
            <a:extLst>
              <a:ext uri="{FF2B5EF4-FFF2-40B4-BE49-F238E27FC236}">
                <a16:creationId xmlns:a16="http://schemas.microsoft.com/office/drawing/2014/main" id="{CBE8F9FB-7AF3-1034-F803-25E8E0BE6689}"/>
              </a:ext>
            </a:extLst>
          </p:cNvPr>
          <p:cNvSpPr txBox="1"/>
          <p:nvPr/>
        </p:nvSpPr>
        <p:spPr>
          <a:xfrm>
            <a:off x="377687" y="1723211"/>
            <a:ext cx="11436626" cy="4401205"/>
          </a:xfrm>
          <a:prstGeom prst="rect">
            <a:avLst/>
          </a:prstGeom>
          <a:noFill/>
        </p:spPr>
        <p:txBody>
          <a:bodyPr wrap="square">
            <a:spAutoFit/>
          </a:bodyPr>
          <a:lstStyle/>
          <a:p>
            <a:r>
              <a:rPr lang="en-US" sz="2000" b="0" i="0" dirty="0">
                <a:solidFill>
                  <a:srgbClr val="333333"/>
                </a:solidFill>
                <a:effectLst/>
              </a:rPr>
              <a:t>The calcium–aluminum-rich inclusions (CAIs) from chondritic meteorites are the first solids formed in the solar system. Rim formation around CAIs marks a time period in early solar system history when CAIs existed as free-floating objects and had not yet been incorporated into their chondritic parent bodies. As seen in the limited number of analyzed inclusions, the rims formed nearly contemporaneously (i.e., &lt;300,000 years after CAI formation) with the host CAIs. This study presents th</a:t>
            </a:r>
            <a:r>
              <a:rPr lang="en-US" sz="2000" dirty="0">
                <a:solidFill>
                  <a:srgbClr val="333333"/>
                </a:solidFill>
              </a:rPr>
              <a:t>e </a:t>
            </a:r>
            <a:r>
              <a:rPr lang="en-US" sz="2000" b="0" i="0" dirty="0">
                <a:solidFill>
                  <a:srgbClr val="333333"/>
                </a:solidFill>
                <a:effectLst/>
              </a:rPr>
              <a:t>relative ages of rims around two type B CAIs from NWA 8323 CV3 (oxidized) carbonaceous chondrite using the </a:t>
            </a:r>
            <a:r>
              <a:rPr lang="en-US" sz="2000" b="0" i="0" baseline="30000" dirty="0">
                <a:solidFill>
                  <a:srgbClr val="333333"/>
                </a:solidFill>
                <a:effectLst/>
              </a:rPr>
              <a:t>26</a:t>
            </a:r>
            <a:r>
              <a:rPr lang="en-US" sz="2000" b="0" i="0" dirty="0">
                <a:solidFill>
                  <a:srgbClr val="333333"/>
                </a:solidFill>
                <a:effectLst/>
              </a:rPr>
              <a:t>Al–</a:t>
            </a:r>
            <a:r>
              <a:rPr lang="en-US" sz="2000" b="0" i="0" baseline="30000" dirty="0">
                <a:solidFill>
                  <a:srgbClr val="333333"/>
                </a:solidFill>
                <a:effectLst/>
              </a:rPr>
              <a:t>26</a:t>
            </a:r>
            <a:r>
              <a:rPr lang="en-US" sz="2000" b="0" i="0" dirty="0">
                <a:solidFill>
                  <a:srgbClr val="333333"/>
                </a:solidFill>
                <a:effectLst/>
              </a:rPr>
              <a:t>Mg chronometer. Specifically, observations indicate that these rims formed ∼2–3 million years after their host CAIs, most likely as a result of thermal processing in the solar nebula at that time. This in turn implies that these CAIs remained as free-floating objects in the solar nebula for this duration. The formation of these rims coincides with the time interval during which the majority of chondrules formed, suggesting that some rims may have formed in transient heating events similar to those that produced most chondrules in the solar nebula. Results from this work additionally bolster recent evidence that chondritic materials accreted to form chondrite parent bodies later than the early-formed planetary embryos, and after the primary heat source, most likely </a:t>
            </a:r>
            <a:r>
              <a:rPr lang="en-US" sz="2000" b="0" i="0" baseline="30000" dirty="0">
                <a:solidFill>
                  <a:srgbClr val="333333"/>
                </a:solidFill>
                <a:effectLst/>
              </a:rPr>
              <a:t>26</a:t>
            </a:r>
            <a:r>
              <a:rPr lang="en-US" sz="2000" b="0" i="0" dirty="0">
                <a:solidFill>
                  <a:srgbClr val="333333"/>
                </a:solidFill>
                <a:effectLst/>
              </a:rPr>
              <a:t>Al, had mostly decayed away.</a:t>
            </a:r>
            <a:endParaRPr lang="en-US" sz="2000" dirty="0"/>
          </a:p>
        </p:txBody>
      </p:sp>
      <p:sp>
        <p:nvSpPr>
          <p:cNvPr id="7" name="TextBox 6">
            <a:extLst>
              <a:ext uri="{FF2B5EF4-FFF2-40B4-BE49-F238E27FC236}">
                <a16:creationId xmlns:a16="http://schemas.microsoft.com/office/drawing/2014/main" id="{DCF71D1C-CE0F-A294-893F-3FE04BDCCAFE}"/>
              </a:ext>
            </a:extLst>
          </p:cNvPr>
          <p:cNvSpPr txBox="1"/>
          <p:nvPr/>
        </p:nvSpPr>
        <p:spPr>
          <a:xfrm>
            <a:off x="448043" y="6221476"/>
            <a:ext cx="2698816" cy="369332"/>
          </a:xfrm>
          <a:prstGeom prst="rect">
            <a:avLst/>
          </a:prstGeom>
          <a:noFill/>
        </p:spPr>
        <p:txBody>
          <a:bodyPr wrap="none" rtlCol="0">
            <a:spAutoFit/>
          </a:bodyPr>
          <a:lstStyle/>
          <a:p>
            <a:r>
              <a:rPr lang="en-US" i="1" dirty="0"/>
              <a:t>Potentially good for visuals</a:t>
            </a:r>
          </a:p>
        </p:txBody>
      </p:sp>
    </p:spTree>
    <p:extLst>
      <p:ext uri="{BB962C8B-B14F-4D97-AF65-F5344CB8AC3E}">
        <p14:creationId xmlns:p14="http://schemas.microsoft.com/office/powerpoint/2010/main" val="192332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8A45-1C1B-4358-B80C-C9FBC12B1B17}"/>
              </a:ext>
            </a:extLst>
          </p:cNvPr>
          <p:cNvSpPr>
            <a:spLocks noGrp="1"/>
          </p:cNvSpPr>
          <p:nvPr>
            <p:ph type="title"/>
          </p:nvPr>
        </p:nvSpPr>
        <p:spPr>
          <a:xfrm>
            <a:off x="274674" y="2737861"/>
            <a:ext cx="4176085" cy="1133475"/>
          </a:xfrm>
        </p:spPr>
        <p:txBody>
          <a:bodyPr>
            <a:normAutofit/>
          </a:bodyPr>
          <a:lstStyle/>
          <a:p>
            <a:r>
              <a:rPr lang="en-US" dirty="0"/>
              <a:t>PSD 1.2.5</a:t>
            </a:r>
          </a:p>
        </p:txBody>
      </p:sp>
      <p:sp>
        <p:nvSpPr>
          <p:cNvPr id="3" name="Text Placeholder 2">
            <a:extLst>
              <a:ext uri="{FF2B5EF4-FFF2-40B4-BE49-F238E27FC236}">
                <a16:creationId xmlns:a16="http://schemas.microsoft.com/office/drawing/2014/main" id="{472F3E9D-1497-44FF-9DB7-55C0E86079B7}"/>
              </a:ext>
            </a:extLst>
          </p:cNvPr>
          <p:cNvSpPr>
            <a:spLocks noGrp="1"/>
          </p:cNvSpPr>
          <p:nvPr>
            <p:ph type="body" idx="1"/>
          </p:nvPr>
        </p:nvSpPr>
        <p:spPr>
          <a:xfrm>
            <a:off x="3657600" y="2732522"/>
            <a:ext cx="8259726" cy="1700962"/>
          </a:xfrm>
        </p:spPr>
        <p:txBody>
          <a:bodyPr vert="horz" lIns="91440" tIns="45720" rIns="91440" bIns="45720" rtlCol="0" anchor="t">
            <a:noAutofit/>
          </a:bodyPr>
          <a:lstStyle/>
          <a:p>
            <a:pPr>
              <a:lnSpc>
                <a:spcPct val="110000"/>
              </a:lnSpc>
            </a:pPr>
            <a:r>
              <a:rPr lang="en-US" dirty="0">
                <a:ea typeface="+mn-lt"/>
                <a:cs typeface="+mn-lt"/>
              </a:rPr>
              <a:t>NASA shall demonstrate progress in improving understanding of the origin and evolution of life on Earth to guide the search for life elsewhere, exploring and finding locations where life could have existed or could exist today, and exploring whether planets around other stars could harbor life.</a:t>
            </a:r>
            <a:endParaRPr lang="en-US" dirty="0"/>
          </a:p>
        </p:txBody>
      </p:sp>
    </p:spTree>
    <p:extLst>
      <p:ext uri="{BB962C8B-B14F-4D97-AF65-F5344CB8AC3E}">
        <p14:creationId xmlns:p14="http://schemas.microsoft.com/office/powerpoint/2010/main" val="164720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286578" y="482933"/>
            <a:ext cx="11618843"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333332"/>
                </a:solidFill>
                <a:latin typeface="Arial"/>
                <a:ea typeface="+mn-lt"/>
                <a:cs typeface="Arial"/>
              </a:rPr>
              <a:t>Using AI to improve life detection strategies on Mars</a:t>
            </a:r>
            <a:endParaRPr lang="en-US" dirty="0">
              <a:solidFill>
                <a:srgbClr val="000000"/>
              </a:solidFill>
              <a:latin typeface="Calibri" panose="020F0502020204030204"/>
              <a:cs typeface="Calibri" panose="020F0502020204030204"/>
            </a:endParaRPr>
          </a:p>
          <a:p>
            <a:r>
              <a:rPr lang="en-US" sz="2000" b="1" i="1" dirty="0">
                <a:solidFill>
                  <a:srgbClr val="222222"/>
                </a:solidFill>
              </a:rPr>
              <a:t>Warren-Rhodes et al.; Orbit-to-ground framework to decode and predict biosignature patterns in terrestrial analogues; Nature Astronomy</a:t>
            </a:r>
            <a:endParaRPr lang="en-US" sz="2000" dirty="0">
              <a:solidFill>
                <a:srgbClr val="222222"/>
              </a:solidFill>
              <a:latin typeface="Calibri" panose="020F0502020204030204" pitchFamily="34" charset="0"/>
              <a:cs typeface="Calibri" panose="020F0502020204030204" pitchFamily="34" charset="0"/>
            </a:endParaRPr>
          </a:p>
          <a:p>
            <a:r>
              <a:rPr lang="en-US" sz="2000" dirty="0">
                <a:solidFill>
                  <a:srgbClr val="000000"/>
                </a:solidFill>
                <a:ea typeface="+mn-lt"/>
                <a:cs typeface="+mn-lt"/>
              </a:rPr>
              <a:t>DOI</a:t>
            </a:r>
            <a:r>
              <a:rPr lang="en-US" sz="2000" dirty="0"/>
              <a:t>:</a:t>
            </a:r>
            <a:r>
              <a:rPr lang="en-US" sz="2000" dirty="0">
                <a:solidFill>
                  <a:srgbClr val="0070C0"/>
                </a:solidFill>
              </a:rPr>
              <a:t> </a:t>
            </a:r>
            <a:r>
              <a:rPr lang="en-US" sz="2000" dirty="0">
                <a:solidFill>
                  <a:srgbClr val="222222"/>
                </a:solidFill>
                <a:ea typeface="+mn-lt"/>
                <a:cs typeface="+mn-lt"/>
                <a:hlinkClick r:id="rId2"/>
              </a:rPr>
              <a:t>https://doi.org/10.1038/s41550-022-01882-x</a:t>
            </a:r>
            <a:endParaRPr lang="en-US" sz="2000" b="0" i="0" dirty="0">
              <a:solidFill>
                <a:srgbClr val="222222"/>
              </a:solidFill>
              <a:effectLst/>
              <a:latin typeface="Calibri" panose="020F0502020204030204" pitchFamily="34" charset="0"/>
              <a:cs typeface="Calibri" panose="020F0502020204030204" pitchFamily="34" charset="0"/>
            </a:endParaRPr>
          </a:p>
          <a:p>
            <a:pPr marL="0" indent="0">
              <a:lnSpc>
                <a:spcPct val="100000"/>
              </a:lnSpc>
              <a:spcBef>
                <a:spcPts val="0"/>
              </a:spcBef>
              <a:buFont typeface="Arial" panose="020B0604020202020204" pitchFamily="34" charset="0"/>
              <a:buNone/>
            </a:pPr>
            <a:endParaRPr lang="en-US" sz="2000" dirty="0"/>
          </a:p>
          <a:p>
            <a:pPr algn="just"/>
            <a:r>
              <a:rPr lang="en-US" sz="2000" dirty="0">
                <a:ea typeface="+mn-lt"/>
                <a:cs typeface="+mn-lt"/>
              </a:rPr>
              <a:t>Finding life on Mars is constrained by the technology we are capable of sending to Mars. How scientists can creatively utilize current technology to identify signs of life, and guide future targeted life detection missions is an exciting area of current life detection efforts. A team at the Search for Extraterrestrial Intelligence (SETI) Institute investigated potential biosignatures at Salar de </a:t>
            </a:r>
            <a:r>
              <a:rPr lang="en-US" sz="2000" dirty="0" err="1">
                <a:ea typeface="+mn-lt"/>
                <a:cs typeface="+mn-lt"/>
              </a:rPr>
              <a:t>Pajonales</a:t>
            </a:r>
            <a:r>
              <a:rPr lang="en-US" sz="2000" dirty="0">
                <a:ea typeface="+mn-lt"/>
                <a:cs typeface="+mn-lt"/>
              </a:rPr>
              <a:t>, an extremely arid region in the Atacama Desert (northern Chile) analogous to evaporitic environments on Mars. This site was analyzed using predictive models and machine learning on a variety of spatial scales to improve life detection strategies on Mars. With the artificial intelligence-machine learning models, there was an 56.9-87.5% chance of finding life at the site, while a random search had a 9.2% probability over the same area, reducing the physical search space by 85-97%. These results significantly improve life detection efforts at the scale of microbial habitats, an equivalent scale to current Mars rovers, helping to optimize current and future search efforts on other terrestrial planets.</a:t>
            </a:r>
            <a:endParaRPr lang="en-US" dirty="0"/>
          </a:p>
          <a:p>
            <a:pPr algn="just"/>
            <a:br>
              <a:rPr lang="en-US" dirty="0"/>
            </a:br>
            <a:endParaRPr lang="en-US" dirty="0"/>
          </a:p>
          <a:p>
            <a:pPr algn="just"/>
            <a:endParaRPr lang="en-US" sz="2000" dirty="0">
              <a:cs typeface="Calibri"/>
            </a:endParaRPr>
          </a:p>
          <a:p>
            <a:pPr marL="0" indent="0">
              <a:buNone/>
            </a:pPr>
            <a:br>
              <a:rPr lang="en-US" sz="2000" dirty="0"/>
            </a:br>
            <a:endParaRPr lang="en-US" sz="2000" dirty="0"/>
          </a:p>
        </p:txBody>
      </p:sp>
      <p:sp>
        <p:nvSpPr>
          <p:cNvPr id="2" name="TextBox 1">
            <a:extLst>
              <a:ext uri="{FF2B5EF4-FFF2-40B4-BE49-F238E27FC236}">
                <a16:creationId xmlns:a16="http://schemas.microsoft.com/office/drawing/2014/main" id="{397E3E7B-D2C1-7FE3-CD70-08A36D337362}"/>
              </a:ext>
            </a:extLst>
          </p:cNvPr>
          <p:cNvSpPr txBox="1"/>
          <p:nvPr/>
        </p:nvSpPr>
        <p:spPr>
          <a:xfrm>
            <a:off x="195469" y="6230252"/>
            <a:ext cx="6737037" cy="369332"/>
          </a:xfrm>
          <a:prstGeom prst="rect">
            <a:avLst/>
          </a:prstGeom>
          <a:noFill/>
        </p:spPr>
        <p:txBody>
          <a:bodyPr wrap="none" rtlCol="0">
            <a:spAutoFit/>
          </a:bodyPr>
          <a:lstStyle/>
          <a:p>
            <a:r>
              <a:rPr lang="en-US" i="1" dirty="0"/>
              <a:t>Could note that this was a NASA-funded study by the NASA/SETI team</a:t>
            </a:r>
          </a:p>
        </p:txBody>
      </p:sp>
    </p:spTree>
    <p:extLst>
      <p:ext uri="{BB962C8B-B14F-4D97-AF65-F5344CB8AC3E}">
        <p14:creationId xmlns:p14="http://schemas.microsoft.com/office/powerpoint/2010/main" val="404491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B73ACFC-7F4B-4825-951E-A13A2F9D98E5}"/>
              </a:ext>
            </a:extLst>
          </p:cNvPr>
          <p:cNvSpPr txBox="1">
            <a:spLocks/>
          </p:cNvSpPr>
          <p:nvPr/>
        </p:nvSpPr>
        <p:spPr>
          <a:xfrm>
            <a:off x="377687" y="258416"/>
            <a:ext cx="11618843" cy="630003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sz="1800" b="1" dirty="0">
              <a:solidFill>
                <a:srgbClr val="333332"/>
              </a:solidFill>
              <a:latin typeface="Arial"/>
              <a:cs typeface="Arial"/>
            </a:endParaRPr>
          </a:p>
        </p:txBody>
      </p:sp>
      <p:sp>
        <p:nvSpPr>
          <p:cNvPr id="3" name="Content Placeholder 2">
            <a:extLst>
              <a:ext uri="{FF2B5EF4-FFF2-40B4-BE49-F238E27FC236}">
                <a16:creationId xmlns:a16="http://schemas.microsoft.com/office/drawing/2014/main" id="{D1CC6251-DA6E-481B-2A0C-5C74A3FF02EB}"/>
              </a:ext>
            </a:extLst>
          </p:cNvPr>
          <p:cNvSpPr txBox="1">
            <a:spLocks/>
          </p:cNvSpPr>
          <p:nvPr/>
        </p:nvSpPr>
        <p:spPr>
          <a:xfrm>
            <a:off x="530088" y="410816"/>
            <a:ext cx="11284226" cy="630003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rgbClr val="333332"/>
                </a:solidFill>
                <a:latin typeface="Arial"/>
                <a:ea typeface="+mn-lt"/>
                <a:cs typeface="Arial"/>
              </a:rPr>
              <a:t>Limited nitrate on early Earth delays rise of life</a:t>
            </a:r>
            <a:endParaRPr lang="en-US" dirty="0"/>
          </a:p>
          <a:p>
            <a:r>
              <a:rPr lang="en-US" sz="2000" b="1" i="1" dirty="0">
                <a:solidFill>
                  <a:srgbClr val="222222"/>
                </a:solidFill>
              </a:rPr>
              <a:t>Kang et al.; Nitrate limitation in early Neoproterozoic oceans delayed the ecological rise of eukaryotes; Science Advances</a:t>
            </a:r>
            <a:endParaRPr lang="en-US" sz="2000" dirty="0">
              <a:solidFill>
                <a:srgbClr val="222222"/>
              </a:solidFill>
              <a:latin typeface="Calibri" panose="020F0502020204030204" pitchFamily="34" charset="0"/>
              <a:cs typeface="Calibri" panose="020F0502020204030204" pitchFamily="34" charset="0"/>
            </a:endParaRPr>
          </a:p>
          <a:p>
            <a:r>
              <a:rPr lang="en-US" sz="2000" dirty="0">
                <a:solidFill>
                  <a:srgbClr val="000000"/>
                </a:solidFill>
                <a:ea typeface="+mn-lt"/>
                <a:cs typeface="+mn-lt"/>
              </a:rPr>
              <a:t>DOI</a:t>
            </a:r>
            <a:r>
              <a:rPr lang="en-US" sz="2000" dirty="0"/>
              <a:t>:</a:t>
            </a:r>
            <a:r>
              <a:rPr lang="en-US" sz="2000" dirty="0">
                <a:solidFill>
                  <a:srgbClr val="0070C0"/>
                </a:solidFill>
              </a:rPr>
              <a:t> </a:t>
            </a:r>
            <a:r>
              <a:rPr lang="en-US" sz="2000" dirty="0">
                <a:solidFill>
                  <a:srgbClr val="222222"/>
                </a:solidFill>
                <a:ea typeface="+mn-lt"/>
                <a:cs typeface="+mn-lt"/>
                <a:hlinkClick r:id="rId2"/>
              </a:rPr>
              <a:t>https://doi.org/10.1126/sciadv.ade9647</a:t>
            </a:r>
            <a:endParaRPr lang="en-US" sz="2000" b="0" i="0" dirty="0">
              <a:solidFill>
                <a:srgbClr val="222222"/>
              </a:solidFill>
              <a:effectLst/>
              <a:latin typeface="Calibri" panose="020F0502020204030204" pitchFamily="34" charset="0"/>
              <a:cs typeface="Calibri" panose="020F0502020204030204" pitchFamily="34" charset="0"/>
              <a:hlinkClick r:id="rId2"/>
            </a:endParaRPr>
          </a:p>
          <a:p>
            <a:pPr marL="0" indent="0">
              <a:lnSpc>
                <a:spcPct val="100000"/>
              </a:lnSpc>
              <a:spcBef>
                <a:spcPts val="0"/>
              </a:spcBef>
              <a:buFont typeface="Arial" panose="020B0604020202020204" pitchFamily="34" charset="0"/>
              <a:buNone/>
            </a:pPr>
            <a:endParaRPr lang="en-US" sz="2000" dirty="0"/>
          </a:p>
          <a:p>
            <a:pPr algn="just"/>
            <a:r>
              <a:rPr lang="en-US" sz="2000" dirty="0">
                <a:solidFill>
                  <a:srgbClr val="000000"/>
                </a:solidFill>
                <a:latin typeface="Calibri"/>
                <a:ea typeface="+mn-lt"/>
                <a:cs typeface="+mn-lt"/>
              </a:rPr>
              <a:t>The early Neoproterozoic Era witnessed the initial ecological rise of eukaryotes at ca. 800 Ma. To assess whether nitrate availability played an important role in this evolutionary event, this team measured nitrogen isotope compositions (δ15N) of marine carbonates from the early </a:t>
            </a:r>
            <a:r>
              <a:rPr lang="en-US" sz="2000" dirty="0" err="1">
                <a:solidFill>
                  <a:srgbClr val="000000"/>
                </a:solidFill>
                <a:latin typeface="Calibri"/>
                <a:ea typeface="+mn-lt"/>
                <a:cs typeface="+mn-lt"/>
              </a:rPr>
              <a:t>Tonian</a:t>
            </a:r>
            <a:r>
              <a:rPr lang="en-US" sz="2000" dirty="0">
                <a:solidFill>
                  <a:srgbClr val="000000"/>
                </a:solidFill>
                <a:latin typeface="Calibri"/>
                <a:ea typeface="+mn-lt"/>
                <a:cs typeface="+mn-lt"/>
              </a:rPr>
              <a:t> (ca. 1000 Ma to ca. 800 Ma) Huaibei Group in North China. These data fill a critical gap in the δ15N record and indicate nitrate limitation in early Neoproterozoic oceans.  Limited nitrate availability in early Neoproterozoic oceans may have delayed the ecological rise of eukaryotes until ~800 Ma when increased nitrate supply, together with other environmental and ecological factors, may have contributed to the transition from prokaryote-dominant to eukaryote-dominant marine ecosystems.</a:t>
            </a:r>
            <a:endParaRPr lang="en-US" dirty="0"/>
          </a:p>
          <a:p>
            <a:pPr algn="just"/>
            <a:br>
              <a:rPr lang="en-US" dirty="0"/>
            </a:br>
            <a:endParaRPr lang="en-US" dirty="0"/>
          </a:p>
          <a:p>
            <a:pPr algn="just"/>
            <a:br>
              <a:rPr lang="en-US" dirty="0"/>
            </a:br>
            <a:endParaRPr lang="en-US" dirty="0"/>
          </a:p>
          <a:p>
            <a:pPr algn="just"/>
            <a:endParaRPr lang="en-US" sz="2000" dirty="0">
              <a:cs typeface="Calibri"/>
            </a:endParaRPr>
          </a:p>
          <a:p>
            <a:pPr algn="just"/>
            <a:endParaRPr lang="en-US" sz="2000" dirty="0">
              <a:cs typeface="Calibri"/>
            </a:endParaRPr>
          </a:p>
          <a:p>
            <a:pPr marL="0" indent="0">
              <a:buNone/>
            </a:pPr>
            <a:br>
              <a:rPr lang="en-US" sz="2000" dirty="0"/>
            </a:br>
            <a:endParaRPr lang="en-US" sz="2000" dirty="0"/>
          </a:p>
        </p:txBody>
      </p:sp>
    </p:spTree>
    <p:extLst>
      <p:ext uri="{BB962C8B-B14F-4D97-AF65-F5344CB8AC3E}">
        <p14:creationId xmlns:p14="http://schemas.microsoft.com/office/powerpoint/2010/main" val="4022170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66E3790096E64CB4CB97DADE55FEC0" ma:contentTypeVersion="2" ma:contentTypeDescription="Create a new document." ma:contentTypeScope="" ma:versionID="dcb920b67f65ade867ea4cef458f1ef0">
  <xsd:schema xmlns:xsd="http://www.w3.org/2001/XMLSchema" xmlns:xs="http://www.w3.org/2001/XMLSchema" xmlns:p="http://schemas.microsoft.com/office/2006/metadata/properties" xmlns:ns2="3f8564d8-0059-4783-95f0-b0a8bbd41cd5" targetNamespace="http://schemas.microsoft.com/office/2006/metadata/properties" ma:root="true" ma:fieldsID="094b70d777cfd51fd44c48494a0586b2" ns2:_="">
    <xsd:import namespace="3f8564d8-0059-4783-95f0-b0a8bbd41cd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8564d8-0059-4783-95f0-b0a8bbd41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34E690-3FA1-47E5-AB27-A188715833CC}">
  <ds:schemaRefs>
    <ds:schemaRef ds:uri="http://schemas.microsoft.com/sharepoint/v3/contenttype/forms"/>
  </ds:schemaRefs>
</ds:datastoreItem>
</file>

<file path=customXml/itemProps2.xml><?xml version="1.0" encoding="utf-8"?>
<ds:datastoreItem xmlns:ds="http://schemas.openxmlformats.org/officeDocument/2006/customXml" ds:itemID="{70C803E4-8704-414B-9564-8B6343CE7211}">
  <ds:schemaRefs>
    <ds:schemaRef ds:uri="3f8564d8-0059-4783-95f0-b0a8bbd41cd5"/>
    <ds:schemaRef ds:uri="http://schemas.microsoft.com/office/2006/metadata/properties"/>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purl.org/dc/dcmitype/"/>
  </ds:schemaRefs>
</ds:datastoreItem>
</file>

<file path=customXml/itemProps3.xml><?xml version="1.0" encoding="utf-8"?>
<ds:datastoreItem xmlns:ds="http://schemas.openxmlformats.org/officeDocument/2006/customXml" ds:itemID="{0492F69A-C54C-4774-BD60-C0EB5C45D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8564d8-0059-4783-95f0-b0a8bbd41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23268</TotalTime>
  <Words>3829</Words>
  <Application>Microsoft Office PowerPoint</Application>
  <PresentationFormat>Widescreen</PresentationFormat>
  <Paragraphs>121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-apple-system</vt:lpstr>
      <vt:lpstr>Arial</vt:lpstr>
      <vt:lpstr>Calibri</vt:lpstr>
      <vt:lpstr>Calibri Light</vt:lpstr>
      <vt:lpstr>Cambria</vt:lpstr>
      <vt:lpstr>ElsevierSans</vt:lpstr>
      <vt:lpstr>Times New Roman</vt:lpstr>
      <vt:lpstr>Office Theme</vt:lpstr>
      <vt:lpstr>PowerPoint Presentation</vt:lpstr>
      <vt:lpstr>GPRAMA Inputs 2023</vt:lpstr>
      <vt:lpstr>PSD 1.2.3</vt:lpstr>
      <vt:lpstr>PowerPoint Presentation</vt:lpstr>
      <vt:lpstr>PowerPoint Presentation</vt:lpstr>
      <vt:lpstr>PowerPoint Presentation</vt:lpstr>
      <vt:lpstr>PSD 1.2.5</vt:lpstr>
      <vt:lpstr>PowerPoint Presentation</vt:lpstr>
      <vt:lpstr>PowerPoint Presentation</vt:lpstr>
      <vt:lpstr>PowerPoint Presentation</vt:lpstr>
      <vt:lpstr>PSD 1.2.7</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GPRAMA Inputs 2020</dc:title>
  <dc:creator>Hunt, Mallie (HQ-LE051)[Intern]</dc:creator>
  <cp:lastModifiedBy>Diniega, Serina (US 3223)</cp:lastModifiedBy>
  <cp:revision>621</cp:revision>
  <dcterms:created xsi:type="dcterms:W3CDTF">2020-09-09T18:36:19Z</dcterms:created>
  <dcterms:modified xsi:type="dcterms:W3CDTF">2023-11-14T03:12:08Z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0x010100A366E3790096E64CB4CB97DADE55FEC0</vt:lpwstr>
  </property>
</Properties>
</file>